
<file path=[Content_Types].xml><?xml version="1.0" encoding="utf-8"?>
<Types xmlns="http://schemas.openxmlformats.org/package/2006/content-types">
  <Override PartName="/ppt/slides/slide47.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slides/slide223.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s/slide2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168.xml" ContentType="application/vnd.openxmlformats-officedocument.presentationml.slide+xml"/>
  <Override PartName="/ppt/slides/slide179.xml" ContentType="application/vnd.openxmlformats-officedocument.presentationml.slide+xml"/>
  <Override PartName="/ppt/slides/slide231.xml" ContentType="application/vnd.openxmlformats-officedocument.presentationml.slide+xml"/>
  <Override PartName="/ppt/notesSlides/notesSlide51.xml" ContentType="application/vnd.openxmlformats-officedocument.presentationml.notesSlide+xml"/>
  <Override PartName="/ppt/slides/slide157.xml" ContentType="application/vnd.openxmlformats-officedocument.presentationml.slide+xml"/>
  <Override PartName="/ppt/slides/slide220.xml" ContentType="application/vnd.openxmlformats-officedocument.presentationml.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46.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7.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slides/slide214.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slides/slide233.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slides/slide167.xml" ContentType="application/vnd.openxmlformats-officedocument.presentationml.slide+xml"/>
  <Override PartName="/ppt/commentAuthors.xml" ContentType="application/vnd.openxmlformats-officedocument.presentationml.commentAuthors+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notesSlides/notesSlide108.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2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53.xml" ContentType="application/vnd.openxmlformats-officedocument.presentationml.slide+xml"/>
  <Override PartName="/ppt/slides/slide235.xml" ContentType="application/vnd.openxmlformats-officedocument.presentationml.slide+xml"/>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slides/slide117.xml" ContentType="application/vnd.openxmlformats-officedocument.presentationml.slide+xml"/>
  <Override PartName="/ppt/slides/slide128.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106.xml" ContentType="application/vnd.openxmlformats-officedocument.presentationml.slide+xml"/>
  <Override PartName="/ppt/slides/slide153.xml" ContentType="application/vnd.openxmlformats-officedocument.presentationml.slide+xml"/>
  <Override PartName="/ppt/slides/slide58.xml" ContentType="application/vnd.openxmlformats-officedocument.presentationml.slide+xml"/>
  <Override PartName="/ppt/slides/slide229.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8"/>
  </p:notesMasterIdLst>
  <p:handoutMasterIdLst>
    <p:handoutMasterId r:id="rId249"/>
  </p:handoutMasterIdLst>
  <p:sldIdLst>
    <p:sldId id="720" r:id="rId2"/>
    <p:sldId id="769" r:id="rId3"/>
    <p:sldId id="721" r:id="rId4"/>
    <p:sldId id="722" r:id="rId5"/>
    <p:sldId id="665" r:id="rId6"/>
    <p:sldId id="723" r:id="rId7"/>
    <p:sldId id="724" r:id="rId8"/>
    <p:sldId id="770" r:id="rId9"/>
    <p:sldId id="725" r:id="rId10"/>
    <p:sldId id="726" r:id="rId11"/>
    <p:sldId id="727" r:id="rId12"/>
    <p:sldId id="728" r:id="rId13"/>
    <p:sldId id="729" r:id="rId14"/>
    <p:sldId id="730" r:id="rId15"/>
    <p:sldId id="731" r:id="rId16"/>
    <p:sldId id="732" r:id="rId17"/>
    <p:sldId id="733" r:id="rId18"/>
    <p:sldId id="734" r:id="rId19"/>
    <p:sldId id="735" r:id="rId20"/>
    <p:sldId id="736" r:id="rId21"/>
    <p:sldId id="737" r:id="rId22"/>
    <p:sldId id="738" r:id="rId23"/>
    <p:sldId id="739" r:id="rId24"/>
    <p:sldId id="740" r:id="rId25"/>
    <p:sldId id="741" r:id="rId26"/>
    <p:sldId id="742" r:id="rId27"/>
    <p:sldId id="743" r:id="rId28"/>
    <p:sldId id="744" r:id="rId29"/>
    <p:sldId id="745" r:id="rId30"/>
    <p:sldId id="746" r:id="rId31"/>
    <p:sldId id="747" r:id="rId32"/>
    <p:sldId id="748" r:id="rId33"/>
    <p:sldId id="749" r:id="rId34"/>
    <p:sldId id="750" r:id="rId35"/>
    <p:sldId id="751" r:id="rId36"/>
    <p:sldId id="752" r:id="rId37"/>
    <p:sldId id="753" r:id="rId38"/>
    <p:sldId id="754" r:id="rId39"/>
    <p:sldId id="755" r:id="rId40"/>
    <p:sldId id="756" r:id="rId41"/>
    <p:sldId id="333" r:id="rId42"/>
    <p:sldId id="664" r:id="rId43"/>
    <p:sldId id="696" r:id="rId44"/>
    <p:sldId id="675" r:id="rId45"/>
    <p:sldId id="693" r:id="rId46"/>
    <p:sldId id="691" r:id="rId47"/>
    <p:sldId id="676" r:id="rId48"/>
    <p:sldId id="460" r:id="rId49"/>
    <p:sldId id="699" r:id="rId50"/>
    <p:sldId id="466" r:id="rId51"/>
    <p:sldId id="461" r:id="rId52"/>
    <p:sldId id="771" r:id="rId53"/>
    <p:sldId id="471" r:id="rId54"/>
    <p:sldId id="479" r:id="rId55"/>
    <p:sldId id="467" r:id="rId56"/>
    <p:sldId id="476" r:id="rId57"/>
    <p:sldId id="477" r:id="rId58"/>
    <p:sldId id="608" r:id="rId59"/>
    <p:sldId id="600" r:id="rId60"/>
    <p:sldId id="627" r:id="rId61"/>
    <p:sldId id="777" r:id="rId62"/>
    <p:sldId id="628" r:id="rId63"/>
    <p:sldId id="459" r:id="rId64"/>
    <p:sldId id="674" r:id="rId65"/>
    <p:sldId id="778" r:id="rId66"/>
    <p:sldId id="569" r:id="rId67"/>
    <p:sldId id="677" r:id="rId68"/>
    <p:sldId id="678" r:id="rId69"/>
    <p:sldId id="701" r:id="rId70"/>
    <p:sldId id="473" r:id="rId71"/>
    <p:sldId id="488" r:id="rId72"/>
    <p:sldId id="489" r:id="rId73"/>
    <p:sldId id="514" r:id="rId74"/>
    <p:sldId id="490" r:id="rId75"/>
    <p:sldId id="515" r:id="rId76"/>
    <p:sldId id="438" r:id="rId77"/>
    <p:sldId id="630" r:id="rId78"/>
    <p:sldId id="714" r:id="rId79"/>
    <p:sldId id="442" r:id="rId80"/>
    <p:sldId id="439" r:id="rId81"/>
    <p:sldId id="436" r:id="rId82"/>
    <p:sldId id="437" r:id="rId83"/>
    <p:sldId id="472" r:id="rId84"/>
    <p:sldId id="455" r:id="rId85"/>
    <p:sldId id="779" r:id="rId86"/>
    <p:sldId id="513" r:id="rId87"/>
    <p:sldId id="445" r:id="rId88"/>
    <p:sldId id="499" r:id="rId89"/>
    <p:sldId id="598" r:id="rId90"/>
    <p:sldId id="599" r:id="rId91"/>
    <p:sldId id="454" r:id="rId92"/>
    <p:sldId id="501" r:id="rId93"/>
    <p:sldId id="500" r:id="rId94"/>
    <p:sldId id="448" r:id="rId95"/>
    <p:sldId id="702" r:id="rId96"/>
    <p:sldId id="449" r:id="rId97"/>
    <p:sldId id="450" r:id="rId98"/>
    <p:sldId id="451" r:id="rId99"/>
    <p:sldId id="705" r:id="rId100"/>
    <p:sldId id="682" r:id="rId101"/>
    <p:sldId id="495" r:id="rId102"/>
    <p:sldId id="680" r:id="rId103"/>
    <p:sldId id="681" r:id="rId104"/>
    <p:sldId id="689" r:id="rId105"/>
    <p:sldId id="521" r:id="rId106"/>
    <p:sldId id="502" r:id="rId107"/>
    <p:sldId id="457" r:id="rId108"/>
    <p:sldId id="660" r:id="rId109"/>
    <p:sldId id="462" r:id="rId110"/>
    <p:sldId id="683" r:id="rId111"/>
    <p:sldId id="492" r:id="rId112"/>
    <p:sldId id="668" r:id="rId113"/>
    <p:sldId id="775" r:id="rId114"/>
    <p:sldId id="440" r:id="rId115"/>
    <p:sldId id="458" r:id="rId116"/>
    <p:sldId id="575" r:id="rId117"/>
    <p:sldId id="619" r:id="rId118"/>
    <p:sldId id="576" r:id="rId119"/>
    <p:sldId id="690" r:id="rId120"/>
    <p:sldId id="570" r:id="rId121"/>
    <p:sldId id="571" r:id="rId122"/>
    <p:sldId id="718" r:id="rId123"/>
    <p:sldId id="572" r:id="rId124"/>
    <p:sldId id="573" r:id="rId125"/>
    <p:sldId id="611" r:id="rId126"/>
    <p:sldId id="523" r:id="rId127"/>
    <p:sldId id="695" r:id="rId128"/>
    <p:sldId id="694" r:id="rId129"/>
    <p:sldId id="524" r:id="rId130"/>
    <p:sldId id="530" r:id="rId131"/>
    <p:sldId id="531" r:id="rId132"/>
    <p:sldId id="781" r:id="rId133"/>
    <p:sldId id="532" r:id="rId134"/>
    <p:sldId id="533" r:id="rId135"/>
    <p:sldId id="534" r:id="rId136"/>
    <p:sldId id="635" r:id="rId137"/>
    <p:sldId id="535" r:id="rId138"/>
    <p:sldId id="536" r:id="rId139"/>
    <p:sldId id="537" r:id="rId140"/>
    <p:sldId id="527" r:id="rId141"/>
    <p:sldId id="528" r:id="rId142"/>
    <p:sldId id="529" r:id="rId143"/>
    <p:sldId id="612" r:id="rId144"/>
    <p:sldId id="620" r:id="rId145"/>
    <p:sldId id="526" r:id="rId146"/>
    <p:sldId id="684" r:id="rId147"/>
    <p:sldId id="685" r:id="rId148"/>
    <p:sldId id="686" r:id="rId149"/>
    <p:sldId id="687" r:id="rId150"/>
    <p:sldId id="688" r:id="rId151"/>
    <p:sldId id="540" r:id="rId152"/>
    <p:sldId id="420" r:id="rId153"/>
    <p:sldId id="780" r:id="rId154"/>
    <p:sldId id="541" r:id="rId155"/>
    <p:sldId id="542" r:id="rId156"/>
    <p:sldId id="637" r:id="rId157"/>
    <p:sldId id="496" r:id="rId158"/>
    <p:sldId id="435" r:id="rId159"/>
    <p:sldId id="601" r:id="rId160"/>
    <p:sldId id="602" r:id="rId161"/>
    <p:sldId id="631" r:id="rId162"/>
    <p:sldId id="603" r:id="rId163"/>
    <p:sldId id="640" r:id="rId164"/>
    <p:sldId id="761" r:id="rId165"/>
    <p:sldId id="480" r:id="rId166"/>
    <p:sldId id="481" r:id="rId167"/>
    <p:sldId id="551" r:id="rId168"/>
    <p:sldId id="552" r:id="rId169"/>
    <p:sldId id="641" r:id="rId170"/>
    <p:sldId id="559" r:id="rId171"/>
    <p:sldId id="568" r:id="rId172"/>
    <p:sldId id="707" r:id="rId173"/>
    <p:sldId id="671" r:id="rId174"/>
    <p:sldId id="554" r:id="rId175"/>
    <p:sldId id="717" r:id="rId176"/>
    <p:sldId id="558" r:id="rId177"/>
    <p:sldId id="566" r:id="rId178"/>
    <p:sldId id="560" r:id="rId179"/>
    <p:sldId id="710" r:id="rId180"/>
    <p:sldId id="562" r:id="rId181"/>
    <p:sldId id="719" r:id="rId182"/>
    <p:sldId id="563" r:id="rId183"/>
    <p:sldId id="564" r:id="rId184"/>
    <p:sldId id="642" r:id="rId185"/>
    <p:sldId id="768" r:id="rId186"/>
    <p:sldId id="617" r:id="rId187"/>
    <p:sldId id="618" r:id="rId188"/>
    <p:sldId id="711" r:id="rId189"/>
    <p:sldId id="616" r:id="rId190"/>
    <p:sldId id="615" r:id="rId191"/>
    <p:sldId id="593" r:id="rId192"/>
    <p:sldId id="482" r:id="rId193"/>
    <p:sldId id="703" r:id="rId194"/>
    <p:sldId id="594" r:id="rId195"/>
    <p:sldId id="595" r:id="rId196"/>
    <p:sldId id="596" r:id="rId197"/>
    <p:sldId id="483" r:id="rId198"/>
    <p:sldId id="669" r:id="rId199"/>
    <p:sldId id="578" r:id="rId200"/>
    <p:sldId id="577" r:id="rId201"/>
    <p:sldId id="485" r:id="rId202"/>
    <p:sldId id="644" r:id="rId203"/>
    <p:sldId id="657" r:id="rId204"/>
    <p:sldId id="658" r:id="rId205"/>
    <p:sldId id="659" r:id="rId206"/>
    <p:sldId id="759" r:id="rId207"/>
    <p:sldId id="645" r:id="rId208"/>
    <p:sldId id="772" r:id="rId209"/>
    <p:sldId id="646" r:id="rId210"/>
    <p:sldId id="647" r:id="rId211"/>
    <p:sldId id="758" r:id="rId212"/>
    <p:sldId id="648" r:id="rId213"/>
    <p:sldId id="649" r:id="rId214"/>
    <p:sldId id="704" r:id="rId215"/>
    <p:sldId id="650" r:id="rId216"/>
    <p:sldId id="651" r:id="rId217"/>
    <p:sldId id="652" r:id="rId218"/>
    <p:sldId id="653" r:id="rId219"/>
    <p:sldId id="654" r:id="rId220"/>
    <p:sldId id="655" r:id="rId221"/>
    <p:sldId id="656" r:id="rId222"/>
    <p:sldId id="519" r:id="rId223"/>
    <p:sldId id="662" r:id="rId224"/>
    <p:sldId id="509" r:id="rId225"/>
    <p:sldId id="544" r:id="rId226"/>
    <p:sldId id="546" r:id="rId227"/>
    <p:sldId id="545" r:id="rId228"/>
    <p:sldId id="547" r:id="rId229"/>
    <p:sldId id="550" r:id="rId230"/>
    <p:sldId id="548" r:id="rId231"/>
    <p:sldId id="609" r:id="rId232"/>
    <p:sldId id="614" r:id="rId233"/>
    <p:sldId id="610" r:id="rId234"/>
    <p:sldId id="670" r:id="rId235"/>
    <p:sldId id="510" r:id="rId236"/>
    <p:sldId id="511" r:id="rId237"/>
    <p:sldId id="713" r:id="rId238"/>
    <p:sldId id="773" r:id="rId239"/>
    <p:sldId id="522" r:id="rId240"/>
    <p:sldId id="543" r:id="rId241"/>
    <p:sldId id="708" r:id="rId242"/>
    <p:sldId id="636" r:id="rId243"/>
    <p:sldId id="623" r:id="rId244"/>
    <p:sldId id="697" r:id="rId245"/>
    <p:sldId id="672" r:id="rId246"/>
    <p:sldId id="673" r:id="rId247"/>
  </p:sldIdLst>
  <p:sldSz cx="9144000" cy="6858000" type="screen4x3"/>
  <p:notesSz cx="7900988" cy="103584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bert L. Newhart Jr." initials="AL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33CC"/>
    <a:srgbClr val="00FF00"/>
    <a:srgbClr val="FF0000"/>
    <a:srgbClr val="66FF33"/>
    <a:srgbClr val="FF3399"/>
    <a:srgbClr val="CC0066"/>
    <a:srgbClr val="B8B8B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109" autoAdjust="0"/>
  </p:normalViewPr>
  <p:slideViewPr>
    <p:cSldViewPr>
      <p:cViewPr varScale="1">
        <p:scale>
          <a:sx n="61" d="100"/>
          <a:sy n="61" d="100"/>
        </p:scale>
        <p:origin x="-34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906"/>
    </p:cViewPr>
  </p:sorterViewPr>
  <p:notesViewPr>
    <p:cSldViewPr>
      <p:cViewPr varScale="1">
        <p:scale>
          <a:sx n="57" d="100"/>
          <a:sy n="57" d="100"/>
        </p:scale>
        <p:origin x="-2556" y="-90"/>
      </p:cViewPr>
      <p:guideLst>
        <p:guide orient="horz" pos="3263"/>
        <p:guide pos="2489"/>
      </p:guideLst>
    </p:cSldViewPr>
  </p:notes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commentAuthors" Target="commentAuthor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11-22T15:53:38.062"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424238" cy="517525"/>
          </a:xfrm>
          <a:prstGeom prst="rect">
            <a:avLst/>
          </a:prstGeom>
          <a:noFill/>
          <a:ln w="9525">
            <a:noFill/>
            <a:miter lim="800000"/>
            <a:headEnd/>
            <a:tailEnd/>
          </a:ln>
        </p:spPr>
        <p:txBody>
          <a:bodyPr vert="horz" wrap="square" lIns="103355" tIns="51677" rIns="103355" bIns="51677" numCol="1" anchor="t" anchorCtr="0" compatLnSpc="1">
            <a:prstTxWarp prst="textNoShape">
              <a:avLst/>
            </a:prstTxWarp>
          </a:bodyPr>
          <a:lstStyle>
            <a:lvl1pPr defTabSz="1033463" eaLnBrk="0" hangingPunct="0">
              <a:defRPr sz="1400"/>
            </a:lvl1pPr>
          </a:lstStyle>
          <a:p>
            <a:endParaRPr lang="en-US"/>
          </a:p>
        </p:txBody>
      </p:sp>
      <p:sp>
        <p:nvSpPr>
          <p:cNvPr id="3" name="Date Placeholder 2"/>
          <p:cNvSpPr>
            <a:spLocks noGrp="1"/>
          </p:cNvSpPr>
          <p:nvPr>
            <p:ph type="dt" sz="quarter" idx="1"/>
          </p:nvPr>
        </p:nvSpPr>
        <p:spPr bwMode="auto">
          <a:xfrm>
            <a:off x="4475163" y="0"/>
            <a:ext cx="3424237" cy="517525"/>
          </a:xfrm>
          <a:prstGeom prst="rect">
            <a:avLst/>
          </a:prstGeom>
          <a:noFill/>
          <a:ln w="9525">
            <a:noFill/>
            <a:miter lim="800000"/>
            <a:headEnd/>
            <a:tailEnd/>
          </a:ln>
        </p:spPr>
        <p:txBody>
          <a:bodyPr vert="horz" wrap="square" lIns="103355" tIns="51677" rIns="103355" bIns="51677" numCol="1" anchor="t" anchorCtr="0" compatLnSpc="1">
            <a:prstTxWarp prst="textNoShape">
              <a:avLst/>
            </a:prstTxWarp>
          </a:bodyPr>
          <a:lstStyle>
            <a:lvl1pPr algn="r" defTabSz="1033463" eaLnBrk="0" hangingPunct="0">
              <a:defRPr sz="1400"/>
            </a:lvl1pPr>
          </a:lstStyle>
          <a:p>
            <a:fld id="{76B722CB-2947-4551-A15A-D5CD241BE6CC}" type="datetimeFigureOut">
              <a:rPr lang="en-US"/>
              <a:pPr/>
              <a:t>11/29/2010</a:t>
            </a:fld>
            <a:endParaRPr lang="en-US"/>
          </a:p>
        </p:txBody>
      </p:sp>
      <p:sp>
        <p:nvSpPr>
          <p:cNvPr id="4" name="Footer Placeholder 3"/>
          <p:cNvSpPr>
            <a:spLocks noGrp="1"/>
          </p:cNvSpPr>
          <p:nvPr>
            <p:ph type="ftr" sz="quarter" idx="2"/>
          </p:nvPr>
        </p:nvSpPr>
        <p:spPr bwMode="auto">
          <a:xfrm>
            <a:off x="0" y="9837738"/>
            <a:ext cx="3424238" cy="519112"/>
          </a:xfrm>
          <a:prstGeom prst="rect">
            <a:avLst/>
          </a:prstGeom>
          <a:noFill/>
          <a:ln w="9525">
            <a:noFill/>
            <a:miter lim="800000"/>
            <a:headEnd/>
            <a:tailEnd/>
          </a:ln>
        </p:spPr>
        <p:txBody>
          <a:bodyPr vert="horz" wrap="square" lIns="103355" tIns="51677" rIns="103355" bIns="51677" numCol="1" anchor="b" anchorCtr="0" compatLnSpc="1">
            <a:prstTxWarp prst="textNoShape">
              <a:avLst/>
            </a:prstTxWarp>
          </a:bodyPr>
          <a:lstStyle>
            <a:lvl1pPr defTabSz="1033463" eaLnBrk="0" hangingPunct="0">
              <a:defRPr sz="1400"/>
            </a:lvl1pPr>
          </a:lstStyle>
          <a:p>
            <a:endParaRPr lang="en-US"/>
          </a:p>
        </p:txBody>
      </p:sp>
      <p:sp>
        <p:nvSpPr>
          <p:cNvPr id="5" name="Slide Number Placeholder 4"/>
          <p:cNvSpPr>
            <a:spLocks noGrp="1"/>
          </p:cNvSpPr>
          <p:nvPr>
            <p:ph type="sldNum" sz="quarter" idx="3"/>
          </p:nvPr>
        </p:nvSpPr>
        <p:spPr bwMode="auto">
          <a:xfrm>
            <a:off x="4475163" y="9837738"/>
            <a:ext cx="3424237" cy="519112"/>
          </a:xfrm>
          <a:prstGeom prst="rect">
            <a:avLst/>
          </a:prstGeom>
          <a:noFill/>
          <a:ln w="9525">
            <a:noFill/>
            <a:miter lim="800000"/>
            <a:headEnd/>
            <a:tailEnd/>
          </a:ln>
        </p:spPr>
        <p:txBody>
          <a:bodyPr vert="horz" wrap="square" lIns="103355" tIns="51677" rIns="103355" bIns="51677" numCol="1" anchor="b" anchorCtr="0" compatLnSpc="1">
            <a:prstTxWarp prst="textNoShape">
              <a:avLst/>
            </a:prstTxWarp>
          </a:bodyPr>
          <a:lstStyle>
            <a:lvl1pPr algn="r" defTabSz="1033463" eaLnBrk="0" hangingPunct="0">
              <a:defRPr sz="1400"/>
            </a:lvl1pPr>
          </a:lstStyle>
          <a:p>
            <a:fld id="{A363BAF4-27AB-4763-BA72-CBADE831A0F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424238" cy="517525"/>
          </a:xfrm>
          <a:prstGeom prst="rect">
            <a:avLst/>
          </a:prstGeom>
          <a:noFill/>
          <a:ln w="9525">
            <a:noFill/>
            <a:miter lim="800000"/>
            <a:headEnd/>
            <a:tailEnd/>
          </a:ln>
        </p:spPr>
        <p:txBody>
          <a:bodyPr vert="horz" wrap="square" lIns="103355" tIns="51677" rIns="103355" bIns="51677" numCol="1" anchor="t" anchorCtr="0" compatLnSpc="1">
            <a:prstTxWarp prst="textNoShape">
              <a:avLst/>
            </a:prstTxWarp>
          </a:bodyPr>
          <a:lstStyle>
            <a:lvl1pPr defTabSz="1033463">
              <a:defRPr sz="1400"/>
            </a:lvl1pPr>
          </a:lstStyle>
          <a:p>
            <a:endParaRPr lang="en-US"/>
          </a:p>
        </p:txBody>
      </p:sp>
      <p:sp>
        <p:nvSpPr>
          <p:cNvPr id="48131" name="Rectangle 3"/>
          <p:cNvSpPr>
            <a:spLocks noGrp="1" noChangeArrowheads="1"/>
          </p:cNvSpPr>
          <p:nvPr>
            <p:ph type="dt" idx="1"/>
          </p:nvPr>
        </p:nvSpPr>
        <p:spPr bwMode="auto">
          <a:xfrm>
            <a:off x="4475163" y="0"/>
            <a:ext cx="3424237" cy="517525"/>
          </a:xfrm>
          <a:prstGeom prst="rect">
            <a:avLst/>
          </a:prstGeom>
          <a:noFill/>
          <a:ln w="9525">
            <a:noFill/>
            <a:miter lim="800000"/>
            <a:headEnd/>
            <a:tailEnd/>
          </a:ln>
        </p:spPr>
        <p:txBody>
          <a:bodyPr vert="horz" wrap="square" lIns="103355" tIns="51677" rIns="103355" bIns="51677" numCol="1" anchor="t" anchorCtr="0" compatLnSpc="1">
            <a:prstTxWarp prst="textNoShape">
              <a:avLst/>
            </a:prstTxWarp>
          </a:bodyPr>
          <a:lstStyle>
            <a:lvl1pPr algn="r" defTabSz="1033463">
              <a:defRPr sz="1400"/>
            </a:lvl1pPr>
          </a:lstStyle>
          <a:p>
            <a:endParaRPr lang="en-US"/>
          </a:p>
        </p:txBody>
      </p:sp>
      <p:sp>
        <p:nvSpPr>
          <p:cNvPr id="13316" name="Rectangle 4"/>
          <p:cNvSpPr>
            <a:spLocks noGrp="1" noRot="1" noChangeAspect="1" noChangeArrowheads="1" noTextEdit="1"/>
          </p:cNvSpPr>
          <p:nvPr>
            <p:ph type="sldImg" idx="2"/>
          </p:nvPr>
        </p:nvSpPr>
        <p:spPr bwMode="auto">
          <a:xfrm>
            <a:off x="1360488" y="776288"/>
            <a:ext cx="5180012" cy="3884612"/>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90575" y="4921250"/>
            <a:ext cx="6319838" cy="4660900"/>
          </a:xfrm>
          <a:prstGeom prst="rect">
            <a:avLst/>
          </a:prstGeom>
          <a:noFill/>
          <a:ln w="9525">
            <a:noFill/>
            <a:miter lim="800000"/>
            <a:headEnd/>
            <a:tailEnd/>
          </a:ln>
        </p:spPr>
        <p:txBody>
          <a:bodyPr vert="horz" wrap="square" lIns="103355" tIns="51677" rIns="103355" bIns="516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837738"/>
            <a:ext cx="3424238" cy="519112"/>
          </a:xfrm>
          <a:prstGeom prst="rect">
            <a:avLst/>
          </a:prstGeom>
          <a:noFill/>
          <a:ln w="9525">
            <a:noFill/>
            <a:miter lim="800000"/>
            <a:headEnd/>
            <a:tailEnd/>
          </a:ln>
        </p:spPr>
        <p:txBody>
          <a:bodyPr vert="horz" wrap="square" lIns="103355" tIns="51677" rIns="103355" bIns="51677" numCol="1" anchor="b" anchorCtr="0" compatLnSpc="1">
            <a:prstTxWarp prst="textNoShape">
              <a:avLst/>
            </a:prstTxWarp>
          </a:bodyPr>
          <a:lstStyle>
            <a:lvl1pPr defTabSz="1033463">
              <a:defRPr sz="1400"/>
            </a:lvl1pPr>
          </a:lstStyle>
          <a:p>
            <a:endParaRPr lang="en-US"/>
          </a:p>
        </p:txBody>
      </p:sp>
      <p:sp>
        <p:nvSpPr>
          <p:cNvPr id="48135" name="Rectangle 7"/>
          <p:cNvSpPr>
            <a:spLocks noGrp="1" noChangeArrowheads="1"/>
          </p:cNvSpPr>
          <p:nvPr>
            <p:ph type="sldNum" sz="quarter" idx="5"/>
          </p:nvPr>
        </p:nvSpPr>
        <p:spPr bwMode="auto">
          <a:xfrm>
            <a:off x="4475163" y="9837738"/>
            <a:ext cx="3424237" cy="519112"/>
          </a:xfrm>
          <a:prstGeom prst="rect">
            <a:avLst/>
          </a:prstGeom>
          <a:noFill/>
          <a:ln w="9525">
            <a:noFill/>
            <a:miter lim="800000"/>
            <a:headEnd/>
            <a:tailEnd/>
          </a:ln>
        </p:spPr>
        <p:txBody>
          <a:bodyPr vert="horz" wrap="square" lIns="103355" tIns="51677" rIns="103355" bIns="51677" numCol="1" anchor="b" anchorCtr="0" compatLnSpc="1">
            <a:prstTxWarp prst="textNoShape">
              <a:avLst/>
            </a:prstTxWarp>
          </a:bodyPr>
          <a:lstStyle>
            <a:lvl1pPr algn="r" defTabSz="1033463">
              <a:defRPr sz="1400"/>
            </a:lvl1pPr>
          </a:lstStyle>
          <a:p>
            <a:fld id="{9E6FFA12-BB5B-4BE3-9D78-291E599D6A2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C82B22B7-BE78-440C-80C7-FEA46DB690C9}" type="slidenum">
              <a:rPr lang="en-US"/>
              <a:pPr/>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Slide Image Placeholder 1"/>
          <p:cNvSpPr>
            <a:spLocks noGrp="1" noRot="1" noChangeAspect="1"/>
          </p:cNvSpPr>
          <p:nvPr>
            <p:ph type="sldImg"/>
          </p:nvPr>
        </p:nvSpPr>
        <p:spPr>
          <a:ln/>
        </p:spPr>
      </p:sp>
      <p:sp>
        <p:nvSpPr>
          <p:cNvPr id="231426" name="Notes Placeholder 2"/>
          <p:cNvSpPr>
            <a:spLocks noGrp="1"/>
          </p:cNvSpPr>
          <p:nvPr>
            <p:ph type="body" idx="1"/>
          </p:nvPr>
        </p:nvSpPr>
        <p:spPr/>
        <p:txBody>
          <a:bodyPr/>
          <a:lstStyle/>
          <a:p>
            <a:pPr eaLnBrk="1" hangingPunct="1"/>
            <a:endParaRPr lang="en-US" smtClean="0"/>
          </a:p>
        </p:txBody>
      </p:sp>
      <p:sp>
        <p:nvSpPr>
          <p:cNvPr id="231427" name="Slide Number Placeholder 3"/>
          <p:cNvSpPr>
            <a:spLocks noGrp="1"/>
          </p:cNvSpPr>
          <p:nvPr>
            <p:ph type="sldNum" sz="quarter" idx="5"/>
          </p:nvPr>
        </p:nvSpPr>
        <p:spPr>
          <a:noFill/>
        </p:spPr>
        <p:txBody>
          <a:bodyPr/>
          <a:lstStyle/>
          <a:p>
            <a:fld id="{3C573710-C2B5-4DED-B97C-7A4699F2DEC3}" type="slidenum">
              <a:rPr lang="en-US"/>
              <a:pPr/>
              <a:t>112</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Slide Image Placeholder 1"/>
          <p:cNvSpPr>
            <a:spLocks noGrp="1" noRot="1" noChangeAspect="1"/>
          </p:cNvSpPr>
          <p:nvPr>
            <p:ph type="sldImg"/>
          </p:nvPr>
        </p:nvSpPr>
        <p:spPr>
          <a:ln/>
        </p:spPr>
      </p:sp>
      <p:sp>
        <p:nvSpPr>
          <p:cNvPr id="234498" name="Notes Placeholder 2"/>
          <p:cNvSpPr>
            <a:spLocks noGrp="1"/>
          </p:cNvSpPr>
          <p:nvPr>
            <p:ph type="body" idx="1"/>
          </p:nvPr>
        </p:nvSpPr>
        <p:spPr/>
        <p:txBody>
          <a:bodyPr/>
          <a:lstStyle/>
          <a:p>
            <a:pPr eaLnBrk="1" hangingPunct="1"/>
            <a:endParaRPr lang="en-US" smtClean="0"/>
          </a:p>
        </p:txBody>
      </p:sp>
      <p:sp>
        <p:nvSpPr>
          <p:cNvPr id="234499" name="Slide Number Placeholder 3"/>
          <p:cNvSpPr>
            <a:spLocks noGrp="1"/>
          </p:cNvSpPr>
          <p:nvPr>
            <p:ph type="sldNum" sz="quarter" idx="5"/>
          </p:nvPr>
        </p:nvSpPr>
        <p:spPr>
          <a:noFill/>
        </p:spPr>
        <p:txBody>
          <a:bodyPr/>
          <a:lstStyle/>
          <a:p>
            <a:fld id="{95EB6971-273B-41BD-B3C5-B35C05B7C81B}" type="slidenum">
              <a:rPr lang="en-US"/>
              <a:pPr/>
              <a:t>114</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1" name="Rectangle 2"/>
          <p:cNvSpPr>
            <a:spLocks noGrp="1" noRot="1" noChangeAspect="1" noChangeArrowheads="1" noTextEdit="1"/>
          </p:cNvSpPr>
          <p:nvPr>
            <p:ph type="sldImg"/>
          </p:nvPr>
        </p:nvSpPr>
        <p:spPr>
          <a:ln/>
        </p:spPr>
      </p:sp>
      <p:sp>
        <p:nvSpPr>
          <p:cNvPr id="24576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5" name="Slide Image Placeholder 1"/>
          <p:cNvSpPr>
            <a:spLocks noGrp="1" noRot="1" noChangeAspect="1"/>
          </p:cNvSpPr>
          <p:nvPr>
            <p:ph type="sldImg"/>
          </p:nvPr>
        </p:nvSpPr>
        <p:spPr>
          <a:ln/>
        </p:spPr>
      </p:sp>
      <p:sp>
        <p:nvSpPr>
          <p:cNvPr id="257026" name="Notes Placeholder 2"/>
          <p:cNvSpPr>
            <a:spLocks noGrp="1"/>
          </p:cNvSpPr>
          <p:nvPr>
            <p:ph type="body" idx="1"/>
          </p:nvPr>
        </p:nvSpPr>
        <p:spPr/>
        <p:txBody>
          <a:bodyPr/>
          <a:lstStyle/>
          <a:p>
            <a:pPr eaLnBrk="1" hangingPunct="1"/>
            <a:endParaRPr lang="en-US" smtClean="0"/>
          </a:p>
        </p:txBody>
      </p:sp>
      <p:sp>
        <p:nvSpPr>
          <p:cNvPr id="257027" name="Slide Number Placeholder 3"/>
          <p:cNvSpPr>
            <a:spLocks noGrp="1"/>
          </p:cNvSpPr>
          <p:nvPr>
            <p:ph type="sldNum" sz="quarter" idx="5"/>
          </p:nvPr>
        </p:nvSpPr>
        <p:spPr>
          <a:noFill/>
        </p:spPr>
        <p:txBody>
          <a:bodyPr/>
          <a:lstStyle/>
          <a:p>
            <a:fld id="{397DF16A-6FC1-4BC3-ABA7-97EE13300361}" type="slidenum">
              <a:rPr lang="en-US"/>
              <a:pPr/>
              <a:t>134</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89" name="Slide Image Placeholder 1"/>
          <p:cNvSpPr>
            <a:spLocks noGrp="1" noRot="1" noChangeAspect="1"/>
          </p:cNvSpPr>
          <p:nvPr>
            <p:ph type="sldImg"/>
          </p:nvPr>
        </p:nvSpPr>
        <p:spPr>
          <a:ln/>
        </p:spPr>
      </p:sp>
      <p:sp>
        <p:nvSpPr>
          <p:cNvPr id="268290" name="Notes Placeholder 2"/>
          <p:cNvSpPr>
            <a:spLocks noGrp="1"/>
          </p:cNvSpPr>
          <p:nvPr>
            <p:ph type="body" idx="1"/>
          </p:nvPr>
        </p:nvSpPr>
        <p:spPr/>
        <p:txBody>
          <a:bodyPr/>
          <a:lstStyle/>
          <a:p>
            <a:pPr eaLnBrk="1" hangingPunct="1"/>
            <a:endParaRPr lang="en-US" smtClean="0"/>
          </a:p>
        </p:txBody>
      </p:sp>
      <p:sp>
        <p:nvSpPr>
          <p:cNvPr id="268291" name="Slide Number Placeholder 3"/>
          <p:cNvSpPr>
            <a:spLocks noGrp="1"/>
          </p:cNvSpPr>
          <p:nvPr>
            <p:ph type="sldNum" sz="quarter" idx="5"/>
          </p:nvPr>
        </p:nvSpPr>
        <p:spPr>
          <a:noFill/>
        </p:spPr>
        <p:txBody>
          <a:bodyPr/>
          <a:lstStyle/>
          <a:p>
            <a:fld id="{49FB5097-3CBB-4D29-8D04-E9C0C57FB98F}" type="slidenum">
              <a:rPr lang="en-US"/>
              <a:pPr/>
              <a:t>144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1" name="Slide Image Placeholder 1"/>
          <p:cNvSpPr>
            <a:spLocks noGrp="1" noRot="1" noChangeAspect="1"/>
          </p:cNvSpPr>
          <p:nvPr>
            <p:ph type="sldImg"/>
          </p:nvPr>
        </p:nvSpPr>
        <p:spPr>
          <a:ln/>
        </p:spPr>
      </p:sp>
      <p:sp>
        <p:nvSpPr>
          <p:cNvPr id="286722" name="Notes Placeholder 2"/>
          <p:cNvSpPr>
            <a:spLocks noGrp="1"/>
          </p:cNvSpPr>
          <p:nvPr>
            <p:ph type="body" idx="1"/>
          </p:nvPr>
        </p:nvSpPr>
        <p:spPr/>
        <p:txBody>
          <a:bodyPr/>
          <a:lstStyle/>
          <a:p>
            <a:pPr eaLnBrk="1" hangingPunct="1"/>
            <a:endParaRPr lang="en-US" smtClean="0"/>
          </a:p>
        </p:txBody>
      </p:sp>
      <p:sp>
        <p:nvSpPr>
          <p:cNvPr id="286723" name="Slide Number Placeholder 3"/>
          <p:cNvSpPr>
            <a:spLocks noGrp="1"/>
          </p:cNvSpPr>
          <p:nvPr>
            <p:ph type="sldNum" sz="quarter" idx="5"/>
          </p:nvPr>
        </p:nvSpPr>
        <p:spPr>
          <a:noFill/>
        </p:spPr>
        <p:txBody>
          <a:bodyPr/>
          <a:lstStyle/>
          <a:p>
            <a:fld id="{7E3063B1-6807-46F0-8EF1-3DB1985C412C}" type="slidenum">
              <a:rPr lang="en-US"/>
              <a:pPr/>
              <a:t>161</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Slide Image Placeholder 1"/>
          <p:cNvSpPr>
            <a:spLocks noGrp="1" noRot="1" noChangeAspect="1"/>
          </p:cNvSpPr>
          <p:nvPr>
            <p:ph type="sldImg"/>
          </p:nvPr>
        </p:nvSpPr>
        <p:spPr>
          <a:ln/>
        </p:spPr>
      </p:sp>
      <p:sp>
        <p:nvSpPr>
          <p:cNvPr id="327682" name="Notes Placeholder 2"/>
          <p:cNvSpPr>
            <a:spLocks noGrp="1"/>
          </p:cNvSpPr>
          <p:nvPr>
            <p:ph type="body" idx="1"/>
          </p:nvPr>
        </p:nvSpPr>
        <p:spPr/>
        <p:txBody>
          <a:bodyPr/>
          <a:lstStyle/>
          <a:p>
            <a:pPr eaLnBrk="1" hangingPunct="1"/>
            <a:endParaRPr lang="en-US" smtClean="0"/>
          </a:p>
        </p:txBody>
      </p:sp>
      <p:sp>
        <p:nvSpPr>
          <p:cNvPr id="327683" name="Slide Number Placeholder 3"/>
          <p:cNvSpPr>
            <a:spLocks noGrp="1"/>
          </p:cNvSpPr>
          <p:nvPr>
            <p:ph type="sldNum" sz="quarter" idx="5"/>
          </p:nvPr>
        </p:nvSpPr>
        <p:spPr>
          <a:noFill/>
        </p:spPr>
        <p:txBody>
          <a:bodyPr/>
          <a:lstStyle/>
          <a:p>
            <a:fld id="{2032BF36-2C0F-430D-B66F-E792BEEF3A83}" type="slidenum">
              <a:rPr lang="en-US"/>
              <a:pPr/>
              <a:t>200</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Slide Image Placeholder 1"/>
          <p:cNvSpPr>
            <a:spLocks noGrp="1" noRot="1" noChangeAspect="1"/>
          </p:cNvSpPr>
          <p:nvPr>
            <p:ph type="sldImg"/>
          </p:nvPr>
        </p:nvSpPr>
        <p:spPr>
          <a:ln/>
        </p:spPr>
      </p:sp>
      <p:sp>
        <p:nvSpPr>
          <p:cNvPr id="335874" name="Notes Placeholder 2"/>
          <p:cNvSpPr>
            <a:spLocks noGrp="1"/>
          </p:cNvSpPr>
          <p:nvPr>
            <p:ph type="body" idx="1"/>
          </p:nvPr>
        </p:nvSpPr>
        <p:spPr/>
        <p:txBody>
          <a:bodyPr/>
          <a:lstStyle/>
          <a:p>
            <a:pPr eaLnBrk="1" hangingPunct="1"/>
            <a:endParaRPr lang="en-US" smtClean="0"/>
          </a:p>
        </p:txBody>
      </p:sp>
      <p:sp>
        <p:nvSpPr>
          <p:cNvPr id="335875" name="Slide Number Placeholder 3"/>
          <p:cNvSpPr>
            <a:spLocks noGrp="1"/>
          </p:cNvSpPr>
          <p:nvPr>
            <p:ph type="sldNum" sz="quarter" idx="5"/>
          </p:nvPr>
        </p:nvSpPr>
        <p:spPr>
          <a:noFill/>
        </p:spPr>
        <p:txBody>
          <a:bodyPr/>
          <a:lstStyle/>
          <a:p>
            <a:fld id="{79963100-0C52-4980-83F0-C9AD18AAA831}" type="slidenum">
              <a:rPr lang="en-US"/>
              <a:pPr/>
              <a:t>207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Rectangle 2"/>
          <p:cNvSpPr>
            <a:spLocks noGrp="1" noRot="1" noChangeAspect="1" noChangeArrowheads="1" noTextEdit="1"/>
          </p:cNvSpPr>
          <p:nvPr>
            <p:ph type="sldImg"/>
          </p:nvPr>
        </p:nvSpPr>
        <p:spPr>
          <a:ln/>
        </p:spPr>
      </p:sp>
      <p:sp>
        <p:nvSpPr>
          <p:cNvPr id="37273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Slide Image Placeholder 1"/>
          <p:cNvSpPr>
            <a:spLocks noGrp="1" noRot="1" noChangeAspect="1"/>
          </p:cNvSpPr>
          <p:nvPr>
            <p:ph type="sldImg"/>
          </p:nvPr>
        </p:nvSpPr>
        <p:spPr>
          <a:ln/>
        </p:spPr>
      </p:sp>
      <p:sp>
        <p:nvSpPr>
          <p:cNvPr id="374786" name="Notes Placeholder 2"/>
          <p:cNvSpPr>
            <a:spLocks noGrp="1"/>
          </p:cNvSpPr>
          <p:nvPr>
            <p:ph type="body" idx="1"/>
          </p:nvPr>
        </p:nvSpPr>
        <p:spPr/>
        <p:txBody>
          <a:bodyPr/>
          <a:lstStyle/>
          <a:p>
            <a:pPr eaLnBrk="1" hangingPunct="1"/>
            <a:endParaRPr lang="en-US" smtClean="0"/>
          </a:p>
        </p:txBody>
      </p:sp>
      <p:sp>
        <p:nvSpPr>
          <p:cNvPr id="374787" name="Slide Number Placeholder 3"/>
          <p:cNvSpPr>
            <a:spLocks noGrp="1"/>
          </p:cNvSpPr>
          <p:nvPr>
            <p:ph type="sldNum" sz="quarter" idx="5"/>
          </p:nvPr>
        </p:nvSpPr>
        <p:spPr>
          <a:noFill/>
        </p:spPr>
        <p:txBody>
          <a:bodyPr/>
          <a:lstStyle/>
          <a:p>
            <a:fld id="{A1CD8CAE-7392-468B-A4B1-85CBC30B0EAB}" type="slidenum">
              <a:rPr lang="en-US"/>
              <a:pPr/>
              <a:t>243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Rectangle 2"/>
          <p:cNvSpPr>
            <a:spLocks noGrp="1" noRot="1" noChangeAspect="1" noChangeArrowheads="1" noTextEdit="1"/>
          </p:cNvSpPr>
          <p:nvPr>
            <p:ph type="sldImg"/>
          </p:nvPr>
        </p:nvSpPr>
        <p:spPr>
          <a:ln/>
        </p:spPr>
      </p:sp>
      <p:sp>
        <p:nvSpPr>
          <p:cNvPr id="37683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1" name="Rectangle 2"/>
          <p:cNvSpPr>
            <a:spLocks noGrp="1" noRot="1" noChangeAspect="1" noChangeArrowheads="1" noTextEdit="1"/>
          </p:cNvSpPr>
          <p:nvPr>
            <p:ph type="sldImg"/>
          </p:nvPr>
        </p:nvSpPr>
        <p:spPr>
          <a:ln/>
        </p:spPr>
      </p:sp>
      <p:sp>
        <p:nvSpPr>
          <p:cNvPr id="37888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29" name="Rectangle 2"/>
          <p:cNvSpPr>
            <a:spLocks noGrp="1" noRot="1" noChangeAspect="1" noChangeArrowheads="1" noTextEdit="1"/>
          </p:cNvSpPr>
          <p:nvPr>
            <p:ph type="sldImg"/>
          </p:nvPr>
        </p:nvSpPr>
        <p:spPr>
          <a:ln/>
        </p:spPr>
      </p:sp>
      <p:sp>
        <p:nvSpPr>
          <p:cNvPr id="38093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p:txBody>
          <a:bodyPr/>
          <a:lstStyle/>
          <a:p>
            <a:pPr eaLnBrk="1" hangingPunct="1"/>
            <a:endParaRPr lang="en-US" smtClean="0"/>
          </a:p>
        </p:txBody>
      </p:sp>
      <p:sp>
        <p:nvSpPr>
          <p:cNvPr id="38915" name="Slide Number Placeholder 3"/>
          <p:cNvSpPr>
            <a:spLocks noGrp="1"/>
          </p:cNvSpPr>
          <p:nvPr>
            <p:ph type="sldNum" sz="quarter" idx="5"/>
          </p:nvPr>
        </p:nvSpPr>
        <p:spPr>
          <a:noFill/>
        </p:spPr>
        <p:txBody>
          <a:bodyPr/>
          <a:lstStyle/>
          <a:p>
            <a:fld id="{8414A3F9-16B1-4DB8-AE4D-506C8116FDFA}"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p:txBody>
          <a:bodyPr/>
          <a:lstStyle/>
          <a:p>
            <a:pPr eaLnBrk="1" hangingPunct="1"/>
            <a:endParaRPr lang="en-US" smtClean="0"/>
          </a:p>
        </p:txBody>
      </p:sp>
      <p:sp>
        <p:nvSpPr>
          <p:cNvPr id="61443" name="Slide Number Placeholder 3"/>
          <p:cNvSpPr>
            <a:spLocks noGrp="1"/>
          </p:cNvSpPr>
          <p:nvPr>
            <p:ph type="sldNum" sz="quarter" idx="5"/>
          </p:nvPr>
        </p:nvSpPr>
        <p:spPr>
          <a:noFill/>
        </p:spPr>
        <p:txBody>
          <a:bodyPr/>
          <a:lstStyle/>
          <a:p>
            <a:fld id="{777834D2-8AEE-4DBE-9064-ACA7B1636668}"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ln/>
        </p:spPr>
      </p:sp>
      <p:sp>
        <p:nvSpPr>
          <p:cNvPr id="6349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ln/>
        </p:spPr>
      </p:sp>
      <p:sp>
        <p:nvSpPr>
          <p:cNvPr id="6553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p:txBody>
          <a:bodyPr/>
          <a:lstStyle/>
          <a:p>
            <a:pPr eaLnBrk="1" hangingPunct="1"/>
            <a:endParaRPr lang="en-US" smtClean="0"/>
          </a:p>
        </p:txBody>
      </p:sp>
      <p:sp>
        <p:nvSpPr>
          <p:cNvPr id="67587" name="Slide Number Placeholder 3"/>
          <p:cNvSpPr>
            <a:spLocks noGrp="1"/>
          </p:cNvSpPr>
          <p:nvPr>
            <p:ph type="sldNum" sz="quarter" idx="5"/>
          </p:nvPr>
        </p:nvSpPr>
        <p:spPr>
          <a:noFill/>
        </p:spPr>
        <p:txBody>
          <a:bodyPr/>
          <a:lstStyle/>
          <a:p>
            <a:fld id="{A875B000-90A8-4118-ABFF-66E8C66CA4E0}"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ln/>
        </p:spPr>
      </p:sp>
      <p:sp>
        <p:nvSpPr>
          <p:cNvPr id="7577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p:txBody>
          <a:bodyPr/>
          <a:lstStyle/>
          <a:p>
            <a:pPr eaLnBrk="1" hangingPunct="1"/>
            <a:endParaRPr lang="en-US" smtClean="0"/>
          </a:p>
        </p:txBody>
      </p:sp>
      <p:sp>
        <p:nvSpPr>
          <p:cNvPr id="81923" name="Slide Number Placeholder 3"/>
          <p:cNvSpPr>
            <a:spLocks noGrp="1"/>
          </p:cNvSpPr>
          <p:nvPr>
            <p:ph type="sldNum" sz="quarter" idx="5"/>
          </p:nvPr>
        </p:nvSpPr>
        <p:spPr>
          <a:noFill/>
        </p:spPr>
        <p:txBody>
          <a:bodyPr/>
          <a:lstStyle/>
          <a:p>
            <a:fld id="{C7FE1EBF-C2D9-4411-82A5-688A8DD6A4D8}"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ln/>
        </p:spPr>
      </p:sp>
      <p:sp>
        <p:nvSpPr>
          <p:cNvPr id="8397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ln/>
        </p:spPr>
      </p:sp>
      <p:sp>
        <p:nvSpPr>
          <p:cNvPr id="9421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a:ln/>
        </p:spPr>
      </p:sp>
      <p:sp>
        <p:nvSpPr>
          <p:cNvPr id="9625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p>
            <a:fld id="{DA52AE0B-E490-4FE8-BD87-97D4570BE94A}" type="slidenum">
              <a:rPr lang="en-US"/>
              <a:pPr/>
              <a:t>41</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ln/>
        </p:spPr>
      </p:sp>
      <p:sp>
        <p:nvSpPr>
          <p:cNvPr id="10035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ChangeArrowheads="1" noTextEdit="1"/>
          </p:cNvSpPr>
          <p:nvPr>
            <p:ph type="sldImg"/>
          </p:nvPr>
        </p:nvSpPr>
        <p:spPr>
          <a:ln/>
        </p:spPr>
      </p:sp>
      <p:sp>
        <p:nvSpPr>
          <p:cNvPr id="10240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Rot="1" noChangeAspect="1" noChangeArrowheads="1" noTextEdit="1"/>
          </p:cNvSpPr>
          <p:nvPr>
            <p:ph type="sldImg"/>
          </p:nvPr>
        </p:nvSpPr>
        <p:spPr>
          <a:ln/>
        </p:spPr>
      </p:sp>
      <p:sp>
        <p:nvSpPr>
          <p:cNvPr id="10445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spect="1" noChangeArrowheads="1" noTextEdit="1"/>
          </p:cNvSpPr>
          <p:nvPr>
            <p:ph type="sldImg"/>
          </p:nvPr>
        </p:nvSpPr>
        <p:spPr>
          <a:ln/>
        </p:spPr>
      </p:sp>
      <p:sp>
        <p:nvSpPr>
          <p:cNvPr id="10649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a:ln/>
        </p:spPr>
      </p:sp>
      <p:sp>
        <p:nvSpPr>
          <p:cNvPr id="108546" name="Notes Placeholder 2"/>
          <p:cNvSpPr>
            <a:spLocks noGrp="1"/>
          </p:cNvSpPr>
          <p:nvPr>
            <p:ph type="body" idx="1"/>
          </p:nvPr>
        </p:nvSpPr>
        <p:spPr/>
        <p:txBody>
          <a:bodyPr/>
          <a:lstStyle/>
          <a:p>
            <a:pPr eaLnBrk="1" hangingPunct="1"/>
            <a:endParaRPr lang="en-US" smtClean="0"/>
          </a:p>
        </p:txBody>
      </p:sp>
      <p:sp>
        <p:nvSpPr>
          <p:cNvPr id="108547" name="Slide Number Placeholder 3"/>
          <p:cNvSpPr>
            <a:spLocks noGrp="1"/>
          </p:cNvSpPr>
          <p:nvPr>
            <p:ph type="sldNum" sz="quarter" idx="5"/>
          </p:nvPr>
        </p:nvSpPr>
        <p:spPr>
          <a:noFill/>
        </p:spPr>
        <p:txBody>
          <a:bodyPr/>
          <a:lstStyle/>
          <a:p>
            <a:fld id="{5211A81D-0E79-4A34-9CB4-72CBC07CAE30}" type="slidenum">
              <a:rPr lang="en-US"/>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a:ln/>
        </p:spPr>
      </p:sp>
      <p:sp>
        <p:nvSpPr>
          <p:cNvPr id="110594" name="Notes Placeholder 2"/>
          <p:cNvSpPr>
            <a:spLocks noGrp="1"/>
          </p:cNvSpPr>
          <p:nvPr>
            <p:ph type="body" idx="1"/>
          </p:nvPr>
        </p:nvSpPr>
        <p:spPr/>
        <p:txBody>
          <a:bodyPr/>
          <a:lstStyle/>
          <a:p>
            <a:pPr eaLnBrk="1" hangingPunct="1"/>
            <a:endParaRPr lang="en-US" smtClean="0"/>
          </a:p>
        </p:txBody>
      </p:sp>
      <p:sp>
        <p:nvSpPr>
          <p:cNvPr id="110595" name="Slide Number Placeholder 3"/>
          <p:cNvSpPr>
            <a:spLocks noGrp="1"/>
          </p:cNvSpPr>
          <p:nvPr>
            <p:ph type="sldNum" sz="quarter" idx="5"/>
          </p:nvPr>
        </p:nvSpPr>
        <p:spPr>
          <a:noFill/>
        </p:spPr>
        <p:txBody>
          <a:bodyPr/>
          <a:lstStyle/>
          <a:p>
            <a:fld id="{F5373394-F4DF-4FE6-B66E-ED4AD15851CB}" type="slidenum">
              <a:rPr lang="en-US"/>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ChangeArrowheads="1" noTextEdit="1"/>
          </p:cNvSpPr>
          <p:nvPr>
            <p:ph type="sldImg"/>
          </p:nvPr>
        </p:nvSpPr>
        <p:spPr>
          <a:ln/>
        </p:spPr>
      </p:sp>
      <p:sp>
        <p:nvSpPr>
          <p:cNvPr id="11264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noTextEdit="1"/>
          </p:cNvSpPr>
          <p:nvPr>
            <p:ph type="sldImg"/>
          </p:nvPr>
        </p:nvSpPr>
        <p:spPr>
          <a:ln/>
        </p:spPr>
      </p:sp>
      <p:sp>
        <p:nvSpPr>
          <p:cNvPr id="11469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p:txBody>
          <a:bodyPr/>
          <a:lstStyle/>
          <a:p>
            <a:pPr eaLnBrk="1" hangingPunct="1"/>
            <a:endParaRPr lang="en-US" smtClean="0"/>
          </a:p>
        </p:txBody>
      </p:sp>
      <p:sp>
        <p:nvSpPr>
          <p:cNvPr id="24579" name="Slide Number Placeholder 3"/>
          <p:cNvSpPr>
            <a:spLocks noGrp="1"/>
          </p:cNvSpPr>
          <p:nvPr>
            <p:ph type="sldNum" sz="quarter" idx="5"/>
          </p:nvPr>
        </p:nvSpPr>
        <p:spPr>
          <a:noFill/>
        </p:spPr>
        <p:txBody>
          <a:bodyPr/>
          <a:lstStyle/>
          <a:p>
            <a:fld id="{A1448D27-9612-4470-AB84-50620206EEA0}"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Rot="1" noChangeAspect="1" noChangeArrowheads="1" noTextEdit="1"/>
          </p:cNvSpPr>
          <p:nvPr>
            <p:ph type="sldImg"/>
          </p:nvPr>
        </p:nvSpPr>
        <p:spPr>
          <a:ln/>
        </p:spPr>
      </p:sp>
      <p:sp>
        <p:nvSpPr>
          <p:cNvPr id="11673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Rot="1" noChangeAspect="1" noChangeArrowheads="1" noTextEdit="1"/>
          </p:cNvSpPr>
          <p:nvPr>
            <p:ph type="sldImg"/>
          </p:nvPr>
        </p:nvSpPr>
        <p:spPr>
          <a:ln/>
        </p:spPr>
      </p:sp>
      <p:sp>
        <p:nvSpPr>
          <p:cNvPr id="11878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noTextEdit="1"/>
          </p:cNvSpPr>
          <p:nvPr>
            <p:ph type="sldImg"/>
          </p:nvPr>
        </p:nvSpPr>
        <p:spPr>
          <a:ln/>
        </p:spPr>
      </p:sp>
      <p:sp>
        <p:nvSpPr>
          <p:cNvPr id="12083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noTextEdit="1"/>
          </p:cNvSpPr>
          <p:nvPr>
            <p:ph type="sldImg"/>
          </p:nvPr>
        </p:nvSpPr>
        <p:spPr>
          <a:ln/>
        </p:spPr>
      </p:sp>
      <p:sp>
        <p:nvSpPr>
          <p:cNvPr id="12288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Rot="1" noChangeAspect="1" noChangeArrowheads="1" noTextEdit="1"/>
          </p:cNvSpPr>
          <p:nvPr>
            <p:ph type="sldImg"/>
          </p:nvPr>
        </p:nvSpPr>
        <p:spPr>
          <a:ln/>
        </p:spPr>
      </p:sp>
      <p:sp>
        <p:nvSpPr>
          <p:cNvPr id="12493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noTextEdit="1"/>
          </p:cNvSpPr>
          <p:nvPr>
            <p:ph type="sldImg"/>
          </p:nvPr>
        </p:nvSpPr>
        <p:spPr>
          <a:ln/>
        </p:spPr>
      </p:sp>
      <p:sp>
        <p:nvSpPr>
          <p:cNvPr id="12697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ln/>
        </p:spPr>
      </p:sp>
      <p:sp>
        <p:nvSpPr>
          <p:cNvPr id="12902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Rot="1" noChangeAspect="1" noChangeArrowheads="1" noTextEdit="1"/>
          </p:cNvSpPr>
          <p:nvPr>
            <p:ph type="sldImg"/>
          </p:nvPr>
        </p:nvSpPr>
        <p:spPr>
          <a:ln/>
        </p:spPr>
      </p:sp>
      <p:sp>
        <p:nvSpPr>
          <p:cNvPr id="13107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Rot="1" noChangeAspect="1" noChangeArrowheads="1" noTextEdit="1"/>
          </p:cNvSpPr>
          <p:nvPr>
            <p:ph type="sldImg"/>
          </p:nvPr>
        </p:nvSpPr>
        <p:spPr>
          <a:ln/>
        </p:spPr>
      </p:sp>
      <p:sp>
        <p:nvSpPr>
          <p:cNvPr id="13312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Rot="1" noChangeAspect="1" noChangeArrowheads="1" noTextEdit="1"/>
          </p:cNvSpPr>
          <p:nvPr>
            <p:ph type="sldImg"/>
          </p:nvPr>
        </p:nvSpPr>
        <p:spPr>
          <a:ln/>
        </p:spPr>
      </p:sp>
      <p:sp>
        <p:nvSpPr>
          <p:cNvPr id="13517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Rot="1" noChangeAspect="1" noChangeArrowheads="1" noTextEdit="1"/>
          </p:cNvSpPr>
          <p:nvPr>
            <p:ph type="sldImg"/>
          </p:nvPr>
        </p:nvSpPr>
        <p:spPr>
          <a:ln/>
        </p:spPr>
      </p:sp>
      <p:sp>
        <p:nvSpPr>
          <p:cNvPr id="13721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Rot="1" noChangeAspect="1" noChangeArrowheads="1" noTextEdit="1"/>
          </p:cNvSpPr>
          <p:nvPr>
            <p:ph type="sldImg"/>
          </p:nvPr>
        </p:nvSpPr>
        <p:spPr>
          <a:ln/>
        </p:spPr>
      </p:sp>
      <p:sp>
        <p:nvSpPr>
          <p:cNvPr id="13926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Rot="1" noChangeAspect="1" noChangeArrowheads="1" noTextEdit="1"/>
          </p:cNvSpPr>
          <p:nvPr>
            <p:ph type="sldImg"/>
          </p:nvPr>
        </p:nvSpPr>
        <p:spPr>
          <a:ln/>
        </p:spPr>
      </p:sp>
      <p:sp>
        <p:nvSpPr>
          <p:cNvPr id="14131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Rot="1" noChangeAspect="1" noChangeArrowheads="1" noTextEdit="1"/>
          </p:cNvSpPr>
          <p:nvPr>
            <p:ph type="sldImg"/>
          </p:nvPr>
        </p:nvSpPr>
        <p:spPr>
          <a:ln/>
        </p:spPr>
      </p:sp>
      <p:sp>
        <p:nvSpPr>
          <p:cNvPr id="14336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Rot="1" noChangeAspect="1" noChangeArrowheads="1" noTextEdit="1"/>
          </p:cNvSpPr>
          <p:nvPr>
            <p:ph type="sldImg"/>
          </p:nvPr>
        </p:nvSpPr>
        <p:spPr>
          <a:ln/>
        </p:spPr>
      </p:sp>
      <p:sp>
        <p:nvSpPr>
          <p:cNvPr id="14541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Rot="1" noChangeAspect="1" noChangeArrowheads="1" noTextEdit="1"/>
          </p:cNvSpPr>
          <p:nvPr>
            <p:ph type="sldImg"/>
          </p:nvPr>
        </p:nvSpPr>
        <p:spPr>
          <a:ln/>
        </p:spPr>
      </p:sp>
      <p:sp>
        <p:nvSpPr>
          <p:cNvPr id="14745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spect="1" noChangeArrowheads="1" noTextEdit="1"/>
          </p:cNvSpPr>
          <p:nvPr>
            <p:ph type="sldImg"/>
          </p:nvPr>
        </p:nvSpPr>
        <p:spPr>
          <a:ln/>
        </p:spPr>
      </p:sp>
      <p:sp>
        <p:nvSpPr>
          <p:cNvPr id="14950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ChangeArrowheads="1" noTextEdit="1"/>
          </p:cNvSpPr>
          <p:nvPr>
            <p:ph type="sldImg"/>
          </p:nvPr>
        </p:nvSpPr>
        <p:spPr>
          <a:ln/>
        </p:spPr>
      </p:sp>
      <p:sp>
        <p:nvSpPr>
          <p:cNvPr id="15155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Rot="1" noChangeAspect="1" noChangeArrowheads="1" noTextEdit="1"/>
          </p:cNvSpPr>
          <p:nvPr>
            <p:ph type="sldImg"/>
          </p:nvPr>
        </p:nvSpPr>
        <p:spPr>
          <a:ln/>
        </p:spPr>
      </p:sp>
      <p:sp>
        <p:nvSpPr>
          <p:cNvPr id="15360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Rot="1" noChangeAspect="1" noChangeArrowheads="1" noTextEdit="1"/>
          </p:cNvSpPr>
          <p:nvPr>
            <p:ph type="sldImg"/>
          </p:nvPr>
        </p:nvSpPr>
        <p:spPr>
          <a:ln/>
        </p:spPr>
      </p:sp>
      <p:sp>
        <p:nvSpPr>
          <p:cNvPr id="15565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p:txBody>
          <a:bodyPr/>
          <a:lstStyle/>
          <a:p>
            <a:pPr eaLnBrk="1" hangingPunct="1"/>
            <a:endParaRPr lang="en-US" smtClean="0"/>
          </a:p>
        </p:txBody>
      </p:sp>
      <p:sp>
        <p:nvSpPr>
          <p:cNvPr id="28675" name="Slide Number Placeholder 3"/>
          <p:cNvSpPr>
            <a:spLocks noGrp="1"/>
          </p:cNvSpPr>
          <p:nvPr>
            <p:ph type="sldNum" sz="quarter" idx="5"/>
          </p:nvPr>
        </p:nvSpPr>
        <p:spPr>
          <a:noFill/>
        </p:spPr>
        <p:txBody>
          <a:bodyPr/>
          <a:lstStyle/>
          <a:p>
            <a:fld id="{A9BC2F27-D312-4343-8950-E9C01202CF3B}" type="slidenum">
              <a:rPr lang="en-US"/>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ChangeArrowheads="1" noTextEdit="1"/>
          </p:cNvSpPr>
          <p:nvPr>
            <p:ph type="sldImg"/>
          </p:nvPr>
        </p:nvSpPr>
        <p:spPr>
          <a:ln/>
        </p:spPr>
      </p:sp>
      <p:sp>
        <p:nvSpPr>
          <p:cNvPr id="15769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Rot="1" noChangeAspect="1" noChangeArrowheads="1" noTextEdit="1"/>
          </p:cNvSpPr>
          <p:nvPr>
            <p:ph type="sldImg"/>
          </p:nvPr>
        </p:nvSpPr>
        <p:spPr>
          <a:ln/>
        </p:spPr>
      </p:sp>
      <p:sp>
        <p:nvSpPr>
          <p:cNvPr id="15974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ChangeArrowheads="1" noTextEdit="1"/>
          </p:cNvSpPr>
          <p:nvPr>
            <p:ph type="sldImg"/>
          </p:nvPr>
        </p:nvSpPr>
        <p:spPr>
          <a:ln/>
        </p:spPr>
      </p:sp>
      <p:sp>
        <p:nvSpPr>
          <p:cNvPr id="16179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Rot="1" noChangeAspect="1" noChangeArrowheads="1" noTextEdit="1"/>
          </p:cNvSpPr>
          <p:nvPr>
            <p:ph type="sldImg"/>
          </p:nvPr>
        </p:nvSpPr>
        <p:spPr>
          <a:ln/>
        </p:spPr>
      </p:sp>
      <p:sp>
        <p:nvSpPr>
          <p:cNvPr id="16384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a:spLocks noGrp="1" noRot="1" noChangeAspect="1" noChangeArrowheads="1" noTextEdit="1"/>
          </p:cNvSpPr>
          <p:nvPr>
            <p:ph type="sldImg"/>
          </p:nvPr>
        </p:nvSpPr>
        <p:spPr>
          <a:ln/>
        </p:spPr>
      </p:sp>
      <p:sp>
        <p:nvSpPr>
          <p:cNvPr id="16589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Rot="1" noChangeAspect="1" noChangeArrowheads="1" noTextEdit="1"/>
          </p:cNvSpPr>
          <p:nvPr>
            <p:ph type="sldImg"/>
          </p:nvPr>
        </p:nvSpPr>
        <p:spPr>
          <a:ln/>
        </p:spPr>
      </p:sp>
      <p:sp>
        <p:nvSpPr>
          <p:cNvPr id="16793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Rot="1" noChangeAspect="1" noChangeArrowheads="1" noTextEdit="1"/>
          </p:cNvSpPr>
          <p:nvPr>
            <p:ph type="sldImg"/>
          </p:nvPr>
        </p:nvSpPr>
        <p:spPr>
          <a:ln/>
        </p:spPr>
      </p:sp>
      <p:sp>
        <p:nvSpPr>
          <p:cNvPr id="16998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Rot="1" noChangeAspect="1" noChangeArrowheads="1" noTextEdit="1"/>
          </p:cNvSpPr>
          <p:nvPr>
            <p:ph type="sldImg"/>
          </p:nvPr>
        </p:nvSpPr>
        <p:spPr>
          <a:ln/>
        </p:spPr>
      </p:sp>
      <p:sp>
        <p:nvSpPr>
          <p:cNvPr id="17203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Rot="1" noChangeAspect="1" noChangeArrowheads="1" noTextEdit="1"/>
          </p:cNvSpPr>
          <p:nvPr>
            <p:ph type="sldImg"/>
          </p:nvPr>
        </p:nvSpPr>
        <p:spPr>
          <a:ln/>
        </p:spPr>
      </p:sp>
      <p:sp>
        <p:nvSpPr>
          <p:cNvPr id="17408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Grp="1" noRot="1" noChangeAspect="1" noChangeArrowheads="1" noTextEdit="1"/>
          </p:cNvSpPr>
          <p:nvPr>
            <p:ph type="sldImg"/>
          </p:nvPr>
        </p:nvSpPr>
        <p:spPr>
          <a:ln/>
        </p:spPr>
      </p:sp>
      <p:sp>
        <p:nvSpPr>
          <p:cNvPr id="17613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Rot="1" noChangeAspect="1" noChangeArrowheads="1" noTextEdit="1"/>
          </p:cNvSpPr>
          <p:nvPr>
            <p:ph type="sldImg"/>
          </p:nvPr>
        </p:nvSpPr>
        <p:spPr>
          <a:ln/>
        </p:spPr>
      </p:sp>
      <p:sp>
        <p:nvSpPr>
          <p:cNvPr id="17817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Rot="1" noChangeAspect="1" noChangeArrowheads="1" noTextEdit="1"/>
          </p:cNvSpPr>
          <p:nvPr>
            <p:ph type="sldImg"/>
          </p:nvPr>
        </p:nvSpPr>
        <p:spPr>
          <a:ln/>
        </p:spPr>
      </p:sp>
      <p:sp>
        <p:nvSpPr>
          <p:cNvPr id="18022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Rot="1" noChangeAspect="1" noChangeArrowheads="1" noTextEdit="1"/>
          </p:cNvSpPr>
          <p:nvPr>
            <p:ph type="sldImg"/>
          </p:nvPr>
        </p:nvSpPr>
        <p:spPr>
          <a:ln/>
        </p:spPr>
      </p:sp>
      <p:sp>
        <p:nvSpPr>
          <p:cNvPr id="18227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Rot="1" noChangeAspect="1" noChangeArrowheads="1" noTextEdit="1"/>
          </p:cNvSpPr>
          <p:nvPr>
            <p:ph type="sldImg"/>
          </p:nvPr>
        </p:nvSpPr>
        <p:spPr>
          <a:ln/>
        </p:spPr>
      </p:sp>
      <p:sp>
        <p:nvSpPr>
          <p:cNvPr id="18432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Rot="1" noChangeAspect="1" noChangeArrowheads="1" noTextEdit="1"/>
          </p:cNvSpPr>
          <p:nvPr>
            <p:ph type="sldImg"/>
          </p:nvPr>
        </p:nvSpPr>
        <p:spPr>
          <a:ln/>
        </p:spPr>
      </p:sp>
      <p:sp>
        <p:nvSpPr>
          <p:cNvPr id="18637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Rot="1" noChangeAspect="1" noChangeArrowheads="1" noTextEdit="1"/>
          </p:cNvSpPr>
          <p:nvPr>
            <p:ph type="sldImg"/>
          </p:nvPr>
        </p:nvSpPr>
        <p:spPr>
          <a:ln/>
        </p:spPr>
      </p:sp>
      <p:sp>
        <p:nvSpPr>
          <p:cNvPr id="18841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Rot="1" noChangeAspect="1" noChangeArrowheads="1" noTextEdit="1"/>
          </p:cNvSpPr>
          <p:nvPr>
            <p:ph type="sldImg"/>
          </p:nvPr>
        </p:nvSpPr>
        <p:spPr>
          <a:ln/>
        </p:spPr>
      </p:sp>
      <p:sp>
        <p:nvSpPr>
          <p:cNvPr id="19046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Rot="1" noChangeAspect="1" noChangeArrowheads="1" noTextEdit="1"/>
          </p:cNvSpPr>
          <p:nvPr>
            <p:ph type="sldImg"/>
          </p:nvPr>
        </p:nvSpPr>
        <p:spPr>
          <a:ln/>
        </p:spPr>
      </p:sp>
      <p:sp>
        <p:nvSpPr>
          <p:cNvPr id="19251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Rot="1" noChangeAspect="1" noChangeArrowheads="1" noTextEdit="1"/>
          </p:cNvSpPr>
          <p:nvPr>
            <p:ph type="sldImg"/>
          </p:nvPr>
        </p:nvSpPr>
        <p:spPr>
          <a:ln/>
        </p:spPr>
      </p:sp>
      <p:sp>
        <p:nvSpPr>
          <p:cNvPr id="19456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p:cNvSpPr>
            <a:spLocks noGrp="1" noRot="1" noChangeAspect="1" noChangeArrowheads="1" noTextEdit="1"/>
          </p:cNvSpPr>
          <p:nvPr>
            <p:ph type="sldImg"/>
          </p:nvPr>
        </p:nvSpPr>
        <p:spPr>
          <a:ln/>
        </p:spPr>
      </p:sp>
      <p:sp>
        <p:nvSpPr>
          <p:cNvPr id="19661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Rot="1" noChangeAspect="1" noChangeArrowheads="1" noTextEdit="1"/>
          </p:cNvSpPr>
          <p:nvPr>
            <p:ph type="sldImg"/>
          </p:nvPr>
        </p:nvSpPr>
        <p:spPr>
          <a:ln/>
        </p:spPr>
      </p:sp>
      <p:sp>
        <p:nvSpPr>
          <p:cNvPr id="19865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noRot="1" noChangeAspect="1" noChangeArrowheads="1" noTextEdit="1"/>
          </p:cNvSpPr>
          <p:nvPr>
            <p:ph type="sldImg"/>
          </p:nvPr>
        </p:nvSpPr>
        <p:spPr>
          <a:ln/>
        </p:spPr>
      </p:sp>
      <p:sp>
        <p:nvSpPr>
          <p:cNvPr id="20070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p:cNvSpPr>
            <a:spLocks noGrp="1" noRot="1" noChangeAspect="1" noChangeArrowheads="1" noTextEdit="1"/>
          </p:cNvSpPr>
          <p:nvPr>
            <p:ph type="sldImg"/>
          </p:nvPr>
        </p:nvSpPr>
        <p:spPr>
          <a:ln/>
        </p:spPr>
      </p:sp>
      <p:sp>
        <p:nvSpPr>
          <p:cNvPr id="20275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p:cNvSpPr>
            <a:spLocks noGrp="1" noRot="1" noChangeAspect="1" noChangeArrowheads="1" noTextEdit="1"/>
          </p:cNvSpPr>
          <p:nvPr>
            <p:ph type="sldImg"/>
          </p:nvPr>
        </p:nvSpPr>
        <p:spPr>
          <a:ln/>
        </p:spPr>
      </p:sp>
      <p:sp>
        <p:nvSpPr>
          <p:cNvPr id="204802"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noRot="1" noChangeAspect="1" noChangeArrowheads="1" noTextEdit="1"/>
          </p:cNvSpPr>
          <p:nvPr>
            <p:ph type="sldImg"/>
          </p:nvPr>
        </p:nvSpPr>
        <p:spPr>
          <a:ln/>
        </p:spPr>
      </p:sp>
      <p:sp>
        <p:nvSpPr>
          <p:cNvPr id="206850"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Rot="1" noChangeAspect="1" noChangeArrowheads="1" noTextEdit="1"/>
          </p:cNvSpPr>
          <p:nvPr>
            <p:ph type="sldImg"/>
          </p:nvPr>
        </p:nvSpPr>
        <p:spPr>
          <a:ln/>
        </p:spPr>
      </p:sp>
      <p:sp>
        <p:nvSpPr>
          <p:cNvPr id="208898"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Rot="1" noChangeAspect="1" noChangeArrowheads="1" noTextEdit="1"/>
          </p:cNvSpPr>
          <p:nvPr>
            <p:ph type="sldImg"/>
          </p:nvPr>
        </p:nvSpPr>
        <p:spPr>
          <a:ln/>
        </p:spPr>
      </p:sp>
      <p:sp>
        <p:nvSpPr>
          <p:cNvPr id="210946"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2"/>
          <p:cNvSpPr>
            <a:spLocks noGrp="1" noRot="1" noChangeAspect="1" noChangeArrowheads="1" noTextEdit="1"/>
          </p:cNvSpPr>
          <p:nvPr>
            <p:ph type="sldImg"/>
          </p:nvPr>
        </p:nvSpPr>
        <p:spPr>
          <a:ln/>
        </p:spPr>
      </p:sp>
      <p:sp>
        <p:nvSpPr>
          <p:cNvPr id="212994"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Slide Image Placeholder 1"/>
          <p:cNvSpPr>
            <a:spLocks noGrp="1" noRot="1" noChangeAspect="1"/>
          </p:cNvSpPr>
          <p:nvPr>
            <p:ph type="sldImg"/>
          </p:nvPr>
        </p:nvSpPr>
        <p:spPr>
          <a:ln/>
        </p:spPr>
      </p:sp>
      <p:sp>
        <p:nvSpPr>
          <p:cNvPr id="215042" name="Notes Placeholder 2"/>
          <p:cNvSpPr>
            <a:spLocks noGrp="1"/>
          </p:cNvSpPr>
          <p:nvPr>
            <p:ph type="body" idx="1"/>
          </p:nvPr>
        </p:nvSpPr>
        <p:spPr/>
        <p:txBody>
          <a:bodyPr/>
          <a:lstStyle/>
          <a:p>
            <a:pPr eaLnBrk="1" hangingPunct="1"/>
            <a:endParaRPr lang="en-US" smtClean="0"/>
          </a:p>
        </p:txBody>
      </p:sp>
      <p:sp>
        <p:nvSpPr>
          <p:cNvPr id="215043" name="Slide Number Placeholder 3"/>
          <p:cNvSpPr>
            <a:spLocks noGrp="1"/>
          </p:cNvSpPr>
          <p:nvPr>
            <p:ph type="sldNum" sz="quarter" idx="5"/>
          </p:nvPr>
        </p:nvSpPr>
        <p:spPr>
          <a:noFill/>
        </p:spPr>
        <p:txBody>
          <a:bodyPr/>
          <a:lstStyle/>
          <a:p>
            <a:fld id="{6F892767-3CA3-4453-98F0-4160EE04264B}" type="slidenum">
              <a:rPr lang="en-US"/>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Slide Image Placeholder 1"/>
          <p:cNvSpPr>
            <a:spLocks noGrp="1" noRot="1" noChangeAspect="1"/>
          </p:cNvSpPr>
          <p:nvPr>
            <p:ph type="sldImg"/>
          </p:nvPr>
        </p:nvSpPr>
        <p:spPr>
          <a:ln/>
        </p:spPr>
      </p:sp>
      <p:sp>
        <p:nvSpPr>
          <p:cNvPr id="226306" name="Notes Placeholder 2"/>
          <p:cNvSpPr>
            <a:spLocks noGrp="1"/>
          </p:cNvSpPr>
          <p:nvPr>
            <p:ph type="body" idx="1"/>
          </p:nvPr>
        </p:nvSpPr>
        <p:spPr/>
        <p:txBody>
          <a:bodyPr/>
          <a:lstStyle/>
          <a:p>
            <a:pPr eaLnBrk="1" hangingPunct="1"/>
            <a:endParaRPr lang="en-US" smtClean="0"/>
          </a:p>
        </p:txBody>
      </p:sp>
      <p:sp>
        <p:nvSpPr>
          <p:cNvPr id="226307" name="Slide Number Placeholder 3"/>
          <p:cNvSpPr>
            <a:spLocks noGrp="1"/>
          </p:cNvSpPr>
          <p:nvPr>
            <p:ph type="sldNum" sz="quarter" idx="5"/>
          </p:nvPr>
        </p:nvSpPr>
        <p:spPr>
          <a:noFill/>
        </p:spPr>
        <p:txBody>
          <a:bodyPr/>
          <a:lstStyle/>
          <a:p>
            <a:fld id="{1239139F-3159-4760-9F4A-A32F278432E7}" type="slidenum">
              <a:rPr lang="en-US"/>
              <a:pPr/>
              <a:t>108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extLst>
          </p:spPr>
          <p:txBody>
            <a:bodyPr/>
            <a:lstStyle/>
            <a:p>
              <a:pPr eaLnBrk="0" hangingPunct="0">
                <a:defRPr/>
              </a:pPr>
              <a:endParaRPr lang="en-US"/>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extLst>
          </p:spPr>
          <p:txBody>
            <a:bodyPr/>
            <a:lstStyle/>
            <a:p>
              <a:pPr eaLnBrk="0" hangingPunct="0">
                <a:defRPr/>
              </a:pPr>
              <a:endParaRPr lang="en-US"/>
            </a:p>
          </p:txBody>
        </p:sp>
        <p:sp>
          <p:nvSpPr>
            <p:cNvPr id="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ext uri="{AF507438-7753-43E0-B8FC-AC1667EBCBE1}"/>
            </a:extLst>
          </p:spPr>
          <p:txBody>
            <a:bodyPr/>
            <a:lstStyle/>
            <a:p>
              <a:pPr eaLnBrk="0" hangingPunct="0">
                <a:defRPr/>
              </a:pPr>
              <a:endParaRPr lang="en-US"/>
            </a:p>
          </p:txBody>
        </p:sp>
        <p:sp>
          <p:nvSpPr>
            <p:cNvPr id="1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1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extLst>
          </p:spPr>
          <p:txBody>
            <a:bodyPr/>
            <a:lstStyle/>
            <a:p>
              <a:pPr eaLnBrk="0" hangingPunct="0">
                <a:defRPr/>
              </a:pPr>
              <a:endParaRPr lang="en-US"/>
            </a:p>
          </p:txBody>
        </p:sp>
        <p:sp>
          <p:nvSpPr>
            <p:cNvPr id="1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extLst>
          </p:spPr>
          <p:txBody>
            <a:bodyPr/>
            <a:lstStyle/>
            <a:p>
              <a:pPr eaLnBrk="0" hangingPunct="0">
                <a:defRPr/>
              </a:pPr>
              <a:endParaRPr lang="en-US"/>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extLst>
          </p:spPr>
          <p:txBody>
            <a:bodyPr/>
            <a:lstStyle/>
            <a:p>
              <a:pPr eaLnBrk="0" hangingPunct="0">
                <a:defRPr/>
              </a:pPr>
              <a:endParaRPr lang="en-US"/>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extLst>
          </p:spPr>
          <p:txBody>
            <a:bodyPr/>
            <a:lstStyle/>
            <a:p>
              <a:pPr eaLnBrk="0" hangingPunct="0">
                <a:defRPr/>
              </a:pPr>
              <a:endParaRPr lang="en-US"/>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ext uri="{AF507438-7753-43E0-B8FC-AC1667EBCBE1}"/>
            </a:extLst>
          </p:spPr>
          <p:txBody>
            <a:bodyPr/>
            <a:lstStyle/>
            <a:p>
              <a:pPr eaLnBrk="0" hangingPunct="0">
                <a:defRPr/>
              </a:pPr>
              <a:endParaRPr lang="en-US"/>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extLst>
          </p:spPr>
          <p:txBody>
            <a:bodyPr/>
            <a:lstStyle/>
            <a:p>
              <a:pPr eaLnBrk="0" hangingPunct="0">
                <a:defRPr/>
              </a:pPr>
              <a:endParaRPr lang="en-US"/>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extLst>
          </p:spPr>
          <p:txBody>
            <a:bodyPr/>
            <a:lstStyle/>
            <a:p>
              <a:pPr eaLnBrk="0" hangingPunct="0">
                <a:defRPr/>
              </a:pPr>
              <a:endParaRPr lang="en-US"/>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sp>
          <p:nvSpPr>
            <p:cNvPr id="3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extLst>
          </p:spPr>
          <p:txBody>
            <a:bodyPr/>
            <a:lstStyle/>
            <a:p>
              <a:pPr eaLnBrk="0" hangingPunct="0">
                <a:defRPr/>
              </a:pPr>
              <a:endParaRPr lang="en-US"/>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extLst>
          </p:spPr>
          <p:txBody>
            <a:bodyPr/>
            <a:lstStyle/>
            <a:p>
              <a:pPr eaLnBrk="0" hangingPunct="0">
                <a:defRPr/>
              </a:pPr>
              <a:endParaRPr lang="en-US"/>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extLst>
            </p:spPr>
            <p:txBody>
              <a:bodyPr/>
              <a:lstStyle/>
              <a:p>
                <a:pPr eaLnBrk="0" hangingPunct="0">
                  <a:defRPr/>
                </a:pPr>
                <a:endParaRPr lang="en-US"/>
              </a:p>
            </p:txBody>
          </p:sp>
        </p:grpSp>
      </p:grpSp>
      <p:sp>
        <p:nvSpPr>
          <p:cNvPr id="1540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540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r>
              <a:rPr lang="en-US"/>
              <a:t>John W. Peters</a:t>
            </a:r>
          </a:p>
        </p:txBody>
      </p:sp>
      <p:sp>
        <p:nvSpPr>
          <p:cNvPr id="45" name="Rectangle 45"/>
          <p:cNvSpPr>
            <a:spLocks noGrp="1" noChangeArrowheads="1"/>
          </p:cNvSpPr>
          <p:nvPr>
            <p:ph type="ftr" sz="quarter" idx="11"/>
          </p:nvPr>
        </p:nvSpPr>
        <p:spPr/>
        <p:txBody>
          <a:bodyPr/>
          <a:lstStyle>
            <a:lvl1pPr>
              <a:defRPr/>
            </a:lvl1pPr>
          </a:lstStyle>
          <a:p>
            <a:pPr>
              <a:defRPr/>
            </a:pPr>
            <a:r>
              <a:rPr lang="en-US"/>
              <a:t>JP-2D The Humanity of Christ     (c)2010 American Christian Ministries</a:t>
            </a:r>
          </a:p>
        </p:txBody>
      </p:sp>
      <p:sp>
        <p:nvSpPr>
          <p:cNvPr id="46" name="Rectangle 46"/>
          <p:cNvSpPr>
            <a:spLocks noGrp="1" noChangeArrowheads="1"/>
          </p:cNvSpPr>
          <p:nvPr>
            <p:ph type="sldNum" sz="quarter" idx="12"/>
          </p:nvPr>
        </p:nvSpPr>
        <p:spPr/>
        <p:txBody>
          <a:bodyPr/>
          <a:lstStyle>
            <a:lvl1pPr>
              <a:defRPr/>
            </a:lvl1pPr>
          </a:lstStyle>
          <a:p>
            <a:pPr>
              <a:defRPr/>
            </a:pPr>
            <a:fld id="{F296FEFE-2044-4592-BFBF-6D9D491FA6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5"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6" name="Rectangle 46"/>
          <p:cNvSpPr>
            <a:spLocks noGrp="1" noChangeArrowheads="1"/>
          </p:cNvSpPr>
          <p:nvPr>
            <p:ph type="sldNum" sz="quarter" idx="12"/>
          </p:nvPr>
        </p:nvSpPr>
        <p:spPr>
          <a:ln/>
        </p:spPr>
        <p:txBody>
          <a:bodyPr/>
          <a:lstStyle>
            <a:lvl1pPr>
              <a:defRPr/>
            </a:lvl1pPr>
          </a:lstStyle>
          <a:p>
            <a:pPr>
              <a:defRPr/>
            </a:pPr>
            <a:fld id="{D79FF204-4300-4FB2-B289-ED6E52F9751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4"/>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4"/>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5"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6" name="Rectangle 46"/>
          <p:cNvSpPr>
            <a:spLocks noGrp="1" noChangeArrowheads="1"/>
          </p:cNvSpPr>
          <p:nvPr>
            <p:ph type="sldNum" sz="quarter" idx="12"/>
          </p:nvPr>
        </p:nvSpPr>
        <p:spPr>
          <a:ln/>
        </p:spPr>
        <p:txBody>
          <a:bodyPr/>
          <a:lstStyle>
            <a:lvl1pPr>
              <a:defRPr/>
            </a:lvl1pPr>
          </a:lstStyle>
          <a:p>
            <a:pPr>
              <a:defRPr/>
            </a:pPr>
            <a:fld id="{97F68406-972D-4847-89FC-37D5F27B35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5"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6" name="Rectangle 46"/>
          <p:cNvSpPr>
            <a:spLocks noGrp="1" noChangeArrowheads="1"/>
          </p:cNvSpPr>
          <p:nvPr>
            <p:ph type="sldNum" sz="quarter" idx="12"/>
          </p:nvPr>
        </p:nvSpPr>
        <p:spPr>
          <a:ln/>
        </p:spPr>
        <p:txBody>
          <a:bodyPr/>
          <a:lstStyle>
            <a:lvl1pPr>
              <a:defRPr/>
            </a:lvl1pPr>
          </a:lstStyle>
          <a:p>
            <a:pPr>
              <a:defRPr/>
            </a:pPr>
            <a:fld id="{4D786C06-3334-49B5-A5C8-6BB61DC819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5"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6" name="Rectangle 46"/>
          <p:cNvSpPr>
            <a:spLocks noGrp="1" noChangeArrowheads="1"/>
          </p:cNvSpPr>
          <p:nvPr>
            <p:ph type="sldNum" sz="quarter" idx="12"/>
          </p:nvPr>
        </p:nvSpPr>
        <p:spPr>
          <a:ln/>
        </p:spPr>
        <p:txBody>
          <a:bodyPr/>
          <a:lstStyle>
            <a:lvl1pPr>
              <a:defRPr/>
            </a:lvl1pPr>
          </a:lstStyle>
          <a:p>
            <a:pPr>
              <a:defRPr/>
            </a:pPr>
            <a:fld id="{E0018C58-BE76-48DD-9612-EB4455DFBB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6"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7" name="Rectangle 46"/>
          <p:cNvSpPr>
            <a:spLocks noGrp="1" noChangeArrowheads="1"/>
          </p:cNvSpPr>
          <p:nvPr>
            <p:ph type="sldNum" sz="quarter" idx="12"/>
          </p:nvPr>
        </p:nvSpPr>
        <p:spPr>
          <a:ln/>
        </p:spPr>
        <p:txBody>
          <a:bodyPr/>
          <a:lstStyle>
            <a:lvl1pPr>
              <a:defRPr/>
            </a:lvl1pPr>
          </a:lstStyle>
          <a:p>
            <a:pPr>
              <a:defRPr/>
            </a:pPr>
            <a:fld id="{3261EAD0-119C-4FDC-B9DD-D8B9C34382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8"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9" name="Rectangle 46"/>
          <p:cNvSpPr>
            <a:spLocks noGrp="1" noChangeArrowheads="1"/>
          </p:cNvSpPr>
          <p:nvPr>
            <p:ph type="sldNum" sz="quarter" idx="12"/>
          </p:nvPr>
        </p:nvSpPr>
        <p:spPr>
          <a:ln/>
        </p:spPr>
        <p:txBody>
          <a:bodyPr/>
          <a:lstStyle>
            <a:lvl1pPr>
              <a:defRPr/>
            </a:lvl1pPr>
          </a:lstStyle>
          <a:p>
            <a:pPr>
              <a:defRPr/>
            </a:pPr>
            <a:fld id="{CDCD9015-4733-4F3E-8F7D-EAAF17A0F0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4"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5" name="Rectangle 46"/>
          <p:cNvSpPr>
            <a:spLocks noGrp="1" noChangeArrowheads="1"/>
          </p:cNvSpPr>
          <p:nvPr>
            <p:ph type="sldNum" sz="quarter" idx="12"/>
          </p:nvPr>
        </p:nvSpPr>
        <p:spPr>
          <a:ln/>
        </p:spPr>
        <p:txBody>
          <a:bodyPr/>
          <a:lstStyle>
            <a:lvl1pPr>
              <a:defRPr/>
            </a:lvl1pPr>
          </a:lstStyle>
          <a:p>
            <a:pPr>
              <a:defRPr/>
            </a:pPr>
            <a:fld id="{EF0598D9-719B-466C-8EB9-5B1EDB7C53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3"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4" name="Rectangle 46"/>
          <p:cNvSpPr>
            <a:spLocks noGrp="1" noChangeArrowheads="1"/>
          </p:cNvSpPr>
          <p:nvPr>
            <p:ph type="sldNum" sz="quarter" idx="12"/>
          </p:nvPr>
        </p:nvSpPr>
        <p:spPr>
          <a:ln/>
        </p:spPr>
        <p:txBody>
          <a:bodyPr/>
          <a:lstStyle>
            <a:lvl1pPr>
              <a:defRPr/>
            </a:lvl1pPr>
          </a:lstStyle>
          <a:p>
            <a:pPr>
              <a:defRPr/>
            </a:pPr>
            <a:fld id="{A0C28AA6-A76E-4456-9E08-6602BF6281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6"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7" name="Rectangle 46"/>
          <p:cNvSpPr>
            <a:spLocks noGrp="1" noChangeArrowheads="1"/>
          </p:cNvSpPr>
          <p:nvPr>
            <p:ph type="sldNum" sz="quarter" idx="12"/>
          </p:nvPr>
        </p:nvSpPr>
        <p:spPr>
          <a:ln/>
        </p:spPr>
        <p:txBody>
          <a:bodyPr/>
          <a:lstStyle>
            <a:lvl1pPr>
              <a:defRPr/>
            </a:lvl1pPr>
          </a:lstStyle>
          <a:p>
            <a:pPr>
              <a:defRPr/>
            </a:pPr>
            <a:fld id="{CD04367E-19D3-4E4E-BB8A-5223AB3553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r>
              <a:rPr lang="en-US"/>
              <a:t>John W. Peters</a:t>
            </a:r>
          </a:p>
        </p:txBody>
      </p:sp>
      <p:sp>
        <p:nvSpPr>
          <p:cNvPr id="6" name="Rectangle 45"/>
          <p:cNvSpPr>
            <a:spLocks noGrp="1" noChangeArrowheads="1"/>
          </p:cNvSpPr>
          <p:nvPr>
            <p:ph type="ftr" sz="quarter" idx="11"/>
          </p:nvPr>
        </p:nvSpPr>
        <p:spPr>
          <a:ln/>
        </p:spPr>
        <p:txBody>
          <a:bodyPr/>
          <a:lstStyle>
            <a:lvl1pPr>
              <a:defRPr/>
            </a:lvl1pPr>
          </a:lstStyle>
          <a:p>
            <a:pPr>
              <a:defRPr/>
            </a:pPr>
            <a:r>
              <a:rPr lang="en-US"/>
              <a:t>JP-2D The Humanity of Christ     (c)2010 American Christian Ministries</a:t>
            </a:r>
          </a:p>
        </p:txBody>
      </p:sp>
      <p:sp>
        <p:nvSpPr>
          <p:cNvPr id="7" name="Rectangle 46"/>
          <p:cNvSpPr>
            <a:spLocks noGrp="1" noChangeArrowheads="1"/>
          </p:cNvSpPr>
          <p:nvPr>
            <p:ph type="sldNum" sz="quarter" idx="12"/>
          </p:nvPr>
        </p:nvSpPr>
        <p:spPr>
          <a:ln/>
        </p:spPr>
        <p:txBody>
          <a:bodyPr/>
          <a:lstStyle>
            <a:lvl1pPr>
              <a:defRPr/>
            </a:lvl1pPr>
          </a:lstStyle>
          <a:p>
            <a:pPr>
              <a:defRPr/>
            </a:pPr>
            <a:fld id="{3962143A-11E8-4518-A391-8E0E1D074E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433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extLst>
          </p:spPr>
          <p:txBody>
            <a:bodyPr/>
            <a:lstStyle/>
            <a:p>
              <a:pPr eaLnBrk="0" hangingPunct="0">
                <a:defRPr/>
              </a:pPr>
              <a:endParaRPr lang="en-US"/>
            </a:p>
          </p:txBody>
        </p:sp>
        <p:sp>
          <p:nvSpPr>
            <p:cNvPr id="1434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4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extLst>
          </p:spPr>
          <p:txBody>
            <a:bodyPr/>
            <a:lstStyle/>
            <a:p>
              <a:pPr eaLnBrk="0" hangingPunct="0">
                <a:defRPr/>
              </a:pPr>
              <a:endParaRPr lang="en-US"/>
            </a:p>
          </p:txBody>
        </p:sp>
        <p:sp>
          <p:nvSpPr>
            <p:cNvPr id="14342"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1434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ext uri="{AF507438-7753-43E0-B8FC-AC1667EBCBE1}"/>
            </a:extLst>
          </p:spPr>
          <p:txBody>
            <a:bodyPr/>
            <a:lstStyle/>
            <a:p>
              <a:pPr eaLnBrk="0" hangingPunct="0">
                <a:defRPr/>
              </a:pPr>
              <a:endParaRPr lang="en-US"/>
            </a:p>
          </p:txBody>
        </p:sp>
        <p:sp>
          <p:nvSpPr>
            <p:cNvPr id="14344"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4345"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434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14347"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434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extLst>
          </p:spPr>
          <p:txBody>
            <a:bodyPr/>
            <a:lstStyle/>
            <a:p>
              <a:pPr eaLnBrk="0" hangingPunct="0">
                <a:defRPr/>
              </a:pPr>
              <a:endParaRPr lang="en-US"/>
            </a:p>
          </p:txBody>
        </p:sp>
        <p:sp>
          <p:nvSpPr>
            <p:cNvPr id="14349"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435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51"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1435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extLst>
          </p:spPr>
          <p:txBody>
            <a:bodyPr/>
            <a:lstStyle/>
            <a:p>
              <a:pPr eaLnBrk="0" hangingPunct="0">
                <a:defRPr/>
              </a:pPr>
              <a:endParaRPr lang="en-US"/>
            </a:p>
          </p:txBody>
        </p:sp>
        <p:sp>
          <p:nvSpPr>
            <p:cNvPr id="1435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5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extLst>
          </p:spPr>
          <p:txBody>
            <a:bodyPr/>
            <a:lstStyle/>
            <a:p>
              <a:pPr eaLnBrk="0" hangingPunct="0">
                <a:defRPr/>
              </a:pPr>
              <a:endParaRPr lang="en-US"/>
            </a:p>
          </p:txBody>
        </p:sp>
        <p:sp>
          <p:nvSpPr>
            <p:cNvPr id="14355"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extLst>
          </p:spPr>
          <p:txBody>
            <a:bodyPr/>
            <a:lstStyle/>
            <a:p>
              <a:pPr eaLnBrk="0" hangingPunct="0">
                <a:defRPr/>
              </a:pPr>
              <a:endParaRPr lang="en-US"/>
            </a:p>
          </p:txBody>
        </p:sp>
        <p:sp>
          <p:nvSpPr>
            <p:cNvPr id="1435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57"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extLst>
          </p:spPr>
          <p:txBody>
            <a:bodyPr/>
            <a:lstStyle/>
            <a:p>
              <a:pPr eaLnBrk="0" hangingPunct="0">
                <a:defRPr/>
              </a:pPr>
              <a:endParaRPr lang="en-US"/>
            </a:p>
          </p:txBody>
        </p:sp>
        <p:sp>
          <p:nvSpPr>
            <p:cNvPr id="1435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5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ext uri="{AF507438-7753-43E0-B8FC-AC1667EBCBE1}"/>
            </a:extLst>
          </p:spPr>
          <p:txBody>
            <a:bodyPr/>
            <a:lstStyle/>
            <a:p>
              <a:pPr eaLnBrk="0" hangingPunct="0">
                <a:defRPr/>
              </a:pPr>
              <a:endParaRPr lang="en-US"/>
            </a:p>
          </p:txBody>
        </p:sp>
        <p:sp>
          <p:nvSpPr>
            <p:cNvPr id="1436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extLst>
          </p:spPr>
          <p:txBody>
            <a:bodyPr/>
            <a:lstStyle/>
            <a:p>
              <a:pPr eaLnBrk="0" hangingPunct="0">
                <a:defRPr/>
              </a:pPr>
              <a:endParaRPr lang="en-US"/>
            </a:p>
          </p:txBody>
        </p:sp>
        <p:sp>
          <p:nvSpPr>
            <p:cNvPr id="14361"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extLst>
          </p:spPr>
          <p:txBody>
            <a:bodyPr/>
            <a:lstStyle/>
            <a:p>
              <a:pPr eaLnBrk="0" hangingPunct="0">
                <a:defRPr/>
              </a:pPr>
              <a:endParaRPr lang="en-US"/>
            </a:p>
          </p:txBody>
        </p:sp>
        <p:sp>
          <p:nvSpPr>
            <p:cNvPr id="1436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sp>
          <p:nvSpPr>
            <p:cNvPr id="1436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sp>
          <p:nvSpPr>
            <p:cNvPr id="14364"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extLst>
          </p:spPr>
          <p:txBody>
            <a:bodyPr/>
            <a:lstStyle/>
            <a:p>
              <a:pPr eaLnBrk="0" hangingPunct="0">
                <a:defRPr/>
              </a:pPr>
              <a:endParaRPr lang="en-US"/>
            </a:p>
          </p:txBody>
        </p:sp>
        <p:sp>
          <p:nvSpPr>
            <p:cNvPr id="1436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66"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extLst>
          </p:spPr>
          <p:txBody>
            <a:bodyPr/>
            <a:lstStyle/>
            <a:p>
              <a:pPr eaLnBrk="0" hangingPunct="0">
                <a:defRPr/>
              </a:pPr>
              <a:endParaRPr lang="en-US"/>
            </a:p>
          </p:txBody>
        </p:sp>
        <p:sp>
          <p:nvSpPr>
            <p:cNvPr id="1436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6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1436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7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7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extLst>
          </p:spPr>
          <p:txBody>
            <a:bodyPr/>
            <a:lstStyle/>
            <a:p>
              <a:pPr eaLnBrk="0" hangingPunct="0">
                <a:defRPr/>
              </a:pPr>
              <a:endParaRPr lang="en-US"/>
            </a:p>
          </p:txBody>
        </p:sp>
        <p:sp>
          <p:nvSpPr>
            <p:cNvPr id="1437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7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sp>
          <p:nvSpPr>
            <p:cNvPr id="1437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extLst>
          </p:spPr>
          <p:txBody>
            <a:bodyPr/>
            <a:lstStyle/>
            <a:p>
              <a:pPr eaLnBrk="0" hangingPunct="0">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1437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extLst>
            </p:spPr>
            <p:txBody>
              <a:bodyPr/>
              <a:lstStyle/>
              <a:p>
                <a:pPr eaLnBrk="0" hangingPunct="0">
                  <a:defRPr/>
                </a:pPr>
                <a:endParaRPr lang="en-US"/>
              </a:p>
            </p:txBody>
          </p:sp>
          <p:sp>
            <p:nvSpPr>
              <p:cNvPr id="1437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extLst>
            </p:spPr>
            <p:txBody>
              <a:bodyPr/>
              <a:lstStyle/>
              <a:p>
                <a:pPr eaLnBrk="0" hangingPunct="0">
                  <a:defRPr/>
                </a:pPr>
                <a:endParaRPr lang="en-US"/>
              </a:p>
            </p:txBody>
          </p:sp>
        </p:grpSp>
      </p:grpSp>
      <p:sp>
        <p:nvSpPr>
          <p:cNvPr id="1437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7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8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r>
              <a:rPr lang="en-US"/>
              <a:t>John W. Peters</a:t>
            </a:r>
          </a:p>
        </p:txBody>
      </p:sp>
      <p:sp>
        <p:nvSpPr>
          <p:cNvPr id="1438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r>
              <a:rPr lang="en-US"/>
              <a:t>JP-2D The Humanity of Christ     (c)2010 American Christian Ministries</a:t>
            </a:r>
          </a:p>
        </p:txBody>
      </p:sp>
      <p:sp>
        <p:nvSpPr>
          <p:cNvPr id="1438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700CB278-1C9A-456D-9F1A-D9379608FD9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laparola.net/greco/parola.php?p=%E1%BC%90%CF%80%E1%BD%B7"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6" Type="http://schemas.openxmlformats.org/officeDocument/2006/relationships/hyperlink" Target="http://www.laparola.net/greco/parola.php?p=%E1%BC%81%CE%BC%CE%B1%CF%81%CF%84%E1%BD%B1%CE%BD%CF%89" TargetMode="External"/><Relationship Id="rId5" Type="http://schemas.openxmlformats.org/officeDocument/2006/relationships/hyperlink" Target="http://www.laparola.net/greco/parola.php?p=%CF%80%E1%BE%B6%CF%82" TargetMode="External"/><Relationship Id="rId4" Type="http://schemas.openxmlformats.org/officeDocument/2006/relationships/hyperlink" Target="http://www.laparola.net/greco/parola.php?p=%E1%BD%85%CF%82" TargetMode="Externa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4"/>
          <p:cNvSpPr>
            <a:spLocks noGrp="1" noChangeArrowheads="1"/>
          </p:cNvSpPr>
          <p:nvPr>
            <p:ph type="dt" sz="quarter" idx="10"/>
          </p:nvPr>
        </p:nvSpPr>
        <p:spPr/>
        <p:txBody>
          <a:bodyPr/>
          <a:lstStyle/>
          <a:p>
            <a:pPr>
              <a:defRPr/>
            </a:pPr>
            <a:r>
              <a:rPr lang="en-US"/>
              <a:t>John W. Peters</a:t>
            </a:r>
          </a:p>
        </p:txBody>
      </p:sp>
      <p:sp>
        <p:nvSpPr>
          <p:cNvPr id="6" name="Rectangle 45"/>
          <p:cNvSpPr>
            <a:spLocks noGrp="1" noChangeArrowheads="1"/>
          </p:cNvSpPr>
          <p:nvPr>
            <p:ph type="ftr" sz="quarter" idx="11"/>
          </p:nvPr>
        </p:nvSpPr>
        <p:spPr/>
        <p:txBody>
          <a:bodyPr/>
          <a:lstStyle/>
          <a:p>
            <a:pPr>
              <a:defRPr/>
            </a:pPr>
            <a:r>
              <a:rPr lang="en-US" smtClean="0"/>
              <a:t>JP-2D The Humanity of Christ     (</a:t>
            </a:r>
            <a:r>
              <a:rPr lang="en-US" smtClean="0">
                <a:cs typeface="Arial" charset="0"/>
              </a:rPr>
              <a:t>©</a:t>
            </a:r>
            <a:r>
              <a:rPr lang="en-US" smtClean="0"/>
              <a:t>)2010 American Christian Ministries</a:t>
            </a:r>
          </a:p>
        </p:txBody>
      </p:sp>
      <p:sp>
        <p:nvSpPr>
          <p:cNvPr id="7" name="Rectangle 46"/>
          <p:cNvSpPr>
            <a:spLocks noGrp="1" noChangeArrowheads="1"/>
          </p:cNvSpPr>
          <p:nvPr>
            <p:ph type="sldNum" sz="quarter" idx="12"/>
          </p:nvPr>
        </p:nvSpPr>
        <p:spPr/>
        <p:txBody>
          <a:bodyPr/>
          <a:lstStyle/>
          <a:p>
            <a:pPr>
              <a:defRPr/>
            </a:pPr>
            <a:fld id="{564205E8-F40C-4F98-8392-FD5DB1021DCC}" type="slidenum">
              <a:rPr lang="en-US"/>
              <a:pPr>
                <a:defRPr/>
              </a:pPr>
              <a:t>1</a:t>
            </a:fld>
            <a:endParaRPr lang="en-US"/>
          </a:p>
        </p:txBody>
      </p:sp>
      <p:sp>
        <p:nvSpPr>
          <p:cNvPr id="3"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4" name="Slide Number Placeholder 5"/>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CE778F3-8EC4-419F-B47F-4DD0CD8A8C37}" type="slidenum">
              <a:rPr lang="en-US" sz="1200">
                <a:effectLst>
                  <a:outerShdw blurRad="38100" dist="38100" dir="2700000" algn="tl">
                    <a:srgbClr val="000000"/>
                  </a:outerShdw>
                </a:effectLst>
              </a:rPr>
              <a:pPr algn="r">
                <a:defRPr/>
              </a:pPr>
              <a:t>1</a:t>
            </a:fld>
            <a:endParaRPr lang="en-US" sz="1200" dirty="0">
              <a:effectLst>
                <a:outerShdw blurRad="38100" dist="38100" dir="2700000" algn="tl">
                  <a:srgbClr val="000000"/>
                </a:outerShdw>
              </a:effectLst>
            </a:endParaRPr>
          </a:p>
        </p:txBody>
      </p:sp>
      <p:sp>
        <p:nvSpPr>
          <p:cNvPr id="104451" name="Rectangle 3"/>
          <p:cNvSpPr>
            <a:spLocks noGrp="1" noChangeArrowheads="1"/>
          </p:cNvSpPr>
          <p:nvPr>
            <p:ph type="body" idx="1"/>
          </p:nvPr>
        </p:nvSpPr>
        <p:spPr>
          <a:xfrm>
            <a:off x="228600" y="457200"/>
            <a:ext cx="8229600" cy="4530725"/>
          </a:xfrm>
        </p:spPr>
        <p:txBody>
          <a:bodyPr/>
          <a:lstStyle/>
          <a:p>
            <a:pPr algn="ctr" eaLnBrk="1" hangingPunct="1">
              <a:lnSpc>
                <a:spcPct val="80000"/>
              </a:lnSpc>
              <a:buFont typeface="Wingdings" pitchFamily="2" charset="2"/>
              <a:buNone/>
              <a:defRPr/>
            </a:pPr>
            <a:endParaRPr lang="en-US" sz="4400" dirty="0"/>
          </a:p>
          <a:p>
            <a:pPr algn="ctr" eaLnBrk="1" hangingPunct="1">
              <a:lnSpc>
                <a:spcPct val="80000"/>
              </a:lnSpc>
              <a:buFont typeface="Wingdings" pitchFamily="2" charset="2"/>
              <a:buNone/>
              <a:defRPr/>
            </a:pPr>
            <a:r>
              <a:rPr lang="en-US" sz="6000" dirty="0" smtClean="0">
                <a:solidFill>
                  <a:srgbClr val="FF33CC"/>
                </a:solidFill>
              </a:rPr>
              <a:t>The Humanity of Christ</a:t>
            </a:r>
          </a:p>
          <a:p>
            <a:pPr algn="ctr" eaLnBrk="1" hangingPunct="1">
              <a:lnSpc>
                <a:spcPct val="80000"/>
              </a:lnSpc>
              <a:buFont typeface="Wingdings" pitchFamily="2" charset="2"/>
              <a:buNone/>
              <a:defRPr/>
            </a:pPr>
            <a:endParaRPr lang="en-US" sz="4800" dirty="0" smtClean="0">
              <a:solidFill>
                <a:srgbClr val="FF33CC"/>
              </a:solidFill>
            </a:endParaRPr>
          </a:p>
          <a:p>
            <a:pPr algn="ctr" eaLnBrk="1" hangingPunct="1">
              <a:lnSpc>
                <a:spcPct val="80000"/>
              </a:lnSpc>
              <a:buFont typeface="Wingdings" pitchFamily="2" charset="2"/>
              <a:buNone/>
              <a:defRPr/>
            </a:pPr>
            <a:r>
              <a:rPr lang="en-US" sz="4800" dirty="0" smtClean="0">
                <a:solidFill>
                  <a:srgbClr val="FF33CC"/>
                </a:solidFill>
              </a:rPr>
              <a:t>History – 1888 – E. G. White</a:t>
            </a:r>
          </a:p>
          <a:p>
            <a:pPr algn="ctr" eaLnBrk="1" hangingPunct="1">
              <a:lnSpc>
                <a:spcPct val="80000"/>
              </a:lnSpc>
              <a:buFont typeface="Wingdings" pitchFamily="2" charset="2"/>
              <a:buNone/>
              <a:defRPr/>
            </a:pPr>
            <a:endParaRPr lang="en-US" sz="4800" dirty="0">
              <a:solidFill>
                <a:srgbClr val="FF33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6BE966E-547C-4316-8CCE-AD71DE2E8833}" type="slidenum">
              <a:rPr lang="en-US"/>
              <a:pPr>
                <a:defRPr/>
              </a:pPr>
              <a:t>10</a:t>
            </a:fld>
            <a:endParaRPr lang="en-US"/>
          </a:p>
        </p:txBody>
      </p:sp>
      <p:sp>
        <p:nvSpPr>
          <p:cNvPr id="2" name="Title 1"/>
          <p:cNvSpPr>
            <a:spLocks noGrp="1"/>
          </p:cNvSpPr>
          <p:nvPr>
            <p:ph type="title"/>
          </p:nvPr>
        </p:nvSpPr>
        <p:spPr/>
        <p:txBody>
          <a:bodyPr/>
          <a:lstStyle/>
          <a:p>
            <a:pPr eaLnBrk="1" hangingPunct="1">
              <a:defRPr/>
            </a:pPr>
            <a:r>
              <a:rPr lang="en-US" dirty="0" smtClean="0"/>
              <a:t>Identified with Our Weaknesses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b="1" dirty="0" smtClean="0">
                <a:effectLst/>
              </a:rPr>
              <a:t>1868: </a:t>
            </a:r>
            <a:r>
              <a:rPr lang="en-US" sz="2800" dirty="0" smtClean="0">
                <a:effectLst/>
              </a:rPr>
              <a:t>"</a:t>
            </a:r>
            <a:r>
              <a:rPr lang="en-US" sz="2800" dirty="0">
                <a:effectLst/>
              </a:rPr>
              <a:t>He was unsullied with corruption, a stranger to </a:t>
            </a:r>
            <a:r>
              <a:rPr lang="en-US" sz="2800" dirty="0" smtClean="0">
                <a:effectLst/>
              </a:rPr>
              <a:t>sin…He </a:t>
            </a:r>
            <a:r>
              <a:rPr lang="en-US" sz="2800" dirty="0">
                <a:effectLst/>
              </a:rPr>
              <a:t>prayed for His disciples and for Himself, thus </a:t>
            </a:r>
            <a:r>
              <a:rPr lang="en-US" sz="2800" dirty="0">
                <a:solidFill>
                  <a:srgbClr val="FFFF00"/>
                </a:solidFill>
                <a:effectLst/>
              </a:rPr>
              <a:t>identifying Himself with our needs, our weaknesses, and our failings</a:t>
            </a:r>
            <a:r>
              <a:rPr lang="en-US" sz="2800" dirty="0">
                <a:effectLst/>
              </a:rPr>
              <a:t>, which are so common with humanity. He was a mighty petitioner, </a:t>
            </a:r>
            <a:r>
              <a:rPr lang="en-US" sz="2800" dirty="0">
                <a:solidFill>
                  <a:srgbClr val="FFFF00"/>
                </a:solidFill>
                <a:effectLst/>
              </a:rPr>
              <a:t>not possessing the passions of our human, fallen natures</a:t>
            </a:r>
            <a:r>
              <a:rPr lang="en-US" sz="2800" dirty="0">
                <a:effectLst/>
              </a:rPr>
              <a:t>, but compassed with like infirmities, tempted in all points even as we are. Jesus endured agony which required help and support from His </a:t>
            </a:r>
            <a:r>
              <a:rPr lang="en-US" sz="2800" dirty="0" smtClean="0">
                <a:effectLst/>
              </a:rPr>
              <a:t>Father.</a:t>
            </a:r>
            <a:r>
              <a:rPr lang="en-US" sz="2000" dirty="0" smtClean="0">
                <a:effectLst/>
              </a:rPr>
              <a:t>  </a:t>
            </a:r>
            <a:r>
              <a:rPr lang="en-US" sz="2400" dirty="0" smtClean="0">
                <a:effectLst/>
              </a:rPr>
              <a:t>{2T 508-509} </a:t>
            </a:r>
            <a:endParaRPr lang="en-US" dirty="0">
              <a:effectLst/>
            </a:endParaRPr>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1F5AB23-80D1-450F-A092-80A0EF5C4774}" type="slidenum">
              <a:rPr lang="en-US" sz="1200">
                <a:effectLst>
                  <a:outerShdw blurRad="38100" dist="38100" dir="2700000" algn="tl">
                    <a:srgbClr val="000000"/>
                  </a:outerShdw>
                </a:effectLst>
              </a:rPr>
              <a:pPr algn="r">
                <a:defRPr/>
              </a:pPr>
              <a:t>10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77DCBE2-8001-482F-8CDF-6D601EBA3FE1}" type="slidenum">
              <a:rPr lang="en-US"/>
              <a:pPr>
                <a:defRPr/>
              </a:pPr>
              <a:t>100</a:t>
            </a:fld>
            <a:endParaRPr lang="en-US"/>
          </a:p>
        </p:txBody>
      </p:sp>
      <p:sp>
        <p:nvSpPr>
          <p:cNvPr id="2" name="Title 1"/>
          <p:cNvSpPr>
            <a:spLocks noGrp="1"/>
          </p:cNvSpPr>
          <p:nvPr>
            <p:ph type="title"/>
          </p:nvPr>
        </p:nvSpPr>
        <p:spPr/>
        <p:txBody>
          <a:bodyPr/>
          <a:lstStyle/>
          <a:p>
            <a:pPr eaLnBrk="1" hangingPunct="1">
              <a:defRPr/>
            </a:pPr>
            <a:r>
              <a:rPr lang="en-US" dirty="0" smtClean="0"/>
              <a:t>Hereditary Tendencies </a:t>
            </a:r>
            <a:r>
              <a:rPr lang="en-US" dirty="0"/>
              <a:t/>
            </a:r>
            <a:br>
              <a:rPr lang="en-US" dirty="0"/>
            </a:br>
            <a:r>
              <a:rPr lang="en-US" dirty="0" smtClean="0"/>
              <a:t>to Selfishness</a:t>
            </a:r>
            <a:endParaRPr lang="en-US" dirty="0"/>
          </a:p>
        </p:txBody>
      </p:sp>
      <p:sp>
        <p:nvSpPr>
          <p:cNvPr id="217093" name="Content Placeholder 2"/>
          <p:cNvSpPr>
            <a:spLocks noGrp="1"/>
          </p:cNvSpPr>
          <p:nvPr>
            <p:ph idx="1"/>
          </p:nvPr>
        </p:nvSpPr>
        <p:spPr/>
        <p:txBody>
          <a:bodyPr/>
          <a:lstStyle/>
          <a:p>
            <a:pPr eaLnBrk="1" hangingPunct="1">
              <a:buFont typeface="Arial" charset="0"/>
              <a:buChar char="•"/>
            </a:pPr>
            <a:r>
              <a:rPr lang="en-US" sz="2800" smtClean="0">
                <a:effectLst/>
              </a:rPr>
              <a:t>If you will </a:t>
            </a:r>
            <a:r>
              <a:rPr lang="en-US" sz="2800" smtClean="0">
                <a:solidFill>
                  <a:srgbClr val="FF33CC"/>
                </a:solidFill>
                <a:effectLst/>
              </a:rPr>
              <a:t>battle against selfish human nature</a:t>
            </a:r>
            <a:r>
              <a:rPr lang="en-US" sz="2800" smtClean="0">
                <a:effectLst/>
              </a:rPr>
              <a:t>, you will go forward steadily in the work of </a:t>
            </a:r>
            <a:r>
              <a:rPr lang="en-US" sz="2800" smtClean="0">
                <a:solidFill>
                  <a:srgbClr val="FF33CC"/>
                </a:solidFill>
                <a:effectLst/>
              </a:rPr>
              <a:t>overcoming hereditary and cultivated tendencies to wrong</a:t>
            </a:r>
            <a:r>
              <a:rPr lang="en-US" sz="2800" smtClean="0">
                <a:effectLst/>
              </a:rPr>
              <a:t>. </a:t>
            </a:r>
            <a:r>
              <a:rPr lang="en-US" sz="2000" smtClean="0">
                <a:effectLst/>
              </a:rPr>
              <a:t>{ML 52.4}</a:t>
            </a:r>
            <a:endParaRPr lang="en-US" sz="2400" smtClean="0">
              <a:effectLst/>
            </a:endParaRPr>
          </a:p>
          <a:p>
            <a:pPr eaLnBrk="1" hangingPunct="1">
              <a:buFont typeface="Arial" charset="0"/>
              <a:buChar char="•"/>
            </a:pPr>
            <a:endParaRPr lang="en-US" sz="2800" smtClean="0">
              <a:effectLst/>
            </a:endParaRPr>
          </a:p>
          <a:p>
            <a:pPr eaLnBrk="1" hangingPunct="1">
              <a:buFont typeface="Arial" charset="0"/>
              <a:buChar char="•"/>
            </a:pPr>
            <a:r>
              <a:rPr lang="en-US" sz="2800" smtClean="0">
                <a:effectLst/>
              </a:rPr>
              <a:t>God hates hereditary and cultivated tendencies to wrong </a:t>
            </a:r>
            <a:r>
              <a:rPr lang="en-US" sz="1800" smtClean="0">
                <a:effectLst/>
              </a:rPr>
              <a:t>(Letter 34, 1899). {4BC 1154.9}</a:t>
            </a:r>
          </a:p>
          <a:p>
            <a:pPr eaLnBrk="1" hangingPunct="1">
              <a:buFont typeface="Arial" charset="0"/>
              <a:buChar char="•"/>
            </a:pPr>
            <a:endParaRPr lang="en-US" sz="1800" smtClean="0">
              <a:effectLst/>
            </a:endParaRPr>
          </a:p>
          <a:p>
            <a:pPr eaLnBrk="1" hangingPunct="1">
              <a:buFont typeface="Arial" charset="0"/>
              <a:buChar char="•"/>
            </a:pPr>
            <a:r>
              <a:rPr lang="en-US" sz="2800" smtClean="0">
                <a:solidFill>
                  <a:srgbClr val="FFFF00"/>
                </a:solidFill>
                <a:effectLst/>
              </a:rPr>
              <a:t>Was there something in Christ that God hated?</a:t>
            </a:r>
          </a:p>
          <a:p>
            <a:pPr lvl="1" eaLnBrk="1" hangingPunct="1">
              <a:buFont typeface="Arial" charset="0"/>
              <a:buChar char="•"/>
            </a:pPr>
            <a:r>
              <a:rPr lang="en-US" sz="2400" smtClean="0">
                <a:solidFill>
                  <a:srgbClr val="FFFF00"/>
                </a:solidFill>
                <a:effectLst/>
              </a:rPr>
              <a:t>Hereditary tendencies to wrong (selfish nature)??</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893F8E0-997F-4E9B-967C-62D9C002CD1D}" type="slidenum">
              <a:rPr lang="en-US" sz="1200">
                <a:effectLst>
                  <a:outerShdw blurRad="38100" dist="38100" dir="2700000" algn="tl">
                    <a:srgbClr val="000000"/>
                  </a:outerShdw>
                </a:effectLst>
              </a:rPr>
              <a:pPr algn="r">
                <a:defRPr/>
              </a:pPr>
              <a:t>100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61A1A22-17BD-496C-B0D1-301C96EAD0FC}" type="slidenum">
              <a:rPr lang="en-US"/>
              <a:pPr>
                <a:defRPr/>
              </a:pPr>
              <a:t>101</a:t>
            </a:fld>
            <a:endParaRPr lang="en-US"/>
          </a:p>
        </p:txBody>
      </p:sp>
      <p:sp>
        <p:nvSpPr>
          <p:cNvPr id="2" name="Title 1"/>
          <p:cNvSpPr>
            <a:spLocks noGrp="1"/>
          </p:cNvSpPr>
          <p:nvPr>
            <p:ph type="title"/>
          </p:nvPr>
        </p:nvSpPr>
        <p:spPr/>
        <p:txBody>
          <a:bodyPr/>
          <a:lstStyle/>
          <a:p>
            <a:pPr eaLnBrk="1" hangingPunct="1">
              <a:defRPr/>
            </a:pPr>
            <a:r>
              <a:rPr lang="en-US" dirty="0" smtClean="0"/>
              <a:t>Christ &amp; Selfishness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In His life Jesus of Nazareth differed from all other </a:t>
            </a:r>
            <a:r>
              <a:rPr lang="en-US" dirty="0" smtClean="0">
                <a:effectLst/>
              </a:rPr>
              <a:t>men…</a:t>
            </a:r>
            <a:r>
              <a:rPr lang="en-US" dirty="0" smtClean="0">
                <a:solidFill>
                  <a:srgbClr val="FF33CC"/>
                </a:solidFill>
                <a:effectLst/>
              </a:rPr>
              <a:t>In </a:t>
            </a:r>
            <a:r>
              <a:rPr lang="en-US" dirty="0">
                <a:solidFill>
                  <a:srgbClr val="FF33CC"/>
                </a:solidFill>
                <a:effectLst/>
              </a:rPr>
              <a:t>His bosom existed the purest love, free from every taint of selfishness and sin</a:t>
            </a:r>
            <a:r>
              <a:rPr lang="en-US" dirty="0">
                <a:effectLst/>
              </a:rPr>
              <a:t>. His life was perfectly harmonious. He is the only true model of goodness and perfection. From the beginning of His ministry men began more clearly to comprehend the character of God.  {1MCP 182.3}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3C0650A-ACD3-4C9B-98DE-A462CCEB5BEF}" type="slidenum">
              <a:rPr lang="en-US" sz="1200">
                <a:effectLst>
                  <a:outerShdw blurRad="38100" dist="38100" dir="2700000" algn="tl">
                    <a:srgbClr val="000000"/>
                  </a:outerShdw>
                </a:effectLst>
              </a:rPr>
              <a:pPr algn="r">
                <a:defRPr/>
              </a:pPr>
              <a:t>101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2F97B33-840D-480A-A517-D54339E01726}" type="slidenum">
              <a:rPr lang="en-US"/>
              <a:pPr>
                <a:defRPr/>
              </a:pPr>
              <a:t>102</a:t>
            </a:fld>
            <a:endParaRPr lang="en-US"/>
          </a:p>
        </p:txBody>
      </p:sp>
      <p:sp>
        <p:nvSpPr>
          <p:cNvPr id="2" name="Title 1"/>
          <p:cNvSpPr>
            <a:spLocks noGrp="1"/>
          </p:cNvSpPr>
          <p:nvPr>
            <p:ph type="title"/>
          </p:nvPr>
        </p:nvSpPr>
        <p:spPr/>
        <p:txBody>
          <a:bodyPr/>
          <a:lstStyle/>
          <a:p>
            <a:pPr eaLnBrk="1" hangingPunct="1">
              <a:defRPr/>
            </a:pPr>
            <a:r>
              <a:rPr lang="en-US" dirty="0" smtClean="0"/>
              <a:t>Our Nature w/o Selfishness</a:t>
            </a:r>
            <a:endParaRPr lang="en-US" dirty="0"/>
          </a:p>
        </p:txBody>
      </p:sp>
      <p:sp>
        <p:nvSpPr>
          <p:cNvPr id="3" name="Content Placeholder 2"/>
          <p:cNvSpPr>
            <a:spLocks noGrp="1"/>
          </p:cNvSpPr>
          <p:nvPr>
            <p:ph idx="1"/>
          </p:nvPr>
        </p:nvSpPr>
        <p:spPr>
          <a:xfrm>
            <a:off x="457200" y="1600201"/>
            <a:ext cx="8229600" cy="4530725"/>
          </a:xfrm>
        </p:spPr>
        <p:txBody>
          <a:bodyPr/>
          <a:lstStyle/>
          <a:p>
            <a:pPr marL="0" indent="0" eaLnBrk="1" hangingPunct="1">
              <a:spcBef>
                <a:spcPts val="0"/>
              </a:spcBef>
              <a:spcAft>
                <a:spcPts val="0"/>
              </a:spcAft>
              <a:buFont typeface="Wingdings" pitchFamily="2" charset="2"/>
              <a:buNone/>
              <a:defRPr/>
            </a:pPr>
            <a:r>
              <a:rPr lang="en-US" dirty="0" smtClean="0">
                <a:effectLst/>
                <a:latin typeface="Times New Roman"/>
                <a:ea typeface="Times New Roman"/>
              </a:rPr>
              <a:t>There was </a:t>
            </a:r>
            <a:r>
              <a:rPr lang="en-US" dirty="0" smtClean="0">
                <a:effectLst/>
                <a:highlight>
                  <a:srgbClr val="00FF00"/>
                </a:highlight>
                <a:latin typeface="Times New Roman"/>
                <a:ea typeface="Times New Roman"/>
              </a:rPr>
              <a:t>no selfishness in the life that Christ</a:t>
            </a:r>
            <a:r>
              <a:rPr lang="en-US" dirty="0" smtClean="0">
                <a:effectLst/>
                <a:latin typeface="Times New Roman"/>
                <a:ea typeface="Times New Roman"/>
              </a:rPr>
              <a:t> lived while on this earth. </a:t>
            </a:r>
            <a:r>
              <a:rPr lang="en-US" dirty="0" smtClean="0">
                <a:effectLst/>
                <a:highlight>
                  <a:srgbClr val="00FF00"/>
                </a:highlight>
                <a:latin typeface="Times New Roman"/>
                <a:ea typeface="Times New Roman"/>
              </a:rPr>
              <a:t>Bearing our nature</a:t>
            </a:r>
            <a:r>
              <a:rPr lang="en-US" dirty="0" smtClean="0">
                <a:effectLst/>
                <a:latin typeface="Times New Roman"/>
                <a:ea typeface="Times New Roman"/>
              </a:rPr>
              <a:t>, He lived a life wholly devoted to the good of others. . . . In word and deed Christ's followers are to be pure and true. In this world--a world of iniquity and corruption--Christians are to reveal the attributes of Christ. All they do and say is to be free from selfishness....  {HP 57.2}  </a:t>
            </a:r>
          </a:p>
          <a:p>
            <a:pPr marL="0" indent="0" eaLnBrk="1" hangingPunct="1">
              <a:spcBef>
                <a:spcPts val="0"/>
              </a:spcBef>
              <a:spcAft>
                <a:spcPts val="0"/>
              </a:spcAft>
              <a:buFont typeface="Wingdings" pitchFamily="2" charset="2"/>
              <a:buNone/>
              <a:defRPr/>
            </a:pPr>
            <a:endParaRPr lang="en-US" dirty="0" smtClean="0">
              <a:effectLst/>
              <a:latin typeface="Times New Roman"/>
              <a:ea typeface="Times New Roman"/>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D1D20B3-C9D0-4E44-8A73-89A7D95D07C1}" type="slidenum">
              <a:rPr lang="en-US" sz="1200">
                <a:effectLst>
                  <a:outerShdw blurRad="38100" dist="38100" dir="2700000" algn="tl">
                    <a:srgbClr val="000000"/>
                  </a:outerShdw>
                </a:effectLst>
              </a:rPr>
              <a:pPr algn="r">
                <a:defRPr/>
              </a:pPr>
              <a:t>102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B780673-792E-4D29-AF68-8FFB092A68E6}" type="slidenum">
              <a:rPr lang="en-US"/>
              <a:pPr>
                <a:defRPr/>
              </a:pPr>
              <a:t>103</a:t>
            </a:fld>
            <a:endParaRPr lang="en-US"/>
          </a:p>
        </p:txBody>
      </p:sp>
      <p:sp>
        <p:nvSpPr>
          <p:cNvPr id="2" name="Title 1"/>
          <p:cNvSpPr>
            <a:spLocks noGrp="1"/>
          </p:cNvSpPr>
          <p:nvPr>
            <p:ph type="title"/>
          </p:nvPr>
        </p:nvSpPr>
        <p:spPr/>
        <p:txBody>
          <a:bodyPr/>
          <a:lstStyle/>
          <a:p>
            <a:pPr eaLnBrk="1" hangingPunct="1">
              <a:defRPr/>
            </a:pPr>
            <a:r>
              <a:rPr lang="en-US" dirty="0" smtClean="0"/>
              <a:t>Freedom from Selfishness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solidFill>
                  <a:srgbClr val="FF33CC"/>
                </a:solidFill>
              </a:rPr>
              <a:t>Christ was free from every taint of selfishness</a:t>
            </a:r>
            <a:r>
              <a:rPr lang="en-US" dirty="0" smtClean="0"/>
              <a:t>. He pleased not himself. His whole life was one of disinterested benevolence. He invited the young man to follow him. O, if he had only obeyed, appreciating the heavenly treasure above the earthly substance, what gain it would have been to him!  {RH, March 28, 1893 par. 8}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C6A7C56-BEA7-4DD0-A0E1-CE02A5417CA5}" type="slidenum">
              <a:rPr lang="en-US" sz="1200">
                <a:effectLst>
                  <a:outerShdw blurRad="38100" dist="38100" dir="2700000" algn="tl">
                    <a:srgbClr val="000000"/>
                  </a:outerShdw>
                </a:effectLst>
              </a:rPr>
              <a:pPr algn="r">
                <a:defRPr/>
              </a:pPr>
              <a:t>103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14F16D8-224C-4B1C-899E-C701E70A49F8}" type="slidenum">
              <a:rPr lang="en-US"/>
              <a:pPr>
                <a:defRPr/>
              </a:pPr>
              <a:t>104</a:t>
            </a:fld>
            <a:endParaRPr lang="en-US"/>
          </a:p>
        </p:txBody>
      </p:sp>
      <p:sp>
        <p:nvSpPr>
          <p:cNvPr id="2" name="Title 1"/>
          <p:cNvSpPr>
            <a:spLocks noGrp="1"/>
          </p:cNvSpPr>
          <p:nvPr>
            <p:ph type="title"/>
          </p:nvPr>
        </p:nvSpPr>
        <p:spPr>
          <a:xfrm>
            <a:off x="457200" y="304800"/>
            <a:ext cx="8229600" cy="990600"/>
          </a:xfrm>
        </p:spPr>
        <p:txBody>
          <a:bodyPr/>
          <a:lstStyle/>
          <a:p>
            <a:pPr eaLnBrk="1" hangingPunct="1">
              <a:defRPr/>
            </a:pPr>
            <a:r>
              <a:rPr lang="en-US" dirty="0" smtClean="0"/>
              <a:t>No Inwrought Selfishness</a:t>
            </a:r>
            <a:endParaRPr lang="en-US" dirty="0"/>
          </a:p>
        </p:txBody>
      </p:sp>
      <p:sp>
        <p:nvSpPr>
          <p:cNvPr id="3" name="Content Placeholder 2"/>
          <p:cNvSpPr>
            <a:spLocks noGrp="1"/>
          </p:cNvSpPr>
          <p:nvPr>
            <p:ph idx="1"/>
          </p:nvPr>
        </p:nvSpPr>
        <p:spPr>
          <a:xfrm>
            <a:off x="533400" y="1371600"/>
            <a:ext cx="8229600" cy="4759325"/>
          </a:xfrm>
        </p:spPr>
        <p:txBody>
          <a:bodyPr/>
          <a:lstStyle/>
          <a:p>
            <a:pPr eaLnBrk="1" hangingPunct="1">
              <a:buFont typeface="Wingdings" pitchFamily="2" charset="2"/>
              <a:buBlip>
                <a:blip r:embed="rId2"/>
              </a:buBlip>
              <a:defRPr/>
            </a:pPr>
            <a:r>
              <a:rPr lang="en-US" sz="2800" dirty="0" smtClean="0">
                <a:effectLst/>
              </a:rPr>
              <a:t>“The </a:t>
            </a:r>
            <a:r>
              <a:rPr lang="en-US" sz="2800" dirty="0">
                <a:effectLst/>
              </a:rPr>
              <a:t>prince of this world cometh, and </a:t>
            </a:r>
            <a:r>
              <a:rPr lang="en-US" sz="2800" dirty="0">
                <a:solidFill>
                  <a:srgbClr val="FF33CC"/>
                </a:solidFill>
                <a:effectLst/>
              </a:rPr>
              <a:t>hath nothing in Me</a:t>
            </a:r>
            <a:r>
              <a:rPr lang="en-US" sz="2800" dirty="0">
                <a:effectLst/>
              </a:rPr>
              <a:t>," the </a:t>
            </a:r>
            <a:r>
              <a:rPr lang="en-US" sz="2800" dirty="0" err="1">
                <a:effectLst/>
              </a:rPr>
              <a:t>Saviour</a:t>
            </a:r>
            <a:r>
              <a:rPr lang="en-US" sz="2800" dirty="0">
                <a:effectLst/>
              </a:rPr>
              <a:t> declared. No envy, no worldly ambition, no pride, </a:t>
            </a:r>
            <a:r>
              <a:rPr lang="en-US" sz="2800" u="sng" dirty="0">
                <a:solidFill>
                  <a:srgbClr val="FF33CC"/>
                </a:solidFill>
                <a:effectLst/>
              </a:rPr>
              <a:t>no selfishness, could be found in Him</a:t>
            </a:r>
            <a:r>
              <a:rPr lang="en-US" sz="2800" dirty="0">
                <a:effectLst/>
              </a:rPr>
              <a:t>. "I know thee who thou art," the evil spirits cried, "the Holy One of God."  </a:t>
            </a:r>
            <a:r>
              <a:rPr lang="en-US" sz="2400" dirty="0">
                <a:effectLst/>
              </a:rPr>
              <a:t>{ST, August 29, 1900 par. 9}  </a:t>
            </a:r>
            <a:endParaRPr lang="en-US" sz="2400" dirty="0" smtClean="0">
              <a:effectLst/>
            </a:endParaRPr>
          </a:p>
          <a:p>
            <a:pPr marL="0" indent="0" eaLnBrk="1" hangingPunct="1">
              <a:buFont typeface="Wingdings" pitchFamily="2" charset="2"/>
              <a:buNone/>
              <a:defRPr/>
            </a:pPr>
            <a:endParaRPr lang="en-US" sz="2400" dirty="0">
              <a:effectLst/>
            </a:endParaRPr>
          </a:p>
          <a:p>
            <a:pPr eaLnBrk="1" hangingPunct="1">
              <a:buFont typeface="Wingdings" pitchFamily="2" charset="2"/>
              <a:buBlip>
                <a:blip r:embed="rId2"/>
              </a:buBlip>
              <a:defRPr/>
            </a:pPr>
            <a:r>
              <a:rPr lang="en-US" sz="2800" dirty="0">
                <a:effectLst/>
              </a:rPr>
              <a:t>Jesus was free from all sin and error; there was not a trace of imperfection in his </a:t>
            </a:r>
            <a:r>
              <a:rPr lang="en-US" sz="2800" u="sng" dirty="0">
                <a:effectLst/>
              </a:rPr>
              <a:t>life</a:t>
            </a:r>
            <a:r>
              <a:rPr lang="en-US" sz="2800" dirty="0">
                <a:effectLst/>
              </a:rPr>
              <a:t> or </a:t>
            </a:r>
            <a:r>
              <a:rPr lang="en-US" sz="2800" u="sng" dirty="0">
                <a:effectLst/>
              </a:rPr>
              <a:t>character</a:t>
            </a:r>
            <a:r>
              <a:rPr lang="en-US" sz="2800" dirty="0">
                <a:effectLst/>
              </a:rPr>
              <a:t>.  {ST, October 10, 1892 par. 5}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61829C7-B17C-4C2C-A824-9522D2ABA640}" type="slidenum">
              <a:rPr lang="en-US" sz="1200">
                <a:effectLst>
                  <a:outerShdw blurRad="38100" dist="38100" dir="2700000" algn="tl">
                    <a:srgbClr val="000000"/>
                  </a:outerShdw>
                </a:effectLst>
              </a:rPr>
              <a:pPr algn="r">
                <a:defRPr/>
              </a:pPr>
              <a:t>104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8E96B56-3B3E-499C-A1C8-79AAC131EE4B}" type="slidenum">
              <a:rPr lang="en-US"/>
              <a:pPr>
                <a:defRPr/>
              </a:pPr>
              <a:t>105</a:t>
            </a:fld>
            <a:endParaRPr lang="en-US"/>
          </a:p>
        </p:txBody>
      </p:sp>
      <p:sp>
        <p:nvSpPr>
          <p:cNvPr id="2" name="Title 1"/>
          <p:cNvSpPr>
            <a:spLocks noGrp="1"/>
          </p:cNvSpPr>
          <p:nvPr>
            <p:ph type="title"/>
          </p:nvPr>
        </p:nvSpPr>
        <p:spPr/>
        <p:txBody>
          <a:bodyPr/>
          <a:lstStyle/>
          <a:p>
            <a:pPr eaLnBrk="1" hangingPunct="1">
              <a:defRPr/>
            </a:pPr>
            <a:r>
              <a:rPr lang="en-US" dirty="0" smtClean="0"/>
              <a:t>Our Nature </a:t>
            </a:r>
            <a:r>
              <a:rPr lang="en-US" smtClean="0"/>
              <a:t>Found Wanting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We are enlightened by the precepts of the law, but no man can by them be justified. </a:t>
            </a:r>
            <a:r>
              <a:rPr lang="en-US" sz="2800" dirty="0">
                <a:solidFill>
                  <a:srgbClr val="FF33CC"/>
                </a:solidFill>
                <a:effectLst/>
              </a:rPr>
              <a:t>Weighed and found wanting is our </a:t>
            </a:r>
            <a:r>
              <a:rPr lang="en-US" sz="2800" u="sng" dirty="0">
                <a:solidFill>
                  <a:srgbClr val="FF33CC"/>
                </a:solidFill>
                <a:effectLst/>
              </a:rPr>
              <a:t>inscription by nature</a:t>
            </a:r>
            <a:r>
              <a:rPr lang="en-US" sz="2800" dirty="0">
                <a:effectLst/>
              </a:rPr>
              <a:t>. But Christ is our mediator, and accepting Him as our </a:t>
            </a:r>
            <a:r>
              <a:rPr lang="en-US" sz="2800" dirty="0" err="1">
                <a:effectLst/>
              </a:rPr>
              <a:t>Saviour</a:t>
            </a:r>
            <a:r>
              <a:rPr lang="en-US" sz="2800" dirty="0">
                <a:effectLst/>
              </a:rPr>
              <a:t>, we may claim the promise, "Being justified by faith, we have peace with God through our Lord Jesus Christ" (Romans 5:1).  {HP 156.7</a:t>
            </a:r>
            <a:r>
              <a:rPr lang="en-US" sz="2800" dirty="0" smtClean="0">
                <a:effectLst/>
              </a:rPr>
              <a:t>}</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r>
              <a:rPr lang="en-US" sz="2800" dirty="0" smtClean="0">
                <a:solidFill>
                  <a:srgbClr val="FFFF00"/>
                </a:solidFill>
                <a:effectLst/>
              </a:rPr>
              <a:t>Was Christ weighed &amp; found wanting by nature?</a:t>
            </a: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BC9C860-D85B-4219-8B14-84A44B651D9A}" type="slidenum">
              <a:rPr lang="en-US" sz="1200">
                <a:effectLst>
                  <a:outerShdw blurRad="38100" dist="38100" dir="2700000" algn="tl">
                    <a:srgbClr val="000000"/>
                  </a:outerShdw>
                </a:effectLst>
              </a:rPr>
              <a:pPr algn="r">
                <a:defRPr/>
              </a:pPr>
              <a:t>105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DBF4D61-A887-4B7E-BB56-667ED74F12D1}" type="slidenum">
              <a:rPr lang="en-US"/>
              <a:pPr>
                <a:defRPr/>
              </a:pPr>
              <a:t>106</a:t>
            </a:fld>
            <a:endParaRPr lang="en-US"/>
          </a:p>
        </p:txBody>
      </p:sp>
      <p:sp>
        <p:nvSpPr>
          <p:cNvPr id="2" name="Title 1"/>
          <p:cNvSpPr>
            <a:spLocks noGrp="1"/>
          </p:cNvSpPr>
          <p:nvPr>
            <p:ph type="title"/>
          </p:nvPr>
        </p:nvSpPr>
        <p:spPr/>
        <p:txBody>
          <a:bodyPr/>
          <a:lstStyle/>
          <a:p>
            <a:pPr eaLnBrk="1" hangingPunct="1">
              <a:defRPr/>
            </a:pPr>
            <a:r>
              <a:rPr lang="en-US" dirty="0" smtClean="0"/>
              <a:t>Sinful by Nature</a:t>
            </a:r>
            <a:endParaRPr lang="en-US" dirty="0"/>
          </a:p>
        </p:txBody>
      </p:sp>
      <p:sp>
        <p:nvSpPr>
          <p:cNvPr id="3" name="Content Placeholder 2"/>
          <p:cNvSpPr>
            <a:spLocks noGrp="1"/>
          </p:cNvSpPr>
          <p:nvPr>
            <p:ph idx="1"/>
          </p:nvPr>
        </p:nvSpPr>
        <p:spPr/>
        <p:txBody>
          <a:bodyPr/>
          <a:lstStyle/>
          <a:p>
            <a:pPr eaLnBrk="1" hangingPunct="1">
              <a:buClr>
                <a:srgbClr val="FF33CC"/>
              </a:buClr>
              <a:buFont typeface="Arial" pitchFamily="34" charset="0"/>
              <a:buChar char="•"/>
              <a:defRPr/>
            </a:pPr>
            <a:r>
              <a:rPr lang="en-US" dirty="0">
                <a:solidFill>
                  <a:srgbClr val="FF33CC"/>
                </a:solidFill>
                <a:effectLst/>
              </a:rPr>
              <a:t>We are sinful by nature</a:t>
            </a:r>
            <a:r>
              <a:rPr lang="en-US" dirty="0">
                <a:effectLst/>
              </a:rPr>
              <a:t>, and so are </a:t>
            </a:r>
            <a:r>
              <a:rPr lang="en-US" dirty="0">
                <a:solidFill>
                  <a:srgbClr val="FFFF00"/>
                </a:solidFill>
                <a:effectLst/>
              </a:rPr>
              <a:t>commanded to be zealous and repent  </a:t>
            </a:r>
            <a:r>
              <a:rPr lang="en-US" sz="2400" dirty="0">
                <a:effectLst/>
              </a:rPr>
              <a:t>{ST, August 21, 1884 par. 4}  </a:t>
            </a:r>
            <a:endParaRPr lang="en-US" sz="2400" dirty="0" smtClean="0">
              <a:effectLst/>
            </a:endParaRPr>
          </a:p>
          <a:p>
            <a:pPr eaLnBrk="1" hangingPunct="1">
              <a:buClr>
                <a:srgbClr val="FF33CC"/>
              </a:buClr>
              <a:buFont typeface="Arial" pitchFamily="34" charset="0"/>
              <a:buChar char="•"/>
              <a:defRPr/>
            </a:pPr>
            <a:r>
              <a:rPr lang="en-US" dirty="0" smtClean="0">
                <a:solidFill>
                  <a:srgbClr val="FF33CC"/>
                </a:solidFill>
                <a:effectLst/>
              </a:rPr>
              <a:t>“Men </a:t>
            </a:r>
            <a:r>
              <a:rPr lang="en-US" dirty="0">
                <a:solidFill>
                  <a:srgbClr val="FF33CC"/>
                </a:solidFill>
                <a:effectLst/>
              </a:rPr>
              <a:t>are selfish by </a:t>
            </a:r>
            <a:r>
              <a:rPr lang="en-US" dirty="0" smtClean="0">
                <a:solidFill>
                  <a:srgbClr val="FF33CC"/>
                </a:solidFill>
                <a:effectLst/>
              </a:rPr>
              <a:t>nature..”</a:t>
            </a:r>
          </a:p>
          <a:p>
            <a:pPr marL="0" indent="0" eaLnBrk="1" hangingPunct="1">
              <a:buClr>
                <a:srgbClr val="FF33CC"/>
              </a:buClr>
              <a:buFont typeface="Wingdings" pitchFamily="2" charset="2"/>
              <a:buNone/>
              <a:defRPr/>
            </a:pPr>
            <a:r>
              <a:rPr lang="en-US" sz="2800" dirty="0" smtClean="0">
                <a:effectLst/>
              </a:rPr>
              <a:t>     </a:t>
            </a:r>
            <a:r>
              <a:rPr lang="en-US" sz="2400" dirty="0" smtClean="0">
                <a:effectLst/>
              </a:rPr>
              <a:t>{RH</a:t>
            </a:r>
            <a:r>
              <a:rPr lang="en-US" sz="2400" dirty="0">
                <a:effectLst/>
              </a:rPr>
              <a:t>, January 6, 1891 par. 7} </a:t>
            </a:r>
            <a:endParaRPr lang="en-US" sz="2400" dirty="0" smtClean="0">
              <a:effectLst/>
            </a:endParaRPr>
          </a:p>
          <a:p>
            <a:pPr eaLnBrk="1" hangingPunct="1">
              <a:buClr>
                <a:srgbClr val="FF33CC"/>
              </a:buClr>
              <a:buFont typeface="Arial" pitchFamily="34" charset="0"/>
              <a:buChar char="•"/>
              <a:defRPr/>
            </a:pPr>
            <a:r>
              <a:rPr lang="en-US" dirty="0" smtClean="0">
                <a:solidFill>
                  <a:srgbClr val="FF33CC"/>
                </a:solidFill>
                <a:effectLst/>
              </a:rPr>
              <a:t>“Selfishness </a:t>
            </a:r>
            <a:r>
              <a:rPr lang="en-US" dirty="0">
                <a:solidFill>
                  <a:srgbClr val="FF33CC"/>
                </a:solidFill>
                <a:effectLst/>
              </a:rPr>
              <a:t>is sin..” </a:t>
            </a:r>
            <a:r>
              <a:rPr lang="en-US" sz="2400" dirty="0" smtClean="0">
                <a:solidFill>
                  <a:srgbClr val="FF33CC"/>
                </a:solidFill>
                <a:effectLst/>
              </a:rPr>
              <a:t>{</a:t>
            </a:r>
            <a:r>
              <a:rPr lang="en-US" sz="2400" dirty="0">
                <a:solidFill>
                  <a:srgbClr val="FF33CC"/>
                </a:solidFill>
                <a:effectLst/>
              </a:rPr>
              <a:t>ST, </a:t>
            </a:r>
            <a:r>
              <a:rPr lang="en-US" sz="2400" dirty="0" smtClean="0">
                <a:solidFill>
                  <a:srgbClr val="FF33CC"/>
                </a:solidFill>
                <a:effectLst/>
              </a:rPr>
              <a:t>Apr </a:t>
            </a:r>
            <a:r>
              <a:rPr lang="en-US" sz="2400" dirty="0">
                <a:solidFill>
                  <a:srgbClr val="FF33CC"/>
                </a:solidFill>
                <a:effectLst/>
              </a:rPr>
              <a:t>13, 1891 par. 3} </a:t>
            </a:r>
            <a:endParaRPr lang="en-US" sz="2400" dirty="0" smtClean="0">
              <a:solidFill>
                <a:srgbClr val="FF33CC"/>
              </a:solidFill>
              <a:effectLst/>
            </a:endParaRPr>
          </a:p>
          <a:p>
            <a:pPr eaLnBrk="1" hangingPunct="1">
              <a:buClr>
                <a:srgbClr val="FF33CC"/>
              </a:buClr>
              <a:buFont typeface="Arial" pitchFamily="34" charset="0"/>
              <a:buChar char="•"/>
              <a:defRPr/>
            </a:pPr>
            <a:endParaRPr lang="en-US" sz="2800" dirty="0">
              <a:effectLst/>
            </a:endParaRPr>
          </a:p>
          <a:p>
            <a:pPr eaLnBrk="1" hangingPunct="1">
              <a:buClr>
                <a:srgbClr val="FF33CC"/>
              </a:buClr>
              <a:buFont typeface="Arial" pitchFamily="34" charset="0"/>
              <a:buChar char="•"/>
              <a:defRPr/>
            </a:pPr>
            <a:r>
              <a:rPr lang="en-US" dirty="0" smtClean="0">
                <a:solidFill>
                  <a:srgbClr val="FFFF00"/>
                </a:solidFill>
                <a:effectLst/>
              </a:rPr>
              <a:t>Was Christ so commanded?</a:t>
            </a:r>
            <a:endParaRPr lang="en-US" dirty="0" smtClean="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141E337-1EE7-48D3-81B4-6F1974DAE256}" type="slidenum">
              <a:rPr lang="en-US" sz="1200">
                <a:effectLst>
                  <a:outerShdw blurRad="38100" dist="38100" dir="2700000" algn="tl">
                    <a:srgbClr val="000000"/>
                  </a:outerShdw>
                </a:effectLst>
              </a:rPr>
              <a:pPr algn="r">
                <a:defRPr/>
              </a:pPr>
              <a:t>106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C23118A-CBFB-41F4-80C8-592EA5AA9CAD}" type="slidenum">
              <a:rPr lang="en-US"/>
              <a:pPr>
                <a:defRPr/>
              </a:pPr>
              <a:t>107</a:t>
            </a:fld>
            <a:endParaRPr lang="en-US"/>
          </a:p>
        </p:txBody>
      </p:sp>
      <p:sp>
        <p:nvSpPr>
          <p:cNvPr id="2" name="Title 1"/>
          <p:cNvSpPr>
            <a:spLocks noGrp="1"/>
          </p:cNvSpPr>
          <p:nvPr>
            <p:ph type="title"/>
          </p:nvPr>
        </p:nvSpPr>
        <p:spPr/>
        <p:txBody>
          <a:bodyPr/>
          <a:lstStyle/>
          <a:p>
            <a:pPr eaLnBrk="1" hangingPunct="1">
              <a:defRPr/>
            </a:pPr>
            <a:r>
              <a:rPr lang="en-US" dirty="0"/>
              <a:t/>
            </a:r>
            <a:br>
              <a:rPr lang="en-US" dirty="0"/>
            </a:br>
            <a:r>
              <a:rPr lang="en-US" dirty="0"/>
              <a:t/>
            </a:r>
            <a:br>
              <a:rPr lang="en-US" dirty="0"/>
            </a:br>
            <a:r>
              <a:rPr lang="en-US" dirty="0"/>
              <a:t>Apostles Confessed</a:t>
            </a:r>
            <a:br>
              <a:rPr lang="en-US" dirty="0"/>
            </a:br>
            <a:r>
              <a:rPr lang="en-US" dirty="0" smtClean="0"/>
              <a:t>Sinfulness of Nature</a:t>
            </a:r>
            <a:br>
              <a:rPr lang="en-US" dirty="0" smtClean="0"/>
            </a:b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752600"/>
            <a:ext cx="8229600" cy="4378325"/>
          </a:xfrm>
        </p:spPr>
        <p:txBody>
          <a:bodyPr/>
          <a:lstStyle/>
          <a:p>
            <a:pPr marL="0" indent="0" eaLnBrk="1" hangingPunct="1">
              <a:buFont typeface="Wingdings" pitchFamily="2" charset="2"/>
              <a:buNone/>
              <a:defRPr/>
            </a:pPr>
            <a:r>
              <a:rPr lang="en-US" dirty="0" smtClean="0">
                <a:effectLst/>
              </a:rPr>
              <a:t>None </a:t>
            </a:r>
            <a:r>
              <a:rPr lang="en-US" dirty="0">
                <a:effectLst/>
              </a:rPr>
              <a:t>of the apostles and prophets ever claimed to be without sin. Men who have lived the nearest to God, men who would sacrifice life itself rather than knowingly commit a wrong act, men whom God has honored with divine light and power</a:t>
            </a:r>
            <a:r>
              <a:rPr lang="en-US" b="1" dirty="0">
                <a:effectLst/>
              </a:rPr>
              <a:t>, </a:t>
            </a:r>
            <a:r>
              <a:rPr lang="en-US" dirty="0">
                <a:solidFill>
                  <a:srgbClr val="FF33CC"/>
                </a:solidFill>
                <a:effectLst/>
              </a:rPr>
              <a:t>have confessed the sinfulness of their nature.</a:t>
            </a:r>
            <a:r>
              <a:rPr lang="en-US" dirty="0">
                <a:effectLst/>
              </a:rPr>
              <a:t> </a:t>
            </a:r>
            <a:r>
              <a:rPr lang="en-US" sz="2800" dirty="0" smtClean="0">
                <a:effectLst/>
              </a:rPr>
              <a:t>{</a:t>
            </a:r>
            <a:r>
              <a:rPr lang="en-US" sz="2800" dirty="0">
                <a:effectLst/>
              </a:rPr>
              <a:t>AA 561.1}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966AE6B-3C4F-406F-A4F3-C03650366843}" type="slidenum">
              <a:rPr lang="en-US" sz="1200">
                <a:effectLst>
                  <a:outerShdw blurRad="38100" dist="38100" dir="2700000" algn="tl">
                    <a:srgbClr val="000000"/>
                  </a:outerShdw>
                </a:effectLst>
              </a:rPr>
              <a:pPr algn="r">
                <a:defRPr/>
              </a:pPr>
              <a:t>107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3829218-479C-4491-8038-6A6F3EC29657}" type="slidenum">
              <a:rPr lang="en-US"/>
              <a:pPr>
                <a:defRPr/>
              </a:pPr>
              <a:t>108</a:t>
            </a:fld>
            <a:endParaRPr lang="en-US"/>
          </a:p>
        </p:txBody>
      </p:sp>
      <p:sp>
        <p:nvSpPr>
          <p:cNvPr id="3" name="Content Placeholder 2"/>
          <p:cNvSpPr>
            <a:spLocks noGrp="1"/>
          </p:cNvSpPr>
          <p:nvPr>
            <p:ph idx="1"/>
          </p:nvPr>
        </p:nvSpPr>
        <p:spPr>
          <a:xfrm>
            <a:off x="457200" y="685800"/>
            <a:ext cx="8229600" cy="5445125"/>
          </a:xfrm>
        </p:spPr>
        <p:txBody>
          <a:bodyPr/>
          <a:lstStyle/>
          <a:p>
            <a:pPr marL="0" indent="0" eaLnBrk="1" hangingPunct="1">
              <a:buFont typeface="Wingdings" pitchFamily="2" charset="2"/>
              <a:buNone/>
              <a:defRPr/>
            </a:pPr>
            <a:r>
              <a:rPr lang="en-US" sz="2800" dirty="0">
                <a:solidFill>
                  <a:srgbClr val="FF33CC"/>
                </a:solidFill>
              </a:rPr>
              <a:t>Those whom Heaven recognizes as holy ones </a:t>
            </a:r>
            <a:r>
              <a:rPr lang="en-US" sz="2800" dirty="0"/>
              <a:t>are the last to parade their own goodness. Men who </a:t>
            </a:r>
            <a:r>
              <a:rPr lang="en-US" sz="2800" dirty="0">
                <a:solidFill>
                  <a:srgbClr val="FF33CC"/>
                </a:solidFill>
              </a:rPr>
              <a:t>have lived near to God</a:t>
            </a:r>
            <a:r>
              <a:rPr lang="en-US" sz="2800" dirty="0"/>
              <a:t>, men who would sacrifice life itself rather than knowingly commit a wrong act, men whom God has honored with divine light and power, </a:t>
            </a:r>
            <a:r>
              <a:rPr lang="en-US" sz="2800" u="sng" dirty="0">
                <a:solidFill>
                  <a:srgbClr val="FF33CC"/>
                </a:solidFill>
              </a:rPr>
              <a:t>have confessed the sinfulness of their own nature</a:t>
            </a:r>
            <a:r>
              <a:rPr lang="en-US" sz="2800" dirty="0"/>
              <a:t>. They have put no confidence in the flesh, have claimed no righteousness of their own, but have trusted wholly in the righteousness of Christ. So will it be with all who behold the </a:t>
            </a:r>
            <a:r>
              <a:rPr lang="en-US" sz="2800" dirty="0" err="1"/>
              <a:t>Saviour</a:t>
            </a:r>
            <a:r>
              <a:rPr lang="en-US" sz="2800" dirty="0"/>
              <a:t>. </a:t>
            </a:r>
            <a:r>
              <a:rPr lang="en-US" sz="2800" dirty="0">
                <a:effectLst/>
              </a:rPr>
              <a:t> </a:t>
            </a:r>
            <a:r>
              <a:rPr lang="en-US" sz="2800" dirty="0" smtClean="0">
                <a:effectLst/>
              </a:rPr>
              <a:t>{</a:t>
            </a:r>
            <a:r>
              <a:rPr lang="en-US" sz="2800" dirty="0">
                <a:effectLst/>
              </a:rPr>
              <a:t>YI, June 5, 1902 par. 9}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D9837B9-6302-49E5-AFB4-841EA7F31B7A}" type="slidenum">
              <a:rPr lang="en-US" sz="1200">
                <a:effectLst>
                  <a:outerShdw blurRad="38100" dist="38100" dir="2700000" algn="tl">
                    <a:srgbClr val="000000"/>
                  </a:outerShdw>
                </a:effectLst>
              </a:rPr>
              <a:pPr algn="r">
                <a:defRPr/>
              </a:pPr>
              <a:t>108</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18F3F64-08B1-45C8-89C3-1072F6B7B1A8}" type="slidenum">
              <a:rPr lang="en-US"/>
              <a:pPr>
                <a:defRPr/>
              </a:pPr>
              <a:t>109</a:t>
            </a:fld>
            <a:endParaRPr lang="en-US"/>
          </a:p>
        </p:txBody>
      </p:sp>
      <p:sp>
        <p:nvSpPr>
          <p:cNvPr id="2" name="Title 1"/>
          <p:cNvSpPr>
            <a:spLocks noGrp="1"/>
          </p:cNvSpPr>
          <p:nvPr>
            <p:ph type="title"/>
          </p:nvPr>
        </p:nvSpPr>
        <p:spPr/>
        <p:txBody>
          <a:bodyPr/>
          <a:lstStyle/>
          <a:p>
            <a:pPr eaLnBrk="1" hangingPunct="1">
              <a:defRPr/>
            </a:pPr>
            <a:r>
              <a:rPr lang="en-US" dirty="0" smtClean="0"/>
              <a:t>Human Nature of Christ</a:t>
            </a:r>
            <a:br>
              <a:rPr lang="en-US" dirty="0" smtClean="0"/>
            </a:br>
            <a:r>
              <a:rPr lang="en-US" sz="3600" dirty="0" smtClean="0"/>
              <a:t>Freedom from Sinfulness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t>There should not be the faintest misgivings in regard to the </a:t>
            </a:r>
            <a:r>
              <a:rPr lang="en-US" sz="2800" dirty="0" smtClean="0">
                <a:solidFill>
                  <a:srgbClr val="FF33CC"/>
                </a:solidFill>
              </a:rPr>
              <a:t>perfect freedom from sinfulness in the human nature of Christ</a:t>
            </a:r>
            <a:r>
              <a:rPr lang="en-US" sz="2800" dirty="0" smtClean="0"/>
              <a:t>. Our faith must be an </a:t>
            </a:r>
            <a:r>
              <a:rPr lang="en-US" sz="2800" u="sng" dirty="0" smtClean="0"/>
              <a:t>intelligent faith</a:t>
            </a:r>
            <a:r>
              <a:rPr lang="en-US" sz="2800" dirty="0" smtClean="0"/>
              <a:t>, looking unto Jesus in perfect confidence, in full and entire faith in the atoning sacrifice. This is essential that the soul may not be enshrouded in darkness. {16MR 117.1</a:t>
            </a:r>
            <a:r>
              <a:rPr lang="en-US" dirty="0" smtClean="0"/>
              <a:t>}</a:t>
            </a:r>
          </a:p>
          <a:p>
            <a:pPr marL="0" indent="0" eaLnBrk="1" hangingPunct="1">
              <a:buFont typeface="Wingdings" pitchFamily="2" charset="2"/>
              <a:buNone/>
              <a:defRPr/>
            </a:pPr>
            <a:endParaRPr lang="en-US" sz="2400" dirty="0" smtClean="0">
              <a:solidFill>
                <a:srgbClr val="FFFF00"/>
              </a:solidFill>
              <a:effectLst/>
            </a:endParaRPr>
          </a:p>
          <a:p>
            <a:pPr marL="0" indent="0" eaLnBrk="1" hangingPunct="1">
              <a:buFont typeface="Wingdings" pitchFamily="2" charset="2"/>
              <a:buNone/>
              <a:defRPr/>
            </a:pPr>
            <a:r>
              <a:rPr lang="en-US" dirty="0" smtClean="0"/>
              <a:t>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9B4D288-CD22-4158-A477-4D91AEBA57BE}" type="slidenum">
              <a:rPr lang="en-US" sz="1200">
                <a:effectLst>
                  <a:outerShdw blurRad="38100" dist="38100" dir="2700000" algn="tl">
                    <a:srgbClr val="000000"/>
                  </a:outerShdw>
                </a:effectLst>
              </a:rPr>
              <a:pPr algn="r">
                <a:defRPr/>
              </a:pPr>
              <a:t>109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0C35A89-3A37-4F87-B899-EE2F415E193F}" type="slidenum">
              <a:rPr lang="en-US"/>
              <a:pPr>
                <a:defRPr/>
              </a:pPr>
              <a:t>11</a:t>
            </a:fld>
            <a:endParaRPr lang="en-US"/>
          </a:p>
        </p:txBody>
      </p:sp>
      <p:sp>
        <p:nvSpPr>
          <p:cNvPr id="2" name="Title 1"/>
          <p:cNvSpPr>
            <a:spLocks noGrp="1"/>
          </p:cNvSpPr>
          <p:nvPr>
            <p:ph type="title"/>
          </p:nvPr>
        </p:nvSpPr>
        <p:spPr/>
        <p:txBody>
          <a:bodyPr/>
          <a:lstStyle/>
          <a:p>
            <a:pPr eaLnBrk="1" hangingPunct="1">
              <a:defRPr/>
            </a:pPr>
            <a:r>
              <a:rPr lang="en-US" dirty="0" smtClean="0"/>
              <a:t>Perfect Offering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i="1" dirty="0" smtClean="0">
                <a:effectLst/>
              </a:rPr>
              <a:t>1872: </a:t>
            </a:r>
            <a:r>
              <a:rPr lang="en-US" sz="2800" dirty="0" smtClean="0">
                <a:effectLst/>
              </a:rPr>
              <a:t>"</a:t>
            </a:r>
            <a:r>
              <a:rPr lang="en-US" sz="2800" dirty="0">
                <a:effectLst/>
              </a:rPr>
              <a:t>Man could not atone for man. </a:t>
            </a:r>
            <a:r>
              <a:rPr lang="en-US" sz="2800" dirty="0">
                <a:solidFill>
                  <a:srgbClr val="FFFF00"/>
                </a:solidFill>
                <a:effectLst/>
              </a:rPr>
              <a:t>His sinful, fallen condition would constitute him an imperfect offering</a:t>
            </a:r>
            <a:r>
              <a:rPr lang="en-US" sz="2800" dirty="0">
                <a:effectLst/>
              </a:rPr>
              <a:t>, an atoning s</a:t>
            </a:r>
            <a:r>
              <a:rPr lang="en-US" sz="2800" b="1" dirty="0">
                <a:effectLst/>
              </a:rPr>
              <a:t>a</a:t>
            </a:r>
            <a:r>
              <a:rPr lang="en-US" sz="2800" dirty="0">
                <a:effectLst/>
              </a:rPr>
              <a:t>crifice of less value than Adam before his fall. God made man perfect and upright, and after his transgression there could be no sacrifice acceptable to God for him, unless the offering made should in value be superior to man as he was in his state of perfection and </a:t>
            </a:r>
            <a:r>
              <a:rPr lang="en-US" sz="2800" dirty="0" err="1">
                <a:effectLst/>
              </a:rPr>
              <a:t>innocency</a:t>
            </a:r>
            <a:r>
              <a:rPr lang="en-US" sz="2800" dirty="0" smtClean="0">
                <a:effectLst/>
              </a:rPr>
              <a:t>. </a:t>
            </a:r>
            <a:r>
              <a:rPr lang="en-US" sz="2400" i="1" dirty="0">
                <a:effectLst/>
              </a:rPr>
              <a:t>Review and Herald, </a:t>
            </a:r>
            <a:r>
              <a:rPr lang="en-US" sz="2400" dirty="0">
                <a:effectLst/>
              </a:rPr>
              <a:t>Dec. 17, 1872</a:t>
            </a:r>
            <a:r>
              <a:rPr lang="en-US" sz="2800" dirty="0">
                <a:effectLst/>
              </a:rPr>
              <a:t/>
            </a:r>
            <a:br>
              <a:rPr lang="en-US" sz="2800" dirty="0">
                <a:effectLst/>
              </a:rPr>
            </a:br>
            <a:r>
              <a:rPr lang="en-US" dirty="0">
                <a:effectLst/>
              </a:rPr>
              <a:t/>
            </a:r>
            <a:br>
              <a:rPr lang="en-US" dirty="0">
                <a:effectLst/>
              </a:rPr>
            </a:b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B01C079-071E-4F9A-80E9-DB2CCBAA4AB8}" type="slidenum">
              <a:rPr lang="en-US" sz="1200">
                <a:effectLst>
                  <a:outerShdw blurRad="38100" dist="38100" dir="2700000" algn="tl">
                    <a:srgbClr val="000000"/>
                  </a:outerShdw>
                </a:effectLst>
              </a:rPr>
              <a:pPr algn="r">
                <a:defRPr/>
              </a:pPr>
              <a:t>11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945DBF7-F4CA-426E-AC32-6A31EC957DCF}" type="slidenum">
              <a:rPr lang="en-US"/>
              <a:pPr>
                <a:defRPr/>
              </a:pPr>
              <a:t>110</a:t>
            </a:fld>
            <a:endParaRPr lang="en-US"/>
          </a:p>
        </p:txBody>
      </p:sp>
      <p:sp>
        <p:nvSpPr>
          <p:cNvPr id="2" name="Title 1"/>
          <p:cNvSpPr>
            <a:spLocks noGrp="1"/>
          </p:cNvSpPr>
          <p:nvPr>
            <p:ph type="title"/>
          </p:nvPr>
        </p:nvSpPr>
        <p:spPr/>
        <p:txBody>
          <a:bodyPr/>
          <a:lstStyle/>
          <a:p>
            <a:pPr eaLnBrk="1" hangingPunct="1">
              <a:defRPr/>
            </a:pPr>
            <a:r>
              <a:rPr lang="en-US" dirty="0" smtClean="0"/>
              <a:t>Nature w/o Sinfulness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t>After the Fall, Christ became Adam's instructor. He acted in God's stead toward humanity, saving the race from immediate death. He took upon Him the work of mediator between God and man. In the fullness of time He was to be revealed in human form. He was to take His position at the head of humanity by </a:t>
            </a:r>
            <a:r>
              <a:rPr lang="en-US" sz="2800" dirty="0">
                <a:solidFill>
                  <a:srgbClr val="FFFF00"/>
                </a:solidFill>
              </a:rPr>
              <a:t>taking the nature but not the sinfulness of man </a:t>
            </a:r>
            <a:r>
              <a:rPr lang="en-US" sz="2800" dirty="0"/>
              <a:t>(ST May 29, 1901).  {7BC 912.8}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A38C272-8AEE-420C-A31A-50A8D85C68C9}" type="slidenum">
              <a:rPr lang="en-US" sz="1200">
                <a:effectLst>
                  <a:outerShdw blurRad="38100" dist="38100" dir="2700000" algn="tl">
                    <a:srgbClr val="000000"/>
                  </a:outerShdw>
                </a:effectLst>
              </a:rPr>
              <a:pPr algn="r">
                <a:defRPr/>
              </a:pPr>
              <a:t>110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4102A40-2972-4BB8-AE3B-F7957E0AF4EC}" type="slidenum">
              <a:rPr lang="en-US"/>
              <a:pPr>
                <a:defRPr/>
              </a:pPr>
              <a:t>111</a:t>
            </a:fld>
            <a:endParaRPr lang="en-US"/>
          </a:p>
        </p:txBody>
      </p:sp>
      <p:sp>
        <p:nvSpPr>
          <p:cNvPr id="2" name="Title 1"/>
          <p:cNvSpPr>
            <a:spLocks noGrp="1"/>
          </p:cNvSpPr>
          <p:nvPr>
            <p:ph type="title"/>
          </p:nvPr>
        </p:nvSpPr>
        <p:spPr/>
        <p:txBody>
          <a:bodyPr/>
          <a:lstStyle/>
          <a:p>
            <a:pPr eaLnBrk="1" hangingPunct="1">
              <a:defRPr/>
            </a:pPr>
            <a:r>
              <a:rPr lang="en-US" dirty="0" smtClean="0"/>
              <a:t>Human Nature of Christ </a:t>
            </a:r>
            <a:br>
              <a:rPr lang="en-US" dirty="0" smtClean="0"/>
            </a:br>
            <a:r>
              <a:rPr lang="en-US" dirty="0" err="1" smtClean="0"/>
              <a:t>Sinlessness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We should have no misgivings in regard to </a:t>
            </a:r>
            <a:r>
              <a:rPr lang="en-US" sz="2800" b="1" dirty="0">
                <a:effectLst/>
              </a:rPr>
              <a:t>the </a:t>
            </a:r>
            <a:r>
              <a:rPr lang="en-US" sz="2800" u="sng" dirty="0">
                <a:solidFill>
                  <a:srgbClr val="FF33CC"/>
                </a:solidFill>
                <a:effectLst/>
              </a:rPr>
              <a:t>perfect </a:t>
            </a:r>
            <a:r>
              <a:rPr lang="en-US" sz="2800" u="sng" dirty="0" err="1">
                <a:solidFill>
                  <a:srgbClr val="FF33CC"/>
                </a:solidFill>
                <a:effectLst/>
              </a:rPr>
              <a:t>sinlessness</a:t>
            </a:r>
            <a:r>
              <a:rPr lang="en-US" sz="2800" u="sng" dirty="0">
                <a:solidFill>
                  <a:srgbClr val="FF33CC"/>
                </a:solidFill>
                <a:effectLst/>
              </a:rPr>
              <a:t> of the human nature of Chris</a:t>
            </a:r>
            <a:r>
              <a:rPr lang="en-US" sz="2800" dirty="0">
                <a:solidFill>
                  <a:srgbClr val="FF33CC"/>
                </a:solidFill>
                <a:effectLst/>
              </a:rPr>
              <a:t>t</a:t>
            </a:r>
            <a:r>
              <a:rPr lang="en-US" sz="2000" dirty="0">
                <a:effectLst/>
              </a:rPr>
              <a:t>.-- The SDA Bible Commentary, vol. 5, p. 1131.  {7ABC 447.3} </a:t>
            </a:r>
            <a:endParaRPr lang="en-US" sz="2000" dirty="0" smtClean="0">
              <a:effectLst/>
            </a:endParaRPr>
          </a:p>
          <a:p>
            <a:pPr marL="0" indent="0" eaLnBrk="1" hangingPunct="1">
              <a:buFont typeface="Wingdings" pitchFamily="2" charset="2"/>
              <a:buNone/>
              <a:defRPr/>
            </a:pPr>
            <a:endParaRPr lang="en-US" sz="2800" b="1" dirty="0" smtClean="0">
              <a:effectLst/>
            </a:endParaRPr>
          </a:p>
          <a:p>
            <a:pPr marL="0" indent="0" eaLnBrk="1" hangingPunct="1">
              <a:buFont typeface="Wingdings" pitchFamily="2" charset="2"/>
              <a:buNone/>
              <a:defRPr/>
            </a:pPr>
            <a:r>
              <a:rPr lang="en-US" sz="2800" dirty="0" smtClean="0">
                <a:effectLst/>
              </a:rPr>
              <a:t>Everyone </a:t>
            </a:r>
            <a:r>
              <a:rPr lang="en-US" sz="2800" dirty="0">
                <a:effectLst/>
              </a:rPr>
              <a:t>who by faith obeys God's commandments will reach </a:t>
            </a:r>
            <a:r>
              <a:rPr lang="en-US" sz="2800" u="sng" dirty="0">
                <a:solidFill>
                  <a:srgbClr val="FF33CC"/>
                </a:solidFill>
                <a:effectLst/>
              </a:rPr>
              <a:t>the condition of </a:t>
            </a:r>
            <a:r>
              <a:rPr lang="en-US" sz="2800" u="sng" dirty="0" err="1">
                <a:solidFill>
                  <a:srgbClr val="FF33CC"/>
                </a:solidFill>
                <a:effectLst/>
              </a:rPr>
              <a:t>sinlessness</a:t>
            </a:r>
            <a:r>
              <a:rPr lang="en-US" sz="2800" u="sng" dirty="0">
                <a:solidFill>
                  <a:srgbClr val="FF33CC"/>
                </a:solidFill>
                <a:effectLst/>
              </a:rPr>
              <a:t> in which Adam lived before his </a:t>
            </a:r>
            <a:r>
              <a:rPr lang="en-US" sz="2800" u="sng" dirty="0" smtClean="0">
                <a:solidFill>
                  <a:srgbClr val="FF33CC"/>
                </a:solidFill>
                <a:effectLst/>
              </a:rPr>
              <a:t>transgression</a:t>
            </a:r>
            <a:r>
              <a:rPr lang="en-US" sz="2800" dirty="0">
                <a:effectLst/>
              </a:rPr>
              <a:t>.</a:t>
            </a:r>
            <a:r>
              <a:rPr lang="en-US" sz="2800" dirty="0" smtClean="0">
                <a:effectLst/>
              </a:rPr>
              <a:t> </a:t>
            </a:r>
            <a:r>
              <a:rPr lang="en-US" sz="2800" b="1" dirty="0" smtClean="0">
                <a:effectLst/>
              </a:rPr>
              <a:t> </a:t>
            </a:r>
            <a:r>
              <a:rPr lang="en-US" sz="2000" dirty="0">
                <a:effectLst/>
              </a:rPr>
              <a:t>{HP 146.5}  </a:t>
            </a:r>
            <a:endParaRPr lang="en-US" sz="2000" dirty="0" smtClean="0">
              <a:effectLst/>
            </a:endParaRPr>
          </a:p>
          <a:p>
            <a:pPr marL="0" indent="0" eaLnBrk="1" hangingPunct="1">
              <a:buFont typeface="Wingdings" pitchFamily="2" charset="2"/>
              <a:buNone/>
              <a:defRPr/>
            </a:pPr>
            <a:endParaRPr lang="en-US" sz="2000" dirty="0">
              <a:effectLst/>
            </a:endParaRPr>
          </a:p>
          <a:p>
            <a:pPr marL="0" indent="0" eaLnBrk="1" hangingPunct="1">
              <a:buFont typeface="Wingdings" pitchFamily="2" charset="2"/>
              <a:buNone/>
              <a:defRPr/>
            </a:pPr>
            <a:r>
              <a:rPr lang="en-US" sz="2800" dirty="0" err="1" smtClean="0">
                <a:solidFill>
                  <a:srgbClr val="FFFF00"/>
                </a:solidFill>
                <a:effectLst/>
              </a:rPr>
              <a:t>Sinlessness</a:t>
            </a:r>
            <a:r>
              <a:rPr lang="en-US" sz="2800" dirty="0" smtClean="0">
                <a:solidFill>
                  <a:srgbClr val="FFFF00"/>
                </a:solidFill>
                <a:effectLst/>
              </a:rPr>
              <a:t>: Nature versus Character</a:t>
            </a:r>
            <a:endParaRPr lang="en-US" dirty="0">
              <a:solidFill>
                <a:srgbClr val="FFFF00"/>
              </a:solidFill>
              <a:effectLst/>
            </a:endParaRPr>
          </a:p>
          <a:p>
            <a:pPr marL="0" indent="0" eaLnBrk="1" hangingPunct="1">
              <a:buFont typeface="Wingdings" pitchFamily="2" charset="2"/>
              <a:buNone/>
              <a:defRPr/>
            </a:pPr>
            <a:endParaRPr lang="en-US" sz="36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5BE17B8-F46D-4F68-8ABF-96E6066B517D}" type="slidenum">
              <a:rPr lang="en-US" sz="1200">
                <a:effectLst>
                  <a:outerShdw blurRad="38100" dist="38100" dir="2700000" algn="tl">
                    <a:srgbClr val="000000"/>
                  </a:outerShdw>
                </a:effectLst>
              </a:rPr>
              <a:pPr algn="r">
                <a:defRPr/>
              </a:pPr>
              <a:t>111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8"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9" name="Rectangle 46"/>
          <p:cNvSpPr>
            <a:spLocks noGrp="1" noChangeArrowheads="1"/>
          </p:cNvSpPr>
          <p:nvPr>
            <p:ph type="sldNum" sz="quarter" idx="12"/>
          </p:nvPr>
        </p:nvSpPr>
        <p:spPr/>
        <p:txBody>
          <a:bodyPr/>
          <a:lstStyle/>
          <a:p>
            <a:pPr>
              <a:defRPr/>
            </a:pPr>
            <a:fld id="{DFC944BE-EAD8-4F9B-9F0E-41BF84070F69}" type="slidenum">
              <a:rPr lang="en-US"/>
              <a:pPr>
                <a:defRPr/>
              </a:pPr>
              <a:t>112</a:t>
            </a:fld>
            <a:endParaRPr lang="en-US"/>
          </a:p>
        </p:txBody>
      </p:sp>
      <p:sp>
        <p:nvSpPr>
          <p:cNvPr id="2" name="Title 1"/>
          <p:cNvSpPr>
            <a:spLocks noGrp="1"/>
          </p:cNvSpPr>
          <p:nvPr>
            <p:ph type="title"/>
          </p:nvPr>
        </p:nvSpPr>
        <p:spPr>
          <a:xfrm>
            <a:off x="381000" y="228600"/>
            <a:ext cx="8229600" cy="914400"/>
          </a:xfrm>
        </p:spPr>
        <p:txBody>
          <a:bodyPr/>
          <a:lstStyle/>
          <a:p>
            <a:pPr eaLnBrk="1" hangingPunct="1">
              <a:defRPr/>
            </a:pPr>
            <a:r>
              <a:rPr lang="en-US" dirty="0" smtClean="0"/>
              <a:t>Nature of Man</a:t>
            </a:r>
            <a:endParaRPr lang="en-US" dirty="0"/>
          </a:p>
        </p:txBody>
      </p:sp>
      <p:graphicFrame>
        <p:nvGraphicFramePr>
          <p:cNvPr id="7" name="Content Placeholder 6"/>
          <p:cNvGraphicFramePr>
            <a:graphicFrameLocks noGrp="1"/>
          </p:cNvGraphicFramePr>
          <p:nvPr>
            <p:ph idx="1"/>
          </p:nvPr>
        </p:nvGraphicFramePr>
        <p:xfrm>
          <a:off x="457200" y="1219200"/>
          <a:ext cx="8229600" cy="5008563"/>
        </p:xfrm>
        <a:graphic>
          <a:graphicData uri="http://schemas.openxmlformats.org/drawingml/2006/table">
            <a:tbl>
              <a:tblPr firstRow="1" bandRow="1">
                <a:tableStyleId>{5C22544A-7EE6-4342-B048-85BDC9FD1C3A}</a:tableStyleId>
              </a:tblPr>
              <a:tblGrid>
                <a:gridCol w="2743200"/>
                <a:gridCol w="2743200"/>
                <a:gridCol w="2743200"/>
              </a:tblGrid>
              <a:tr h="710415">
                <a:tc>
                  <a:txBody>
                    <a:bodyPr/>
                    <a:lstStyle/>
                    <a:p>
                      <a:r>
                        <a:rPr lang="en-US" sz="1800" dirty="0" smtClean="0"/>
                        <a:t>Nature became  Evil</a:t>
                      </a:r>
                      <a:endParaRPr lang="en-US" sz="1800" dirty="0"/>
                    </a:p>
                  </a:txBody>
                  <a:tcPr/>
                </a:tc>
                <a:tc>
                  <a:txBody>
                    <a:bodyPr/>
                    <a:lstStyle/>
                    <a:p>
                      <a:r>
                        <a:rPr lang="en-US" sz="1800" dirty="0" smtClean="0"/>
                        <a:t>Sinful by Nature</a:t>
                      </a:r>
                      <a:endParaRPr lang="en-US" sz="1800" dirty="0"/>
                    </a:p>
                  </a:txBody>
                  <a:tcPr/>
                </a:tc>
                <a:tc>
                  <a:txBody>
                    <a:bodyPr/>
                    <a:lstStyle/>
                    <a:p>
                      <a:r>
                        <a:rPr lang="en-US" sz="1800" dirty="0" smtClean="0"/>
                        <a:t>Corrupted</a:t>
                      </a:r>
                      <a:r>
                        <a:rPr lang="en-US" sz="1800" baseline="0" dirty="0" smtClean="0"/>
                        <a:t> at Source</a:t>
                      </a:r>
                      <a:endParaRPr lang="en-US" sz="1800" dirty="0"/>
                    </a:p>
                  </a:txBody>
                  <a:tcPr/>
                </a:tc>
              </a:tr>
              <a:tr h="354586">
                <a:tc>
                  <a:txBody>
                    <a:bodyPr/>
                    <a:lstStyle/>
                    <a:p>
                      <a:r>
                        <a:rPr lang="en-US" sz="1800" dirty="0" smtClean="0"/>
                        <a:t>Inborn Evil</a:t>
                      </a:r>
                      <a:endParaRPr lang="en-US" sz="1800" dirty="0"/>
                    </a:p>
                  </a:txBody>
                  <a:tcPr/>
                </a:tc>
                <a:tc>
                  <a:txBody>
                    <a:bodyPr/>
                    <a:lstStyle/>
                    <a:p>
                      <a:r>
                        <a:rPr lang="en-US" sz="1800" dirty="0" smtClean="0"/>
                        <a:t>Inbred Sin</a:t>
                      </a:r>
                      <a:endParaRPr lang="en-US" sz="1800" dirty="0"/>
                    </a:p>
                  </a:txBody>
                  <a:tcPr/>
                </a:tc>
                <a:tc>
                  <a:txBody>
                    <a:bodyPr/>
                    <a:lstStyle/>
                    <a:p>
                      <a:r>
                        <a:rPr lang="en-US" sz="1800" dirty="0" smtClean="0"/>
                        <a:t>Inbred Corruption</a:t>
                      </a:r>
                      <a:endParaRPr lang="en-US" sz="1800" dirty="0"/>
                    </a:p>
                  </a:txBody>
                  <a:tcPr/>
                </a:tc>
              </a:tr>
              <a:tr h="354586">
                <a:tc>
                  <a:txBody>
                    <a:bodyPr/>
                    <a:lstStyle/>
                    <a:p>
                      <a:r>
                        <a:rPr lang="en-US" sz="1800" dirty="0" smtClean="0"/>
                        <a:t>Bent to Evil</a:t>
                      </a:r>
                      <a:endParaRPr lang="en-US" sz="1800" dirty="0"/>
                    </a:p>
                  </a:txBody>
                  <a:tcPr/>
                </a:tc>
                <a:tc>
                  <a:txBody>
                    <a:bodyPr/>
                    <a:lstStyle/>
                    <a:p>
                      <a:r>
                        <a:rPr lang="en-US" sz="1800" dirty="0" smtClean="0"/>
                        <a:t>Inheritance of Sin</a:t>
                      </a:r>
                      <a:endParaRPr lang="en-US" sz="1800" dirty="0"/>
                    </a:p>
                  </a:txBody>
                  <a:tcPr/>
                </a:tc>
                <a:tc>
                  <a:txBody>
                    <a:bodyPr/>
                    <a:lstStyle/>
                    <a:p>
                      <a:r>
                        <a:rPr lang="en-US" sz="1800" dirty="0" smtClean="0"/>
                        <a:t>Corrupt Channel</a:t>
                      </a:r>
                      <a:endParaRPr lang="en-US" sz="1800" dirty="0"/>
                    </a:p>
                  </a:txBody>
                  <a:tcPr/>
                </a:tc>
              </a:tr>
              <a:tr h="354586">
                <a:tc>
                  <a:txBody>
                    <a:bodyPr/>
                    <a:lstStyle/>
                    <a:p>
                      <a:r>
                        <a:rPr lang="en-US" sz="1800" dirty="0" smtClean="0"/>
                        <a:t>Bias to Evil</a:t>
                      </a:r>
                      <a:endParaRPr lang="en-US" sz="1800" dirty="0"/>
                    </a:p>
                  </a:txBody>
                  <a:tcPr/>
                </a:tc>
                <a:tc>
                  <a:txBody>
                    <a:bodyPr/>
                    <a:lstStyle/>
                    <a:p>
                      <a:r>
                        <a:rPr lang="en-US" sz="1800" dirty="0" smtClean="0"/>
                        <a:t>Indwelling</a:t>
                      </a:r>
                      <a:r>
                        <a:rPr lang="en-US" sz="1800" baseline="0" dirty="0" smtClean="0"/>
                        <a:t> Sin</a:t>
                      </a:r>
                      <a:endParaRPr lang="en-US" sz="1800" dirty="0"/>
                    </a:p>
                  </a:txBody>
                  <a:tcPr/>
                </a:tc>
                <a:tc>
                  <a:txBody>
                    <a:bodyPr/>
                    <a:lstStyle/>
                    <a:p>
                      <a:r>
                        <a:rPr lang="en-US" sz="1800" dirty="0" smtClean="0"/>
                        <a:t>Naturally Depraved</a:t>
                      </a:r>
                      <a:endParaRPr lang="en-US" sz="1800" dirty="0"/>
                    </a:p>
                  </a:txBody>
                  <a:tcPr/>
                </a:tc>
              </a:tr>
              <a:tr h="354586">
                <a:tc>
                  <a:txBody>
                    <a:bodyPr/>
                    <a:lstStyle/>
                    <a:p>
                      <a:r>
                        <a:rPr lang="en-US" sz="1800" dirty="0" smtClean="0"/>
                        <a:t>Evil Propensities</a:t>
                      </a:r>
                      <a:endParaRPr lang="en-US" sz="1800" dirty="0"/>
                    </a:p>
                  </a:txBody>
                  <a:tcPr/>
                </a:tc>
                <a:tc>
                  <a:txBody>
                    <a:bodyPr/>
                    <a:lstStyle/>
                    <a:p>
                      <a:r>
                        <a:rPr lang="en-US" sz="1800" dirty="0" smtClean="0"/>
                        <a:t>Inheritance</a:t>
                      </a:r>
                      <a:r>
                        <a:rPr lang="en-US" sz="1800" baseline="0" dirty="0" smtClean="0"/>
                        <a:t> of </a:t>
                      </a:r>
                      <a:r>
                        <a:rPr lang="en-US" sz="1800" baseline="0" dirty="0" err="1" smtClean="0"/>
                        <a:t>Disobed</a:t>
                      </a:r>
                      <a:r>
                        <a:rPr lang="en-US" sz="1800" baseline="0" dirty="0" smtClean="0"/>
                        <a:t>.</a:t>
                      </a:r>
                      <a:endParaRPr lang="en-US" sz="1800" dirty="0"/>
                    </a:p>
                  </a:txBody>
                  <a:tcPr/>
                </a:tc>
                <a:tc>
                  <a:txBody>
                    <a:bodyPr/>
                    <a:lstStyle/>
                    <a:p>
                      <a:r>
                        <a:rPr lang="en-US" sz="1800" dirty="0" smtClean="0"/>
                        <a:t>Posterity Depraved</a:t>
                      </a:r>
                      <a:endParaRPr lang="en-US" sz="1800" dirty="0"/>
                    </a:p>
                  </a:txBody>
                  <a:tcPr/>
                </a:tc>
              </a:tr>
              <a:tr h="354586">
                <a:tc>
                  <a:txBody>
                    <a:bodyPr/>
                    <a:lstStyle/>
                    <a:p>
                      <a:r>
                        <a:rPr lang="en-US" sz="1800" dirty="0" smtClean="0"/>
                        <a:t>Carnal</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Selfishness Inwrought</a:t>
                      </a:r>
                      <a:endParaRPr lang="en-US" sz="1800" dirty="0"/>
                    </a:p>
                  </a:txBody>
                  <a:tcPr/>
                </a:tc>
                <a:tc>
                  <a:txBody>
                    <a:bodyPr/>
                    <a:lstStyle/>
                    <a:p>
                      <a:r>
                        <a:rPr lang="en-US" sz="1800" dirty="0" smtClean="0"/>
                        <a:t>Inheritance of Depravity</a:t>
                      </a:r>
                      <a:endParaRPr lang="en-US" sz="1800" dirty="0"/>
                    </a:p>
                  </a:txBody>
                  <a:tcPr/>
                </a:tc>
              </a:tr>
              <a:tr h="354586">
                <a:tc>
                  <a:txBody>
                    <a:bodyPr/>
                    <a:lstStyle/>
                    <a:p>
                      <a:r>
                        <a:rPr lang="en-US" sz="1800" dirty="0" smtClean="0"/>
                        <a:t>Fleshly</a:t>
                      </a:r>
                      <a:endParaRPr lang="en-US" sz="1800" dirty="0"/>
                    </a:p>
                  </a:txBody>
                  <a:tcPr/>
                </a:tc>
                <a:tc>
                  <a:txBody>
                    <a:bodyPr/>
                    <a:lstStyle/>
                    <a:p>
                      <a:r>
                        <a:rPr lang="en-US" sz="1800" dirty="0" smtClean="0"/>
                        <a:t>Inherit of Selfishness</a:t>
                      </a:r>
                      <a:endParaRPr lang="en-US" sz="1800" dirty="0"/>
                    </a:p>
                  </a:txBody>
                  <a:tcPr/>
                </a:tc>
                <a:tc>
                  <a:txBody>
                    <a:bodyPr/>
                    <a:lstStyle/>
                    <a:p>
                      <a:r>
                        <a:rPr lang="en-US" sz="1800" dirty="0" smtClean="0"/>
                        <a:t>Deranged</a:t>
                      </a:r>
                      <a:endParaRPr lang="en-US" sz="1800" dirty="0"/>
                    </a:p>
                  </a:txBody>
                  <a:tcPr/>
                </a:tc>
              </a:tr>
              <a:tr h="354586">
                <a:tc>
                  <a:txBody>
                    <a:bodyPr/>
                    <a:lstStyle/>
                    <a:p>
                      <a:r>
                        <a:rPr lang="en-US" sz="1800" dirty="0" smtClean="0"/>
                        <a:t>Perverted Nature</a:t>
                      </a:r>
                      <a:endParaRPr lang="en-US" sz="1800" dirty="0"/>
                    </a:p>
                  </a:txBody>
                  <a:tcPr/>
                </a:tc>
                <a:tc>
                  <a:txBody>
                    <a:bodyPr/>
                    <a:lstStyle/>
                    <a:p>
                      <a:r>
                        <a:rPr lang="en-US" sz="1800" dirty="0" smtClean="0"/>
                        <a:t>Selfish by Nature</a:t>
                      </a:r>
                      <a:endParaRPr lang="en-US" sz="1800" dirty="0"/>
                    </a:p>
                  </a:txBody>
                  <a:tcPr/>
                </a:tc>
                <a:tc>
                  <a:txBody>
                    <a:bodyPr/>
                    <a:lstStyle/>
                    <a:p>
                      <a:r>
                        <a:rPr lang="en-US" sz="1800" dirty="0" smtClean="0"/>
                        <a:t>Lower Nature</a:t>
                      </a:r>
                      <a:endParaRPr lang="en-US" sz="1800" dirty="0"/>
                    </a:p>
                  </a:txBody>
                  <a:tcPr/>
                </a:tc>
              </a:tr>
              <a:tr h="354586">
                <a:tc>
                  <a:txBody>
                    <a:bodyPr/>
                    <a:lstStyle/>
                    <a:p>
                      <a:r>
                        <a:rPr lang="en-US" sz="1800" dirty="0" smtClean="0"/>
                        <a:t>Deranged Nature</a:t>
                      </a:r>
                      <a:endParaRPr lang="en-US" sz="1800" dirty="0"/>
                    </a:p>
                  </a:txBody>
                  <a:tcPr/>
                </a:tc>
                <a:tc>
                  <a:txBody>
                    <a:bodyPr/>
                    <a:lstStyle/>
                    <a:p>
                      <a:r>
                        <a:rPr lang="en-US" sz="1800" dirty="0" smtClean="0"/>
                        <a:t>Sinfulness of Nature</a:t>
                      </a:r>
                      <a:endParaRPr lang="en-US" sz="1800" dirty="0"/>
                    </a:p>
                  </a:txBody>
                  <a:tcPr/>
                </a:tc>
                <a:tc>
                  <a:txBody>
                    <a:bodyPr/>
                    <a:lstStyle/>
                    <a:p>
                      <a:r>
                        <a:rPr lang="en-US" sz="1800" dirty="0" smtClean="0"/>
                        <a:t>Lower Passions</a:t>
                      </a:r>
                      <a:endParaRPr lang="en-US" sz="1800" dirty="0"/>
                    </a:p>
                  </a:txBody>
                  <a:tcPr/>
                </a:tc>
              </a:tr>
              <a:tr h="620525">
                <a:tc>
                  <a:txBody>
                    <a:bodyPr/>
                    <a:lstStyle/>
                    <a:p>
                      <a:r>
                        <a:rPr lang="en-US" sz="1800" dirty="0" smtClean="0"/>
                        <a:t>Tendencies to Wrong</a:t>
                      </a:r>
                      <a:endParaRPr lang="en-US" sz="1800" dirty="0"/>
                    </a:p>
                  </a:txBody>
                  <a:tcPr/>
                </a:tc>
                <a:tc>
                  <a:txBody>
                    <a:bodyPr/>
                    <a:lstStyle/>
                    <a:p>
                      <a:r>
                        <a:rPr lang="en-US" sz="1800" dirty="0" smtClean="0"/>
                        <a:t>Nature Found Wanting</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Fallen,</a:t>
                      </a:r>
                      <a:r>
                        <a:rPr lang="en-US" sz="1800" baseline="0" dirty="0" smtClean="0"/>
                        <a:t> but not Corrupted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Only Jesus </a:t>
                      </a:r>
                      <a:endParaRPr lang="en-US" sz="1800" dirty="0">
                        <a:solidFill>
                          <a:srgbClr val="FF0000"/>
                        </a:solidFill>
                      </a:endParaRPr>
                    </a:p>
                  </a:txBody>
                  <a:tcPr/>
                </a:tc>
              </a:tr>
              <a:tr h="354586">
                <a:tc>
                  <a:txBody>
                    <a:bodyPr/>
                    <a:lstStyle/>
                    <a:p>
                      <a:r>
                        <a:rPr lang="en-US" sz="1800" dirty="0" smtClean="0"/>
                        <a:t>Propensities</a:t>
                      </a:r>
                      <a:r>
                        <a:rPr lang="en-US" sz="1800" baseline="0" dirty="0" smtClean="0"/>
                        <a:t> to </a:t>
                      </a:r>
                      <a:r>
                        <a:rPr lang="en-US" sz="1800" baseline="0" dirty="0" err="1" smtClean="0"/>
                        <a:t>Disobed</a:t>
                      </a:r>
                      <a:r>
                        <a:rPr lang="en-US" sz="1800" baseline="0" dirty="0" smtClean="0"/>
                        <a:t>.</a:t>
                      </a:r>
                      <a:endParaRPr lang="en-US" sz="1800" dirty="0"/>
                    </a:p>
                  </a:txBody>
                  <a:tcPr/>
                </a:tc>
                <a:tc>
                  <a:txBody>
                    <a:bodyPr/>
                    <a:lstStyle/>
                    <a:p>
                      <a:r>
                        <a:rPr lang="en-US" sz="1800" dirty="0" smtClean="0"/>
                        <a:t>Propensities to</a:t>
                      </a:r>
                      <a:r>
                        <a:rPr lang="en-US" sz="1800" baseline="0" dirty="0" smtClean="0"/>
                        <a:t> Evil</a:t>
                      </a:r>
                      <a:endParaRPr lang="en-US" sz="1800" dirty="0"/>
                    </a:p>
                  </a:txBody>
                  <a:tcPr/>
                </a:tc>
                <a:tc>
                  <a:txBody>
                    <a:bodyPr/>
                    <a:lstStyle/>
                    <a:p>
                      <a:r>
                        <a:rPr lang="en-US" sz="1800" dirty="0" smtClean="0"/>
                        <a:t>Propensities of Sin</a:t>
                      </a:r>
                      <a:endParaRPr lang="en-US" sz="1800" dirty="0"/>
                    </a:p>
                  </a:txBody>
                  <a:tcPr/>
                </a:tc>
              </a:tr>
              <a:tr h="354586">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7FFE865-DCB4-453F-8D8D-2E542742730F}" type="slidenum">
              <a:rPr lang="en-US" sz="1200">
                <a:effectLst>
                  <a:outerShdw blurRad="38100" dist="38100" dir="2700000" algn="tl">
                    <a:srgbClr val="000000"/>
                  </a:outerShdw>
                </a:effectLst>
              </a:rPr>
              <a:pPr algn="r">
                <a:defRPr/>
              </a:pPr>
              <a:t>112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18CA5E8-3523-4A1A-9027-472104CD5D4B}" type="slidenum">
              <a:rPr lang="en-US"/>
              <a:pPr>
                <a:defRPr/>
              </a:pPr>
              <a:t>113</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dirty="0" smtClean="0"/>
              <a:t>Press to the Goal</a:t>
            </a:r>
            <a:endParaRPr lang="en-US" dirty="0"/>
          </a:p>
        </p:txBody>
      </p:sp>
      <p:sp>
        <p:nvSpPr>
          <p:cNvPr id="3" name="Content Placeholder 2"/>
          <p:cNvSpPr>
            <a:spLocks noGrp="1"/>
          </p:cNvSpPr>
          <p:nvPr>
            <p:ph idx="1"/>
          </p:nvPr>
        </p:nvSpPr>
        <p:spPr>
          <a:xfrm>
            <a:off x="457200" y="1295400"/>
            <a:ext cx="8229600" cy="4835525"/>
          </a:xfrm>
        </p:spPr>
        <p:txBody>
          <a:bodyPr/>
          <a:lstStyle/>
          <a:p>
            <a:pPr eaLnBrk="1" hangingPunct="1">
              <a:defRPr/>
            </a:pPr>
            <a:r>
              <a:rPr lang="en-US" sz="2400" dirty="0">
                <a:effectLst/>
              </a:rPr>
              <a:t>But he who is truly seeking for holiness of heart and life delights in the law of God, and </a:t>
            </a:r>
            <a:r>
              <a:rPr lang="en-US" sz="2400" dirty="0">
                <a:solidFill>
                  <a:srgbClr val="FF33CC"/>
                </a:solidFill>
                <a:effectLst/>
              </a:rPr>
              <a:t>mourns only that he falls so far short of meeting its requirements</a:t>
            </a:r>
            <a:r>
              <a:rPr lang="en-US" sz="2400" dirty="0">
                <a:effectLst/>
              </a:rPr>
              <a:t>.  {SL 81.1}  </a:t>
            </a:r>
          </a:p>
          <a:p>
            <a:pPr marL="0" indent="0" eaLnBrk="1" hangingPunct="1">
              <a:buFont typeface="Wingdings" pitchFamily="2" charset="2"/>
              <a:buNone/>
              <a:defRPr/>
            </a:pPr>
            <a:endParaRPr lang="en-US" sz="2400" dirty="0">
              <a:effectLst/>
            </a:endParaRPr>
          </a:p>
          <a:p>
            <a:pPr eaLnBrk="1" hangingPunct="1">
              <a:buFont typeface="Wingdings" pitchFamily="2" charset="2"/>
              <a:buBlip>
                <a:blip r:embed="rId2"/>
              </a:buBlip>
              <a:defRPr/>
            </a:pPr>
            <a:r>
              <a:rPr lang="en-US" sz="2400" dirty="0" smtClean="0">
                <a:effectLst/>
              </a:rPr>
              <a:t>For </a:t>
            </a:r>
            <a:r>
              <a:rPr lang="en-US" sz="2400" dirty="0">
                <a:effectLst/>
              </a:rPr>
              <a:t>this very reason Christ humbled Himself to take upon Him our nature, that by His own humiliation and suffering and sacrifice He might become a steppingstone to fallen men, that </a:t>
            </a:r>
            <a:r>
              <a:rPr lang="en-US" sz="2400" u="sng" dirty="0">
                <a:solidFill>
                  <a:srgbClr val="FF33CC"/>
                </a:solidFill>
                <a:effectLst/>
              </a:rPr>
              <a:t>they might climb up upon His merits</a:t>
            </a:r>
            <a:r>
              <a:rPr lang="en-US" sz="2400" dirty="0">
                <a:effectLst/>
              </a:rPr>
              <a:t>, and that through His excellence and virtue </a:t>
            </a:r>
            <a:r>
              <a:rPr lang="en-US" sz="2400" u="sng" dirty="0">
                <a:solidFill>
                  <a:srgbClr val="FFFF00"/>
                </a:solidFill>
                <a:effectLst/>
              </a:rPr>
              <a:t>their efforts to keep God's law might be accepted of </a:t>
            </a:r>
            <a:r>
              <a:rPr lang="en-US" sz="2400" u="sng" dirty="0" smtClean="0">
                <a:solidFill>
                  <a:srgbClr val="FFFF00"/>
                </a:solidFill>
                <a:effectLst/>
              </a:rPr>
              <a:t>Him</a:t>
            </a:r>
            <a:r>
              <a:rPr lang="en-US" sz="2400" dirty="0" smtClean="0">
                <a:effectLst/>
              </a:rPr>
              <a:t>…We </a:t>
            </a:r>
            <a:r>
              <a:rPr lang="en-US" sz="2400" dirty="0">
                <a:effectLst/>
              </a:rPr>
              <a:t>are seeking to become more like the heavenly angels, more pure in heart, more sinless, harmless, and undefiled.  {2T 587.3}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95B231E-B45A-463F-B405-27C182964A32}" type="slidenum">
              <a:rPr lang="en-US" sz="1200">
                <a:effectLst>
                  <a:outerShdw blurRad="38100" dist="38100" dir="2700000" algn="tl">
                    <a:srgbClr val="000000"/>
                  </a:outerShdw>
                </a:effectLst>
              </a:rPr>
              <a:pPr algn="r">
                <a:defRPr/>
              </a:pPr>
              <a:t>113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06114AD-B092-42A9-ADB7-C1916FB9B29D}" type="slidenum">
              <a:rPr lang="en-US"/>
              <a:pPr>
                <a:defRPr/>
              </a:pPr>
              <a:t>114</a:t>
            </a:fld>
            <a:endParaRPr lang="en-US"/>
          </a:p>
        </p:txBody>
      </p:sp>
      <p:sp>
        <p:nvSpPr>
          <p:cNvPr id="3" name="Content Placeholder 2"/>
          <p:cNvSpPr>
            <a:spLocks noGrp="1"/>
          </p:cNvSpPr>
          <p:nvPr>
            <p:ph idx="1"/>
          </p:nvPr>
        </p:nvSpPr>
        <p:spPr>
          <a:xfrm>
            <a:off x="457200" y="304800"/>
            <a:ext cx="8229600" cy="5826125"/>
          </a:xfrm>
        </p:spPr>
        <p:txBody>
          <a:bodyPr/>
          <a:lstStyle/>
          <a:p>
            <a:pPr marL="0" indent="0" eaLnBrk="1" hangingPunct="1">
              <a:buFont typeface="Wingdings" pitchFamily="2" charset="2"/>
              <a:buNone/>
              <a:defRPr/>
            </a:pPr>
            <a:r>
              <a:rPr lang="en-US" sz="1800" dirty="0" smtClean="0"/>
              <a:t>Part 3</a:t>
            </a:r>
          </a:p>
          <a:p>
            <a:pPr marL="0" indent="0" eaLnBrk="1" hangingPunct="1">
              <a:buFont typeface="Wingdings" pitchFamily="2" charset="2"/>
              <a:buNone/>
              <a:defRPr/>
            </a:pPr>
            <a:endParaRPr lang="en-US" sz="2000" dirty="0" smtClean="0"/>
          </a:p>
          <a:p>
            <a:pPr marL="0" indent="0" algn="ctr" eaLnBrk="1" hangingPunct="1">
              <a:buFont typeface="Wingdings" pitchFamily="2" charset="2"/>
              <a:buNone/>
              <a:defRPr/>
            </a:pPr>
            <a:endParaRPr lang="en-US" sz="6000" dirty="0" smtClean="0"/>
          </a:p>
          <a:p>
            <a:pPr marL="0" indent="0" algn="ctr" eaLnBrk="1" hangingPunct="1">
              <a:buFont typeface="Wingdings" pitchFamily="2" charset="2"/>
              <a:buNone/>
              <a:defRPr/>
            </a:pPr>
            <a:r>
              <a:rPr lang="en-US" sz="6000" dirty="0" smtClean="0"/>
              <a:t>Human Nature of Christ</a:t>
            </a:r>
            <a:endParaRPr lang="en-US" sz="6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B1C72B7-2D01-490F-9CFD-AAAAA4661317}" type="slidenum">
              <a:rPr lang="en-US" sz="1200">
                <a:effectLst>
                  <a:outerShdw blurRad="38100" dist="38100" dir="2700000" algn="tl">
                    <a:srgbClr val="000000"/>
                  </a:outerShdw>
                </a:effectLst>
              </a:rPr>
              <a:pPr algn="r">
                <a:defRPr/>
              </a:pPr>
              <a:t>114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6268EE8-B06D-47B2-A5C6-82023AEE2A93}" type="slidenum">
              <a:rPr lang="en-US"/>
              <a:pPr>
                <a:defRPr/>
              </a:pPr>
              <a:t>115</a:t>
            </a:fld>
            <a:endParaRPr lang="en-US"/>
          </a:p>
        </p:txBody>
      </p:sp>
      <p:sp>
        <p:nvSpPr>
          <p:cNvPr id="2" name="Title 1"/>
          <p:cNvSpPr>
            <a:spLocks noGrp="1"/>
          </p:cNvSpPr>
          <p:nvPr>
            <p:ph type="title"/>
          </p:nvPr>
        </p:nvSpPr>
        <p:spPr/>
        <p:txBody>
          <a:bodyPr/>
          <a:lstStyle/>
          <a:p>
            <a:pPr eaLnBrk="1" hangingPunct="1">
              <a:defRPr/>
            </a:pPr>
            <a:r>
              <a:rPr lang="en-US" dirty="0" smtClean="0"/>
              <a:t>Christ: “That Holy Thing”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The humanity of Christ is called "that holy thing." The inspired record says of Christ, "He did no sin," he "knew no sin," and "in him was no sin." He was </a:t>
            </a:r>
            <a:r>
              <a:rPr lang="en-US" dirty="0" smtClean="0">
                <a:effectLst/>
              </a:rPr>
              <a:t>“holy</a:t>
            </a:r>
            <a:r>
              <a:rPr lang="en-US" dirty="0">
                <a:effectLst/>
              </a:rPr>
              <a:t>, harmless, undefiled, separate from sinners.” God. </a:t>
            </a:r>
            <a:r>
              <a:rPr lang="en-US" sz="2400" dirty="0" smtClean="0">
                <a:effectLst/>
              </a:rPr>
              <a:t>{</a:t>
            </a:r>
            <a:r>
              <a:rPr lang="en-US" sz="2400" dirty="0">
                <a:effectLst/>
              </a:rPr>
              <a:t>ST, January 16, 1896 par. 7}  </a:t>
            </a:r>
            <a:r>
              <a:rPr lang="en-US" dirty="0">
                <a:effectLst/>
              </a:rPr>
              <a:t> </a:t>
            </a:r>
            <a:r>
              <a:rPr lang="en-US" sz="2400" dirty="0">
                <a:effectLst/>
              </a:rPr>
              <a:t>[</a:t>
            </a:r>
            <a:r>
              <a:rPr lang="en-US" sz="2400" dirty="0" smtClean="0">
                <a:effectLst/>
              </a:rPr>
              <a:t>Luke 1:35; 1 Peter 2:22; 2 Cor. 5:21; 1 John 3:5; Heb. 7:26]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062E991-DC6B-4F85-82FD-F6ADEB25EE56}" type="slidenum">
              <a:rPr lang="en-US" sz="1200">
                <a:effectLst>
                  <a:outerShdw blurRad="38100" dist="38100" dir="2700000" algn="tl">
                    <a:srgbClr val="000000"/>
                  </a:outerShdw>
                </a:effectLst>
              </a:rPr>
              <a:pPr algn="r">
                <a:defRPr/>
              </a:pPr>
              <a:t>115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9C3C348-B1CF-4FD0-8070-5C16FD353E3A}" type="slidenum">
              <a:rPr lang="en-US"/>
              <a:pPr>
                <a:defRPr/>
              </a:pPr>
              <a:t>116</a:t>
            </a:fld>
            <a:endParaRPr lang="en-US"/>
          </a:p>
        </p:txBody>
      </p:sp>
      <p:sp>
        <p:nvSpPr>
          <p:cNvPr id="2" name="Title 1"/>
          <p:cNvSpPr>
            <a:spLocks noGrp="1"/>
          </p:cNvSpPr>
          <p:nvPr>
            <p:ph type="title"/>
          </p:nvPr>
        </p:nvSpPr>
        <p:spPr/>
        <p:txBody>
          <a:bodyPr/>
          <a:lstStyle/>
          <a:p>
            <a:pPr eaLnBrk="1" hangingPunct="1">
              <a:defRPr/>
            </a:pPr>
            <a:r>
              <a:rPr lang="en-US" dirty="0" smtClean="0"/>
              <a:t>Pure &amp; Holy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Christ </a:t>
            </a:r>
            <a:r>
              <a:rPr lang="en-US" dirty="0">
                <a:effectLst/>
              </a:rPr>
              <a:t>was not insensible to ignominy and disgrace. He felt it all most bitterly. He felt it as much more deeply and acutely than we can feel suffering, as </a:t>
            </a:r>
            <a:r>
              <a:rPr lang="en-US" u="sng" dirty="0">
                <a:solidFill>
                  <a:srgbClr val="FF33CC"/>
                </a:solidFill>
                <a:effectLst/>
              </a:rPr>
              <a:t>His nature</a:t>
            </a:r>
            <a:r>
              <a:rPr lang="en-US" dirty="0">
                <a:solidFill>
                  <a:srgbClr val="FF33CC"/>
                </a:solidFill>
                <a:effectLst/>
              </a:rPr>
              <a:t> was more exalted, and </a:t>
            </a:r>
            <a:r>
              <a:rPr lang="en-US" u="sng" dirty="0">
                <a:solidFill>
                  <a:srgbClr val="FF33CC"/>
                </a:solidFill>
                <a:effectLst/>
              </a:rPr>
              <a:t>pure</a:t>
            </a:r>
            <a:r>
              <a:rPr lang="en-US" dirty="0">
                <a:solidFill>
                  <a:srgbClr val="FF33CC"/>
                </a:solidFill>
                <a:effectLst/>
              </a:rPr>
              <a:t>, and </a:t>
            </a:r>
            <a:r>
              <a:rPr lang="en-US" u="sng" dirty="0">
                <a:solidFill>
                  <a:srgbClr val="FF33CC"/>
                </a:solidFill>
                <a:effectLst/>
              </a:rPr>
              <a:t>holy</a:t>
            </a:r>
            <a:r>
              <a:rPr lang="en-US" dirty="0">
                <a:solidFill>
                  <a:srgbClr val="FF33CC"/>
                </a:solidFill>
                <a:effectLst/>
              </a:rPr>
              <a:t> than that of the sinful race for whom He </a:t>
            </a:r>
            <a:r>
              <a:rPr lang="en-US" dirty="0" smtClean="0">
                <a:solidFill>
                  <a:srgbClr val="FF33CC"/>
                </a:solidFill>
                <a:effectLst/>
              </a:rPr>
              <a:t>suffered</a:t>
            </a:r>
            <a:r>
              <a:rPr lang="en-US" dirty="0" smtClean="0">
                <a:effectLst/>
              </a:rPr>
              <a:t>. </a:t>
            </a:r>
            <a:r>
              <a:rPr lang="en-US" sz="2400" i="1" dirty="0" smtClean="0">
                <a:effectLst/>
              </a:rPr>
              <a:t>{RH, </a:t>
            </a:r>
            <a:r>
              <a:rPr lang="en-US" sz="2400" dirty="0">
                <a:effectLst/>
              </a:rPr>
              <a:t>Sept. 11, </a:t>
            </a:r>
            <a:r>
              <a:rPr lang="en-US" sz="2400" dirty="0" smtClean="0">
                <a:effectLst/>
              </a:rPr>
              <a:t>1888} </a:t>
            </a:r>
            <a:r>
              <a:rPr lang="en-US" sz="2400" dirty="0">
                <a:effectLst/>
              </a:rPr>
              <a:t>(cf. </a:t>
            </a:r>
            <a:r>
              <a:rPr lang="en-US" sz="2400" i="1" dirty="0">
                <a:effectLst/>
              </a:rPr>
              <a:t>That I May Know Him, p. </a:t>
            </a:r>
            <a:r>
              <a:rPr lang="en-US" sz="2400" dirty="0">
                <a:effectLst/>
              </a:rPr>
              <a:t>339):</a:t>
            </a:r>
            <a:r>
              <a:rPr lang="en-US" sz="2400" i="1" dirty="0">
                <a:effectLst/>
              </a:rPr>
              <a:t/>
            </a:r>
            <a:br>
              <a:rPr lang="en-US" sz="2400" i="1" dirty="0">
                <a:effectLst/>
              </a:rPr>
            </a:b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31DC56F-FFE4-42DD-A7C5-373A38B08687}" type="slidenum">
              <a:rPr lang="en-US" sz="1200">
                <a:effectLst>
                  <a:outerShdw blurRad="38100" dist="38100" dir="2700000" algn="tl">
                    <a:srgbClr val="000000"/>
                  </a:outerShdw>
                </a:effectLst>
              </a:rPr>
              <a:pPr algn="r">
                <a:defRPr/>
              </a:pPr>
              <a:t>116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6F5E018-6BBA-4BA7-8B6E-233909A331DD}" type="slidenum">
              <a:rPr lang="en-US"/>
              <a:pPr>
                <a:defRPr/>
              </a:pPr>
              <a:t>117</a:t>
            </a:fld>
            <a:endParaRPr lang="en-US"/>
          </a:p>
        </p:txBody>
      </p:sp>
      <p:sp>
        <p:nvSpPr>
          <p:cNvPr id="2" name="Title 1"/>
          <p:cNvSpPr>
            <a:spLocks noGrp="1"/>
          </p:cNvSpPr>
          <p:nvPr>
            <p:ph type="title"/>
          </p:nvPr>
        </p:nvSpPr>
        <p:spPr/>
        <p:txBody>
          <a:bodyPr/>
          <a:lstStyle/>
          <a:p>
            <a:pPr eaLnBrk="1" hangingPunct="1">
              <a:defRPr/>
            </a:pPr>
            <a:r>
              <a:rPr lang="en-US" dirty="0" smtClean="0"/>
              <a:t>Sinless by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Sinless and exalted by nature</a:t>
            </a:r>
            <a:r>
              <a:rPr lang="en-US" dirty="0">
                <a:effectLst/>
              </a:rPr>
              <a:t>, the Son of God consented to take the habiliments of humanity, to become one with the fallen race. The eternal Word consented to be made flesh. God became man</a:t>
            </a:r>
            <a:r>
              <a:rPr lang="en-US" dirty="0" smtClean="0">
                <a:effectLst/>
              </a:rPr>
              <a:t>. </a:t>
            </a:r>
            <a:r>
              <a:rPr lang="en-US" sz="2800" dirty="0" smtClean="0">
                <a:effectLst/>
              </a:rPr>
              <a:t>{ST</a:t>
            </a:r>
            <a:r>
              <a:rPr lang="en-US" sz="2800" i="1" dirty="0" smtClean="0">
                <a:effectLst/>
              </a:rPr>
              <a:t>, </a:t>
            </a:r>
            <a:r>
              <a:rPr lang="en-US" sz="2800" dirty="0">
                <a:effectLst/>
              </a:rPr>
              <a:t>Feb. 20, </a:t>
            </a:r>
            <a:r>
              <a:rPr lang="en-US" sz="2800" dirty="0" smtClean="0">
                <a:effectLst/>
              </a:rPr>
              <a:t>1893}</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46FC1A0-5E33-45C2-AE61-D7AEB4F10AA7}" type="slidenum">
              <a:rPr lang="en-US" sz="1200">
                <a:effectLst>
                  <a:outerShdw blurRad="38100" dist="38100" dir="2700000" algn="tl">
                    <a:srgbClr val="000000"/>
                  </a:outerShdw>
                </a:effectLst>
              </a:rPr>
              <a:pPr algn="r">
                <a:defRPr/>
              </a:pPr>
              <a:t>117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58D8CDF-AB7A-4744-9A96-9F18977EFFF9}" type="slidenum">
              <a:rPr lang="en-US"/>
              <a:pPr>
                <a:defRPr/>
              </a:pPr>
              <a:t>118</a:t>
            </a:fld>
            <a:endParaRPr lang="en-US"/>
          </a:p>
        </p:txBody>
      </p:sp>
      <p:sp>
        <p:nvSpPr>
          <p:cNvPr id="2" name="Title 1"/>
          <p:cNvSpPr>
            <a:spLocks noGrp="1"/>
          </p:cNvSpPr>
          <p:nvPr>
            <p:ph type="title"/>
          </p:nvPr>
        </p:nvSpPr>
        <p:spPr/>
        <p:txBody>
          <a:bodyPr/>
          <a:lstStyle/>
          <a:p>
            <a:pPr eaLnBrk="1" hangingPunct="1">
              <a:defRPr/>
            </a:pPr>
            <a:r>
              <a:rPr lang="en-US" dirty="0" smtClean="0"/>
              <a:t>Christ in Place of Adam</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Christ came to the earth, taking humanity </a:t>
            </a:r>
            <a:r>
              <a:rPr lang="en-US" sz="2800" dirty="0">
                <a:effectLst/>
              </a:rPr>
              <a:t>and standing as man's representative, to show in the controversy with Satan that man, </a:t>
            </a:r>
            <a:r>
              <a:rPr lang="en-US" sz="2800" dirty="0">
                <a:solidFill>
                  <a:srgbClr val="FF33CC"/>
                </a:solidFill>
                <a:effectLst/>
              </a:rPr>
              <a:t>as God created him</a:t>
            </a:r>
            <a:r>
              <a:rPr lang="en-US" sz="2800" dirty="0">
                <a:effectLst/>
              </a:rPr>
              <a:t>, connected with the Father and the Son, could obey every divine requirement </a:t>
            </a:r>
            <a:r>
              <a:rPr lang="en-US" sz="2000" dirty="0">
                <a:effectLst/>
              </a:rPr>
              <a:t>(ST </a:t>
            </a:r>
            <a:r>
              <a:rPr lang="en-US" sz="2000" dirty="0" smtClean="0">
                <a:effectLst/>
              </a:rPr>
              <a:t>6-9-1898</a:t>
            </a:r>
            <a:r>
              <a:rPr lang="en-US" sz="2000" dirty="0">
                <a:effectLst/>
              </a:rPr>
              <a:t>).  {7BC 926.7} </a:t>
            </a:r>
            <a:endParaRPr lang="en-US" sz="2000" dirty="0" smtClean="0">
              <a:effectLst/>
            </a:endParaRPr>
          </a:p>
          <a:p>
            <a:pPr marL="0" indent="0" eaLnBrk="1" hangingPunct="1">
              <a:buFont typeface="Wingdings" pitchFamily="2" charset="2"/>
              <a:buNone/>
              <a:defRPr/>
            </a:pPr>
            <a:endParaRPr lang="en-US" sz="2000" dirty="0">
              <a:effectLst/>
            </a:endParaRPr>
          </a:p>
          <a:p>
            <a:pPr marL="0" indent="0" eaLnBrk="1" hangingPunct="1">
              <a:buFont typeface="Wingdings" pitchFamily="2" charset="2"/>
              <a:buNone/>
              <a:defRPr/>
            </a:pPr>
            <a:r>
              <a:rPr lang="en-US" sz="2800" dirty="0" smtClean="0">
                <a:solidFill>
                  <a:srgbClr val="FF33CC"/>
                </a:solidFill>
                <a:effectLst/>
              </a:rPr>
              <a:t>Took nature of man as God created him.</a:t>
            </a:r>
          </a:p>
          <a:p>
            <a:pPr marL="0" indent="0" eaLnBrk="1" hangingPunct="1">
              <a:buFont typeface="Wingdings" pitchFamily="2" charset="2"/>
              <a:buNone/>
              <a:defRPr/>
            </a:pPr>
            <a:endParaRPr lang="en-US" sz="2800" dirty="0">
              <a:solidFill>
                <a:srgbClr val="FFFF00"/>
              </a:solidFill>
              <a:effectLst/>
            </a:endParaRPr>
          </a:p>
          <a:p>
            <a:pPr marL="0" indent="0" eaLnBrk="1" hangingPunct="1">
              <a:buFont typeface="Wingdings" pitchFamily="2" charset="2"/>
              <a:buNone/>
              <a:defRPr/>
            </a:pPr>
            <a:r>
              <a:rPr lang="en-US" sz="2400" dirty="0" smtClean="0">
                <a:solidFill>
                  <a:srgbClr val="FFFF00"/>
                </a:solidFill>
                <a:effectLst/>
              </a:rPr>
              <a:t>“He </a:t>
            </a:r>
            <a:r>
              <a:rPr lang="en-US" sz="2400" dirty="0">
                <a:solidFill>
                  <a:srgbClr val="FFFF00"/>
                </a:solidFill>
                <a:effectLst/>
              </a:rPr>
              <a:t>would redeem Adam's disgraceful failure and fall, in our own humanity</a:t>
            </a:r>
            <a:r>
              <a:rPr lang="en-US" sz="2400" dirty="0" smtClean="0">
                <a:solidFill>
                  <a:srgbClr val="FFFF00"/>
                </a:solidFill>
                <a:effectLst/>
              </a:rPr>
              <a:t>.”  </a:t>
            </a:r>
            <a:r>
              <a:rPr lang="en-US" sz="2400" dirty="0">
                <a:solidFill>
                  <a:srgbClr val="FFFF00"/>
                </a:solidFill>
                <a:effectLst/>
              </a:rPr>
              <a:t>{3SM 129.3}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C973DD0-366A-4EF4-B107-55BECF0EDD76}" type="slidenum">
              <a:rPr lang="en-US" sz="1200">
                <a:effectLst>
                  <a:outerShdw blurRad="38100" dist="38100" dir="2700000" algn="tl">
                    <a:srgbClr val="000000"/>
                  </a:outerShdw>
                </a:effectLst>
              </a:rPr>
              <a:pPr algn="r">
                <a:defRPr/>
              </a:pPr>
              <a:t>118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274A33C-F16B-4DE0-86DA-F5F315DFF276}" type="slidenum">
              <a:rPr lang="en-US"/>
              <a:pPr>
                <a:defRPr/>
              </a:pPr>
              <a:t>119</a:t>
            </a:fld>
            <a:endParaRPr lang="en-US"/>
          </a:p>
        </p:txBody>
      </p:sp>
      <p:sp>
        <p:nvSpPr>
          <p:cNvPr id="2" name="Title 1"/>
          <p:cNvSpPr>
            <a:spLocks noGrp="1"/>
          </p:cNvSpPr>
          <p:nvPr>
            <p:ph type="title"/>
          </p:nvPr>
        </p:nvSpPr>
        <p:spPr/>
        <p:txBody>
          <a:bodyPr/>
          <a:lstStyle/>
          <a:p>
            <a:pPr eaLnBrk="1" hangingPunct="1">
              <a:defRPr/>
            </a:pPr>
            <a:r>
              <a:rPr lang="en-US" dirty="0" smtClean="0"/>
              <a:t>Born Untainted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effectLst/>
              </a:rPr>
              <a:t>Christ </a:t>
            </a:r>
            <a:r>
              <a:rPr lang="en-US" sz="2800" dirty="0">
                <a:effectLst/>
              </a:rPr>
              <a:t>made a full atonement, giving His life as a ransom for </a:t>
            </a:r>
            <a:r>
              <a:rPr lang="en-US" sz="2800" dirty="0" smtClean="0">
                <a:effectLst/>
              </a:rPr>
              <a:t>us. </a:t>
            </a:r>
            <a:r>
              <a:rPr lang="en-US" sz="2800" dirty="0" smtClean="0">
                <a:solidFill>
                  <a:srgbClr val="FFFF00"/>
                </a:solidFill>
                <a:effectLst/>
              </a:rPr>
              <a:t>He </a:t>
            </a:r>
            <a:r>
              <a:rPr lang="en-US" sz="2800" dirty="0">
                <a:solidFill>
                  <a:srgbClr val="FFFF00"/>
                </a:solidFill>
                <a:effectLst/>
              </a:rPr>
              <a:t>was </a:t>
            </a:r>
            <a:r>
              <a:rPr lang="en-US" sz="2800" u="sng" dirty="0">
                <a:solidFill>
                  <a:srgbClr val="FFFF00"/>
                </a:solidFill>
                <a:effectLst/>
              </a:rPr>
              <a:t>born</a:t>
            </a:r>
            <a:r>
              <a:rPr lang="en-US" sz="2800" dirty="0">
                <a:solidFill>
                  <a:srgbClr val="FFFF00"/>
                </a:solidFill>
                <a:effectLst/>
              </a:rPr>
              <a:t> without a taint of sin</a:t>
            </a:r>
            <a:r>
              <a:rPr lang="en-US" sz="2800" dirty="0">
                <a:effectLst/>
              </a:rPr>
              <a:t>, but came into the world in like manner as the human family. He did not have a mere semblance of a body, but He took human nature, participating in the life of humanity.  </a:t>
            </a:r>
            <a:r>
              <a:rPr lang="en-US" sz="2000" dirty="0">
                <a:effectLst/>
              </a:rPr>
              <a:t>{7BC 925.5</a:t>
            </a:r>
            <a:r>
              <a:rPr lang="en-US" sz="2000" dirty="0" smtClean="0">
                <a:effectLst/>
              </a:rPr>
              <a:t>}</a:t>
            </a:r>
          </a:p>
          <a:p>
            <a:pPr marL="0" indent="0" eaLnBrk="1" hangingPunct="1">
              <a:buFont typeface="Wingdings" pitchFamily="2" charset="2"/>
              <a:buNone/>
              <a:defRPr/>
            </a:pPr>
            <a:endParaRPr lang="en-US" sz="2400" dirty="0" smtClean="0">
              <a:effectLst/>
            </a:endParaRPr>
          </a:p>
          <a:p>
            <a:pPr marL="0" indent="0" eaLnBrk="1" hangingPunct="1">
              <a:buFont typeface="Wingdings" pitchFamily="2" charset="2"/>
              <a:buNone/>
              <a:defRPr/>
            </a:pPr>
            <a:r>
              <a:rPr lang="en-US" sz="2800" dirty="0" smtClean="0">
                <a:solidFill>
                  <a:srgbClr val="FFFF00"/>
                </a:solidFill>
                <a:effectLst/>
              </a:rPr>
              <a:t>Inbred sin</a:t>
            </a:r>
          </a:p>
          <a:p>
            <a:pPr marL="0" indent="0" eaLnBrk="1" hangingPunct="1">
              <a:buFont typeface="Wingdings" pitchFamily="2" charset="2"/>
              <a:buNone/>
              <a:defRPr/>
            </a:pPr>
            <a:r>
              <a:rPr lang="en-US" sz="2800" dirty="0" smtClean="0">
                <a:solidFill>
                  <a:srgbClr val="FFFF00"/>
                </a:solidFill>
                <a:effectLst/>
              </a:rPr>
              <a:t>Inborn evil</a:t>
            </a:r>
            <a:endParaRPr lang="en-US" sz="2800" dirty="0">
              <a:solidFill>
                <a:srgbClr val="FFFF00"/>
              </a:solidFill>
              <a:effectLst/>
            </a:endParaRPr>
          </a:p>
          <a:p>
            <a:pPr marL="0" indent="0" eaLnBrk="1" hangingPunct="1">
              <a:buFont typeface="Wingdings" pitchFamily="2" charset="2"/>
              <a:buNone/>
              <a:defRPr/>
            </a:pPr>
            <a:endParaRPr lang="en-US" dirty="0">
              <a:effectLst/>
            </a:endParaRPr>
          </a:p>
          <a:p>
            <a:pPr eaLnBrk="1" hangingPunct="1">
              <a:defRPr/>
            </a:pPr>
            <a:r>
              <a:rPr lang="en-US"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FA77DE6-FB01-44E0-8B5B-2A3CF745139A}" type="slidenum">
              <a:rPr lang="en-US" sz="1200">
                <a:effectLst>
                  <a:outerShdw blurRad="38100" dist="38100" dir="2700000" algn="tl">
                    <a:srgbClr val="000000"/>
                  </a:outerShdw>
                </a:effectLst>
              </a:rPr>
              <a:pPr algn="r">
                <a:defRPr/>
              </a:pPr>
              <a:t>119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3FDD3DB-B9D2-4B26-950A-ECCBCAB21ECE}" type="slidenum">
              <a:rPr lang="en-US"/>
              <a:pPr>
                <a:defRPr/>
              </a:pPr>
              <a:t>12</a:t>
            </a:fld>
            <a:endParaRPr lang="en-US"/>
          </a:p>
        </p:txBody>
      </p:sp>
      <p:sp>
        <p:nvSpPr>
          <p:cNvPr id="2" name="Title 1"/>
          <p:cNvSpPr>
            <a:spLocks noGrp="1"/>
          </p:cNvSpPr>
          <p:nvPr>
            <p:ph type="title"/>
          </p:nvPr>
        </p:nvSpPr>
        <p:spPr/>
        <p:txBody>
          <a:bodyPr/>
          <a:lstStyle/>
          <a:p>
            <a:pPr eaLnBrk="1" hangingPunct="1">
              <a:defRPr/>
            </a:pPr>
            <a:r>
              <a:rPr lang="en-US" dirty="0" smtClean="0"/>
              <a:t>Undisputed Teaching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1872: "It </a:t>
            </a:r>
            <a:r>
              <a:rPr lang="en-US" dirty="0">
                <a:effectLst/>
              </a:rPr>
              <a:t>was in the order of God that Christ should </a:t>
            </a:r>
            <a:r>
              <a:rPr lang="en-US" dirty="0">
                <a:solidFill>
                  <a:srgbClr val="FFFF00"/>
                </a:solidFill>
                <a:effectLst/>
              </a:rPr>
              <a:t>take upon Himself the form and nature of fallen man</a:t>
            </a:r>
            <a:r>
              <a:rPr lang="en-US" dirty="0">
                <a:effectLst/>
              </a:rPr>
              <a:t>, that He might be made perfect through suffering, and Himself endure the strength of Satan's fierce temptations, that He might understand how to succor those who should be tempted</a:t>
            </a:r>
            <a:r>
              <a:rPr lang="en-US" dirty="0" smtClean="0">
                <a:effectLst/>
              </a:rPr>
              <a:t>.“ </a:t>
            </a:r>
            <a:r>
              <a:rPr lang="en-US" sz="2800" dirty="0" smtClean="0">
                <a:effectLst/>
              </a:rPr>
              <a:t>{RH</a:t>
            </a:r>
            <a:r>
              <a:rPr lang="en-US" sz="2800" i="1" dirty="0" smtClean="0">
                <a:effectLst/>
              </a:rPr>
              <a:t>, </a:t>
            </a:r>
            <a:r>
              <a:rPr lang="en-US" sz="2800" dirty="0">
                <a:effectLst/>
              </a:rPr>
              <a:t>Dec. 31, </a:t>
            </a:r>
            <a:r>
              <a:rPr lang="en-US" sz="2800" dirty="0" smtClean="0">
                <a:effectLst/>
              </a:rPr>
              <a:t>1872}</a:t>
            </a:r>
            <a:endParaRPr lang="en-US" sz="2800" dirty="0">
              <a:effectLst/>
            </a:endParaRP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C676FF9-7DD1-4BEA-9D00-93B7998F8F7A}" type="slidenum">
              <a:rPr lang="en-US" sz="1200">
                <a:effectLst>
                  <a:outerShdw blurRad="38100" dist="38100" dir="2700000" algn="tl">
                    <a:srgbClr val="000000"/>
                  </a:outerShdw>
                </a:effectLst>
              </a:rPr>
              <a:pPr algn="r">
                <a:defRPr/>
              </a:pPr>
              <a:t>12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4DC0900-5AB1-4F9E-B459-196F1FEAE29B}" type="slidenum">
              <a:rPr lang="en-US"/>
              <a:pPr>
                <a:defRPr/>
              </a:pPr>
              <a:t>120</a:t>
            </a:fld>
            <a:endParaRPr lang="en-US"/>
          </a:p>
        </p:txBody>
      </p:sp>
      <p:sp>
        <p:nvSpPr>
          <p:cNvPr id="2" name="Title 1"/>
          <p:cNvSpPr>
            <a:spLocks noGrp="1"/>
          </p:cNvSpPr>
          <p:nvPr>
            <p:ph type="title"/>
          </p:nvPr>
        </p:nvSpPr>
        <p:spPr/>
        <p:txBody>
          <a:bodyPr/>
          <a:lstStyle/>
          <a:p>
            <a:pPr eaLnBrk="1" hangingPunct="1">
              <a:defRPr/>
            </a:pPr>
            <a:r>
              <a:rPr lang="en-US" dirty="0" smtClean="0"/>
              <a:t>4000 Years of Sin</a:t>
            </a:r>
            <a:br>
              <a:rPr lang="en-US" dirty="0" smtClean="0"/>
            </a:br>
            <a:r>
              <a:rPr lang="en-US" dirty="0" smtClean="0"/>
              <a:t>Great Law of Heredity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solidFill>
                  <a:srgbClr val="FF33CC"/>
                </a:solidFill>
                <a:effectLst/>
              </a:rPr>
              <a:t>But </a:t>
            </a:r>
            <a:r>
              <a:rPr lang="en-US" sz="2800" dirty="0">
                <a:solidFill>
                  <a:srgbClr val="FF33CC"/>
                </a:solidFill>
                <a:effectLst/>
              </a:rPr>
              <a:t>Jesus accepted humanity when the race had been </a:t>
            </a:r>
            <a:r>
              <a:rPr lang="en-US" sz="2800" u="sng" dirty="0">
                <a:solidFill>
                  <a:srgbClr val="FF33CC"/>
                </a:solidFill>
                <a:effectLst/>
              </a:rPr>
              <a:t>weakened</a:t>
            </a:r>
            <a:r>
              <a:rPr lang="en-US" sz="2800" dirty="0">
                <a:solidFill>
                  <a:srgbClr val="FF33CC"/>
                </a:solidFill>
                <a:effectLst/>
              </a:rPr>
              <a:t> by four thousand years of sin</a:t>
            </a:r>
            <a:r>
              <a:rPr lang="en-US" sz="2800" dirty="0">
                <a:effectLst/>
              </a:rPr>
              <a:t>. Like every child of Adam He accepted the results of the working of the great law of heredity. What these results were is shown in the history of His earthly ancestors. He came with such a heredity to share our sorrows and temptations, and to give us the example of a sinless life</a:t>
            </a:r>
            <a:r>
              <a:rPr lang="en-US" sz="2800" dirty="0" smtClean="0">
                <a:effectLst/>
              </a:rPr>
              <a:t>.…</a:t>
            </a:r>
            <a:r>
              <a:rPr lang="en-US" sz="2800" dirty="0">
                <a:effectLst/>
              </a:rPr>
              <a:t>God permitted His Son to come, a helpless babe, </a:t>
            </a:r>
            <a:r>
              <a:rPr lang="en-US" sz="2800" dirty="0">
                <a:solidFill>
                  <a:srgbClr val="FF33CC"/>
                </a:solidFill>
                <a:effectLst/>
              </a:rPr>
              <a:t>subject to the weakness of humanity</a:t>
            </a:r>
            <a:r>
              <a:rPr lang="en-US" sz="2800" dirty="0" smtClean="0">
                <a:effectLst/>
              </a:rPr>
              <a:t>. </a:t>
            </a:r>
            <a:r>
              <a:rPr lang="en-US" sz="2800" dirty="0">
                <a:effectLst/>
              </a:rPr>
              <a:t>{DA 48.5}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E5A7D82-DBC2-41DF-9762-8A455D0BBC04}" type="slidenum">
              <a:rPr lang="en-US" sz="1200">
                <a:effectLst>
                  <a:outerShdw blurRad="38100" dist="38100" dir="2700000" algn="tl">
                    <a:srgbClr val="000000"/>
                  </a:outerShdw>
                </a:effectLst>
              </a:rPr>
              <a:pPr algn="r">
                <a:defRPr/>
              </a:pPr>
              <a:t>120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9C29AD5-C1C7-4503-BCC6-2E09B64E32CF}" type="slidenum">
              <a:rPr lang="en-US"/>
              <a:pPr>
                <a:defRPr/>
              </a:pPr>
              <a:t>121</a:t>
            </a:fld>
            <a:endParaRPr lang="en-US"/>
          </a:p>
        </p:txBody>
      </p:sp>
      <p:sp>
        <p:nvSpPr>
          <p:cNvPr id="2" name="Title 1"/>
          <p:cNvSpPr>
            <a:spLocks noGrp="1"/>
          </p:cNvSpPr>
          <p:nvPr>
            <p:ph type="title"/>
          </p:nvPr>
        </p:nvSpPr>
        <p:spPr/>
        <p:txBody>
          <a:bodyPr/>
          <a:lstStyle/>
          <a:p>
            <a:pPr eaLnBrk="1" hangingPunct="1">
              <a:defRPr/>
            </a:pPr>
            <a:r>
              <a:rPr lang="en-US" dirty="0" smtClean="0"/>
              <a:t>4000 Years of Degeneracy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t>For four thousand years the race had been decreasing in physical strength, in mental power, and in moral worth; and </a:t>
            </a:r>
            <a:r>
              <a:rPr lang="en-US" dirty="0">
                <a:solidFill>
                  <a:srgbClr val="FF33CC"/>
                </a:solidFill>
              </a:rPr>
              <a:t>Christ took upon Him </a:t>
            </a:r>
            <a:r>
              <a:rPr lang="en-US" u="sng" dirty="0">
                <a:solidFill>
                  <a:srgbClr val="FF33CC"/>
                </a:solidFill>
              </a:rPr>
              <a:t>the infirmities</a:t>
            </a:r>
            <a:r>
              <a:rPr lang="en-US" dirty="0">
                <a:solidFill>
                  <a:srgbClr val="FF33CC"/>
                </a:solidFill>
              </a:rPr>
              <a:t> of degenerate humanity</a:t>
            </a:r>
            <a:r>
              <a:rPr lang="en-US" dirty="0"/>
              <a:t>. Only thus could He rescue man from the lowest depths of his degradation.  {DA 117.1}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91EC4A6-64F3-468C-A892-C2681ADEDC94}" type="slidenum">
              <a:rPr lang="en-US" sz="1200">
                <a:effectLst>
                  <a:outerShdw blurRad="38100" dist="38100" dir="2700000" algn="tl">
                    <a:srgbClr val="000000"/>
                  </a:outerShdw>
                </a:effectLst>
              </a:rPr>
              <a:pPr algn="r">
                <a:defRPr/>
              </a:pPr>
              <a:t>121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36647D5-BD0B-453E-A027-9BA415576753}" type="slidenum">
              <a:rPr lang="en-US"/>
              <a:pPr>
                <a:defRPr/>
              </a:pPr>
              <a:t>122</a:t>
            </a:fld>
            <a:endParaRPr lang="en-US"/>
          </a:p>
        </p:txBody>
      </p:sp>
      <p:sp>
        <p:nvSpPr>
          <p:cNvPr id="2" name="Title 1"/>
          <p:cNvSpPr>
            <a:spLocks noGrp="1"/>
          </p:cNvSpPr>
          <p:nvPr>
            <p:ph type="title"/>
          </p:nvPr>
        </p:nvSpPr>
        <p:spPr/>
        <p:txBody>
          <a:bodyPr/>
          <a:lstStyle/>
          <a:p>
            <a:pPr eaLnBrk="1" hangingPunct="1">
              <a:defRPr/>
            </a:pPr>
            <a:r>
              <a:rPr lang="en-US" dirty="0" smtClean="0"/>
              <a:t>Bore Infirmities &amp; Degeneracy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t>In </a:t>
            </a:r>
            <a:r>
              <a:rPr lang="en-US" sz="2800" dirty="0"/>
              <a:t>what contrast is the second Adam as he entered the gloomy wilderness to cope with Satan single-handed. Since the fall the race had been decreasing in size and physical strength, and sinking lower in the scale of moral worth, up to the period of Christ's advent to the earth. And in order to elevate fallen man, </a:t>
            </a:r>
            <a:r>
              <a:rPr lang="en-US" sz="2800" dirty="0">
                <a:solidFill>
                  <a:srgbClr val="FF33CC"/>
                </a:solidFill>
              </a:rPr>
              <a:t>Christ must reach him where he was. He took human nature, and </a:t>
            </a:r>
            <a:r>
              <a:rPr lang="en-US" sz="2800" u="sng" dirty="0">
                <a:solidFill>
                  <a:srgbClr val="FF33CC"/>
                </a:solidFill>
              </a:rPr>
              <a:t>bore the infirmities and degeneracy of the race</a:t>
            </a:r>
            <a:r>
              <a:rPr lang="en-US" sz="2800" dirty="0"/>
              <a:t>. He, who knew no sin, became sin for us. </a:t>
            </a:r>
            <a:r>
              <a:rPr lang="en-US" sz="2000" dirty="0" smtClean="0"/>
              <a:t>{</a:t>
            </a:r>
            <a:r>
              <a:rPr lang="en-US" sz="2000" dirty="0"/>
              <a:t>RH, July 28, 1874 par. 5}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CDCD03D-FB2E-4F36-9B85-9DECEC718AAD}" type="slidenum">
              <a:rPr lang="en-US" sz="1200">
                <a:effectLst>
                  <a:outerShdw blurRad="38100" dist="38100" dir="2700000" algn="tl">
                    <a:srgbClr val="000000"/>
                  </a:outerShdw>
                </a:effectLst>
              </a:rPr>
              <a:pPr algn="r">
                <a:defRPr/>
              </a:pPr>
              <a:t>122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574CC1A-4438-4A96-83B0-67F09F6CE182}" type="slidenum">
              <a:rPr lang="en-US"/>
              <a:pPr>
                <a:defRPr/>
              </a:pPr>
              <a:t>123</a:t>
            </a:fld>
            <a:endParaRPr lang="en-US"/>
          </a:p>
        </p:txBody>
      </p:sp>
      <p:sp>
        <p:nvSpPr>
          <p:cNvPr id="2" name="Title 1"/>
          <p:cNvSpPr>
            <a:spLocks noGrp="1"/>
          </p:cNvSpPr>
          <p:nvPr>
            <p:ph type="title"/>
          </p:nvPr>
        </p:nvSpPr>
        <p:spPr/>
        <p:txBody>
          <a:bodyPr/>
          <a:lstStyle/>
          <a:p>
            <a:pPr eaLnBrk="1" hangingPunct="1">
              <a:defRPr/>
            </a:pPr>
            <a:r>
              <a:rPr lang="en-US" dirty="0" smtClean="0"/>
              <a:t>Nature of the Transgressor</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t> In Christ were united the divine and the human--the Creator and the creature. The nature of God, whose law had been transgressed, and </a:t>
            </a:r>
            <a:r>
              <a:rPr lang="en-US" dirty="0">
                <a:solidFill>
                  <a:srgbClr val="FF33CC"/>
                </a:solidFill>
              </a:rPr>
              <a:t>the nature of Adam, the transgressor</a:t>
            </a:r>
            <a:r>
              <a:rPr lang="en-US" dirty="0"/>
              <a:t>, meet in Jesus--the Son of God and the Son of man. </a:t>
            </a:r>
            <a:r>
              <a:rPr lang="en-US" dirty="0" smtClean="0"/>
              <a:t>{</a:t>
            </a:r>
            <a:r>
              <a:rPr lang="en-US" dirty="0"/>
              <a:t>17MR 338.1}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6B51D22-3238-4FD7-AAAB-FE0213EFAA11}" type="slidenum">
              <a:rPr lang="en-US" sz="1200">
                <a:effectLst>
                  <a:outerShdw blurRad="38100" dist="38100" dir="2700000" algn="tl">
                    <a:srgbClr val="000000"/>
                  </a:outerShdw>
                </a:effectLst>
              </a:rPr>
              <a:pPr algn="r">
                <a:defRPr/>
              </a:pPr>
              <a:t>123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2F048CF-F8C0-450B-9833-1B12258570EC}" type="slidenum">
              <a:rPr lang="en-US"/>
              <a:pPr>
                <a:defRPr/>
              </a:pPr>
              <a:t>124</a:t>
            </a:fld>
            <a:endParaRPr lang="en-US"/>
          </a:p>
        </p:txBody>
      </p:sp>
      <p:sp>
        <p:nvSpPr>
          <p:cNvPr id="2" name="Title 1"/>
          <p:cNvSpPr>
            <a:spLocks noGrp="1"/>
          </p:cNvSpPr>
          <p:nvPr>
            <p:ph type="title"/>
          </p:nvPr>
        </p:nvSpPr>
        <p:spPr/>
        <p:txBody>
          <a:bodyPr/>
          <a:lstStyle/>
          <a:p>
            <a:pPr eaLnBrk="1" hangingPunct="1">
              <a:defRPr/>
            </a:pPr>
            <a:r>
              <a:rPr lang="en-US" dirty="0" smtClean="0"/>
              <a:t>Took Offending Nature</a:t>
            </a:r>
            <a:endParaRPr lang="en-US" dirty="0"/>
          </a:p>
        </p:txBody>
      </p:sp>
      <p:sp>
        <p:nvSpPr>
          <p:cNvPr id="3" name="Content Placeholder 2"/>
          <p:cNvSpPr>
            <a:spLocks noGrp="1"/>
          </p:cNvSpPr>
          <p:nvPr>
            <p:ph idx="1"/>
          </p:nvPr>
        </p:nvSpPr>
        <p:spPr>
          <a:xfrm>
            <a:off x="457200" y="1371600"/>
            <a:ext cx="8229600" cy="4759325"/>
          </a:xfrm>
        </p:spPr>
        <p:txBody>
          <a:bodyPr/>
          <a:lstStyle/>
          <a:p>
            <a:pPr marL="0" indent="0" eaLnBrk="1" hangingPunct="1">
              <a:buFont typeface="Wingdings" pitchFamily="2" charset="2"/>
              <a:buNone/>
              <a:defRPr/>
            </a:pPr>
            <a:r>
              <a:rPr lang="en-US" sz="2800" smtClean="0"/>
              <a:t>The love that Christ manifested can not be comprehended by mortal man. It is a mystery too deep for the human mind to fathom. </a:t>
            </a:r>
            <a:r>
              <a:rPr lang="en-US" sz="2800" smtClean="0">
                <a:solidFill>
                  <a:srgbClr val="FF33CC"/>
                </a:solidFill>
              </a:rPr>
              <a:t>Christ did in reality unite the offending nature of man with his </a:t>
            </a:r>
            <a:r>
              <a:rPr lang="en-US" sz="2800" u="sng" smtClean="0">
                <a:solidFill>
                  <a:srgbClr val="FF33CC"/>
                </a:solidFill>
              </a:rPr>
              <a:t>own sinless nature</a:t>
            </a:r>
            <a:r>
              <a:rPr lang="en-US" sz="2800" smtClean="0"/>
              <a:t>, because by this act of condescension he would be enabled to pour out his blessings in behalf of the fallen race. Thus he has made it possible for us to partake of his nature. </a:t>
            </a:r>
            <a:r>
              <a:rPr lang="en-US" sz="2000" smtClean="0"/>
              <a:t>{RH, July 17, 1900 par. 8}</a:t>
            </a:r>
          </a:p>
          <a:p>
            <a:pPr marL="0" indent="0" eaLnBrk="1" hangingPunct="1">
              <a:buFont typeface="Wingdings" pitchFamily="2" charset="2"/>
              <a:buNone/>
              <a:defRPr/>
            </a:pPr>
            <a:r>
              <a:rPr lang="en-US" sz="2000" smtClean="0"/>
              <a:t> </a:t>
            </a:r>
          </a:p>
          <a:p>
            <a:pPr marL="0" indent="0" eaLnBrk="1" hangingPunct="1">
              <a:buFont typeface="Wingdings" pitchFamily="2" charset="2"/>
              <a:buNone/>
              <a:defRPr/>
            </a:pPr>
            <a:r>
              <a:rPr lang="en-US" sz="2400" smtClean="0">
                <a:solidFill>
                  <a:srgbClr val="FFFF00"/>
                </a:solidFill>
              </a:rPr>
              <a:t>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58CBCFC-F349-4689-84F1-614574D196A1}" type="slidenum">
              <a:rPr lang="en-US" sz="1200">
                <a:effectLst>
                  <a:outerShdw blurRad="38100" dist="38100" dir="2700000" algn="tl">
                    <a:srgbClr val="000000"/>
                  </a:outerShdw>
                </a:effectLst>
              </a:rPr>
              <a:pPr algn="r">
                <a:defRPr/>
              </a:pPr>
              <a:t>124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4CA268A-6B28-4B27-80FA-89036DB13A5F}" type="slidenum">
              <a:rPr lang="en-US"/>
              <a:pPr>
                <a:defRPr/>
              </a:pPr>
              <a:t>125</a:t>
            </a:fld>
            <a:endParaRPr lang="en-US"/>
          </a:p>
        </p:txBody>
      </p:sp>
      <p:sp>
        <p:nvSpPr>
          <p:cNvPr id="2" name="Title 1"/>
          <p:cNvSpPr>
            <a:spLocks noGrp="1"/>
          </p:cNvSpPr>
          <p:nvPr>
            <p:ph type="title"/>
          </p:nvPr>
        </p:nvSpPr>
        <p:spPr/>
        <p:txBody>
          <a:bodyPr/>
          <a:lstStyle/>
          <a:p>
            <a:pPr eaLnBrk="1" hangingPunct="1">
              <a:defRPr/>
            </a:pPr>
            <a:r>
              <a:rPr lang="en-US" dirty="0" smtClean="0"/>
              <a:t>Took Our Sinful Nature</a:t>
            </a:r>
            <a:br>
              <a:rPr lang="en-US" dirty="0" smtClean="0"/>
            </a:br>
            <a:r>
              <a:rPr lang="en-US" dirty="0" smtClean="0"/>
              <a:t>Not the Sinfulness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effectLst/>
              </a:rPr>
              <a:t>Clad </a:t>
            </a:r>
            <a:r>
              <a:rPr lang="en-US" sz="2800" dirty="0">
                <a:effectLst/>
              </a:rPr>
              <a:t>in the vestments of humanity, the Son of God came down to the level of those he wished to save. </a:t>
            </a:r>
            <a:r>
              <a:rPr lang="en-US" sz="2800" u="sng" dirty="0">
                <a:effectLst/>
              </a:rPr>
              <a:t>In him was no guile or sinfulness</a:t>
            </a:r>
            <a:r>
              <a:rPr lang="en-US" sz="2800" dirty="0">
                <a:effectLst/>
              </a:rPr>
              <a:t>; he was ever pure and undefiled; yet </a:t>
            </a:r>
            <a:r>
              <a:rPr lang="en-US" sz="2800" u="sng" dirty="0">
                <a:solidFill>
                  <a:srgbClr val="FF33CC"/>
                </a:solidFill>
                <a:effectLst/>
              </a:rPr>
              <a:t>he took upon him our sinful nature</a:t>
            </a:r>
            <a:r>
              <a:rPr lang="en-US" sz="2800" dirty="0">
                <a:effectLst/>
              </a:rPr>
              <a:t>. Clothing his divinity with humanity, that he might associate with fallen humanity, he sought to regain for man that which, by disobedience, Adam had lost for himself and for the world. </a:t>
            </a:r>
            <a:r>
              <a:rPr lang="en-US" sz="2400" dirty="0">
                <a:effectLst/>
              </a:rPr>
              <a:t>{RH, December 15, 1896 par. 7}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503E708-A5A6-47C9-A961-F5DB2AE9BCA9}" type="slidenum">
              <a:rPr lang="en-US" sz="1200">
                <a:effectLst>
                  <a:outerShdw blurRad="38100" dist="38100" dir="2700000" algn="tl">
                    <a:srgbClr val="000000"/>
                  </a:outerShdw>
                </a:effectLst>
              </a:rPr>
              <a:pPr algn="r">
                <a:defRPr/>
              </a:pPr>
              <a:t>125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09C5E75-50FE-4E51-9AF9-84FE801505DA}" type="slidenum">
              <a:rPr lang="en-US"/>
              <a:pPr>
                <a:defRPr/>
              </a:pPr>
              <a:t>126</a:t>
            </a:fld>
            <a:endParaRPr lang="en-US"/>
          </a:p>
        </p:txBody>
      </p:sp>
      <p:sp>
        <p:nvSpPr>
          <p:cNvPr id="2" name="Title 1"/>
          <p:cNvSpPr>
            <a:spLocks noGrp="1"/>
          </p:cNvSpPr>
          <p:nvPr>
            <p:ph type="title"/>
          </p:nvPr>
        </p:nvSpPr>
        <p:spPr/>
        <p:txBody>
          <a:bodyPr/>
          <a:lstStyle/>
          <a:p>
            <a:pPr eaLnBrk="1" hangingPunct="1">
              <a:defRPr/>
            </a:pPr>
            <a:r>
              <a:rPr lang="en-US" dirty="0" smtClean="0"/>
              <a:t> </a:t>
            </a:r>
            <a:r>
              <a:rPr lang="en-US" dirty="0" smtClean="0">
                <a:effectLst/>
              </a:rPr>
              <a:t>Sin Bearer </a:t>
            </a:r>
            <a:br>
              <a:rPr lang="en-US" dirty="0" smtClean="0">
                <a:effectLst/>
              </a:rPr>
            </a:br>
            <a:r>
              <a:rPr lang="en-US" dirty="0" smtClean="0">
                <a:effectLst/>
              </a:rPr>
              <a:t> By Taking Sinful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effectLst/>
              </a:rPr>
              <a:t>The </a:t>
            </a:r>
            <a:r>
              <a:rPr lang="en-US" sz="2800" dirty="0">
                <a:effectLst/>
              </a:rPr>
              <a:t>infinite Son of God pledged Himself that if man should sin, He would give Himself, His life, as a ransom for the fallen race</a:t>
            </a:r>
            <a:r>
              <a:rPr lang="en-US" sz="2800" b="1" dirty="0">
                <a:effectLst/>
              </a:rPr>
              <a:t>, </a:t>
            </a:r>
            <a:r>
              <a:rPr lang="en-US" sz="2800" dirty="0">
                <a:solidFill>
                  <a:srgbClr val="FF33CC"/>
                </a:solidFill>
                <a:effectLst/>
              </a:rPr>
              <a:t>taking upon Himself the transgression of humanity</a:t>
            </a:r>
            <a:r>
              <a:rPr lang="en-US" sz="2800" dirty="0">
                <a:effectLst/>
              </a:rPr>
              <a:t>. The Innocent would </a:t>
            </a:r>
            <a:r>
              <a:rPr lang="en-US" sz="2800" u="sng" dirty="0">
                <a:solidFill>
                  <a:srgbClr val="FF33CC"/>
                </a:solidFill>
                <a:effectLst/>
              </a:rPr>
              <a:t>bear the sins</a:t>
            </a:r>
            <a:r>
              <a:rPr lang="en-US" sz="2800" dirty="0">
                <a:solidFill>
                  <a:srgbClr val="FF33CC"/>
                </a:solidFill>
                <a:effectLst/>
              </a:rPr>
              <a:t> of the guilty</a:t>
            </a:r>
            <a:r>
              <a:rPr lang="en-US" sz="2800" dirty="0">
                <a:effectLst/>
              </a:rPr>
              <a:t>, and stand before God to make intercession in behalf of the transgressor.  </a:t>
            </a:r>
            <a:r>
              <a:rPr lang="en-US" sz="2400" dirty="0">
                <a:effectLst/>
              </a:rPr>
              <a:t>{2SAT 229.4} </a:t>
            </a:r>
            <a:endParaRPr lang="en-US" sz="2400" dirty="0" smtClean="0">
              <a:effectLst/>
            </a:endParaRPr>
          </a:p>
          <a:p>
            <a:pPr marL="0" indent="0" eaLnBrk="1" hangingPunct="1">
              <a:buFont typeface="Wingdings" pitchFamily="2" charset="2"/>
              <a:buNone/>
              <a:defRPr/>
            </a:pPr>
            <a:endParaRPr lang="en-US" sz="2400" dirty="0">
              <a:effectLst/>
            </a:endParaRPr>
          </a:p>
          <a:p>
            <a:pPr marL="0" indent="0" eaLnBrk="1" hangingPunct="1">
              <a:buFont typeface="Wingdings" pitchFamily="2" charset="2"/>
              <a:buNone/>
              <a:defRPr/>
            </a:pPr>
            <a:r>
              <a:rPr lang="en-US" sz="2800" dirty="0" smtClean="0">
                <a:solidFill>
                  <a:srgbClr val="FFFF00"/>
                </a:solidFill>
                <a:effectLst/>
              </a:rPr>
              <a:t>Did Jesus bear our sins </a:t>
            </a:r>
            <a:r>
              <a:rPr lang="en-US" sz="2400" dirty="0" smtClean="0">
                <a:solidFill>
                  <a:srgbClr val="FFFF00"/>
                </a:solidFill>
                <a:effectLst/>
              </a:rPr>
              <a:t>by</a:t>
            </a:r>
            <a:r>
              <a:rPr lang="en-US" sz="2800" dirty="0" smtClean="0">
                <a:solidFill>
                  <a:srgbClr val="FFFF00"/>
                </a:solidFill>
                <a:effectLst/>
              </a:rPr>
              <a:t> taking our sinful nature?</a:t>
            </a:r>
          </a:p>
          <a:p>
            <a:pPr marL="0" indent="0" eaLnBrk="1" hangingPunct="1">
              <a:buFont typeface="Wingdings" pitchFamily="2" charset="2"/>
              <a:buNone/>
              <a:defRPr/>
            </a:pPr>
            <a:r>
              <a:rPr lang="en-US" sz="2800" dirty="0" err="1" smtClean="0">
                <a:solidFill>
                  <a:srgbClr val="FFFF00"/>
                </a:solidFill>
                <a:effectLst/>
              </a:rPr>
              <a:t>Sequeira’s</a:t>
            </a:r>
            <a:r>
              <a:rPr lang="en-US" sz="2800" dirty="0" smtClean="0">
                <a:solidFill>
                  <a:srgbClr val="FFFF00"/>
                </a:solidFill>
                <a:effectLst/>
              </a:rPr>
              <a:t> Thesis</a:t>
            </a:r>
          </a:p>
          <a:p>
            <a:pPr marL="0" indent="0" eaLnBrk="1" hangingPunct="1">
              <a:buFont typeface="Wingdings" pitchFamily="2" charset="2"/>
              <a:buNone/>
              <a:defRPr/>
            </a:pPr>
            <a:endParaRPr lang="en-US" sz="2800" dirty="0">
              <a:solidFill>
                <a:srgbClr val="FFFF00"/>
              </a:solidFill>
              <a:effectLst/>
            </a:endParaRPr>
          </a:p>
          <a:p>
            <a:pPr marL="0" indent="0" eaLnBrk="1" hangingPunct="1">
              <a:buFont typeface="Wingdings" pitchFamily="2" charset="2"/>
              <a:buNone/>
              <a:defRPr/>
            </a:pPr>
            <a:r>
              <a:rPr lang="en-US" sz="2400" dirty="0" smtClean="0">
                <a:effectLst/>
              </a:rPr>
              <a:t> </a:t>
            </a:r>
            <a:endParaRPr lang="en-US" sz="24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1E30EC7-C65B-4603-8BDB-646258577EAF}" type="slidenum">
              <a:rPr lang="en-US" sz="1200">
                <a:effectLst>
                  <a:outerShdw blurRad="38100" dist="38100" dir="2700000" algn="tl">
                    <a:srgbClr val="000000"/>
                  </a:outerShdw>
                </a:effectLst>
              </a:rPr>
              <a:pPr algn="r">
                <a:defRPr/>
              </a:pPr>
              <a:t>126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8C89051-3FB5-4A08-9BE7-A83D44C2E0C3}" type="slidenum">
              <a:rPr lang="en-US"/>
              <a:pPr>
                <a:defRPr/>
              </a:pPr>
              <a:t>127</a:t>
            </a:fld>
            <a:endParaRPr lang="en-US"/>
          </a:p>
        </p:txBody>
      </p:sp>
      <p:sp>
        <p:nvSpPr>
          <p:cNvPr id="2" name="Title 1"/>
          <p:cNvSpPr>
            <a:spLocks noGrp="1"/>
          </p:cNvSpPr>
          <p:nvPr>
            <p:ph type="title"/>
          </p:nvPr>
        </p:nvSpPr>
        <p:spPr/>
        <p:txBody>
          <a:bodyPr/>
          <a:lstStyle/>
          <a:p>
            <a:pPr eaLnBrk="1" hangingPunct="1">
              <a:defRPr/>
            </a:pPr>
            <a:r>
              <a:rPr lang="en-US" dirty="0" err="1" smtClean="0"/>
              <a:t>Sequeira</a:t>
            </a:r>
            <a:r>
              <a:rPr lang="en-US" dirty="0" smtClean="0"/>
              <a:t> &amp; Bearing Sin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Christ bore our sin “by bearing our sinful humanity on the cross, the humanity He assumed at the incarnation.” (</a:t>
            </a:r>
            <a:r>
              <a:rPr lang="en-US" sz="2800" i="1" dirty="0" err="1">
                <a:effectLst/>
              </a:rPr>
              <a:t>Saviour</a:t>
            </a:r>
            <a:r>
              <a:rPr lang="en-US" sz="2800" i="1" dirty="0">
                <a:effectLst/>
              </a:rPr>
              <a:t> of the World</a:t>
            </a:r>
            <a:r>
              <a:rPr lang="en-US" sz="2800" dirty="0">
                <a:effectLst/>
              </a:rPr>
              <a:t>, P. 171)</a:t>
            </a:r>
            <a:endParaRPr lang="en-US" dirty="0">
              <a:effectLst/>
            </a:endParaRPr>
          </a:p>
          <a:p>
            <a:pPr marL="0" indent="0" eaLnBrk="1" hangingPunct="1">
              <a:buFont typeface="Wingdings" pitchFamily="2" charset="2"/>
              <a:buNone/>
              <a:defRPr/>
            </a:pPr>
            <a:endParaRPr lang="en-US" dirty="0">
              <a:effectLst/>
            </a:endParaRP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10E3FD6-767B-49A1-A04D-615774BD9B2B}" type="slidenum">
              <a:rPr lang="en-US" sz="1200">
                <a:effectLst>
                  <a:outerShdw blurRad="38100" dist="38100" dir="2700000" algn="tl">
                    <a:srgbClr val="000000"/>
                  </a:outerShdw>
                </a:effectLst>
              </a:rPr>
              <a:pPr algn="r">
                <a:defRPr/>
              </a:pPr>
              <a:t>127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B555A8E-3B44-4C03-9A93-73F3498AC8D3}" type="slidenum">
              <a:rPr lang="en-US"/>
              <a:pPr>
                <a:defRPr/>
              </a:pPr>
              <a:t>128</a:t>
            </a:fld>
            <a:endParaRPr lang="en-US"/>
          </a:p>
        </p:txBody>
      </p:sp>
      <p:sp>
        <p:nvSpPr>
          <p:cNvPr id="2" name="Title 1"/>
          <p:cNvSpPr>
            <a:spLocks noGrp="1"/>
          </p:cNvSpPr>
          <p:nvPr>
            <p:ph type="title"/>
          </p:nvPr>
        </p:nvSpPr>
        <p:spPr/>
        <p:txBody>
          <a:bodyPr/>
          <a:lstStyle/>
          <a:p>
            <a:pPr eaLnBrk="1" hangingPunct="1">
              <a:defRPr/>
            </a:pPr>
            <a:r>
              <a:rPr lang="en-US" dirty="0" smtClean="0"/>
              <a:t>Took Nature </a:t>
            </a:r>
            <a:br>
              <a:rPr lang="en-US" dirty="0" smtClean="0"/>
            </a:br>
            <a:r>
              <a:rPr lang="en-US" dirty="0" smtClean="0"/>
              <a:t>But Not Sinfulness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In the </a:t>
            </a:r>
            <a:r>
              <a:rPr lang="en-US" dirty="0" err="1">
                <a:effectLst/>
              </a:rPr>
              <a:t>fulness</a:t>
            </a:r>
            <a:r>
              <a:rPr lang="en-US" dirty="0">
                <a:effectLst/>
              </a:rPr>
              <a:t> of time He was to be revealed in human form. He was to take His position at the head of humanity by </a:t>
            </a:r>
            <a:r>
              <a:rPr lang="en-US" dirty="0">
                <a:solidFill>
                  <a:srgbClr val="FF33CC"/>
                </a:solidFill>
                <a:effectLst/>
              </a:rPr>
              <a:t>taking the </a:t>
            </a:r>
            <a:r>
              <a:rPr lang="en-US" u="sng" dirty="0">
                <a:solidFill>
                  <a:srgbClr val="FF33CC"/>
                </a:solidFill>
                <a:effectLst/>
              </a:rPr>
              <a:t>nature but not the sinfulness</a:t>
            </a:r>
            <a:r>
              <a:rPr lang="en-US" dirty="0">
                <a:solidFill>
                  <a:srgbClr val="FF33CC"/>
                </a:solidFill>
                <a:effectLst/>
              </a:rPr>
              <a:t> of man</a:t>
            </a:r>
            <a:r>
              <a:rPr lang="en-US" dirty="0">
                <a:effectLst/>
              </a:rPr>
              <a:t>. In heaven was heard the voice, "The Redeemer shall come to Zion, and unto them that turn from transgression in Jacob, </a:t>
            </a:r>
            <a:r>
              <a:rPr lang="en-US" dirty="0" err="1">
                <a:effectLst/>
              </a:rPr>
              <a:t>saith</a:t>
            </a:r>
            <a:r>
              <a:rPr lang="en-US" dirty="0">
                <a:effectLst/>
              </a:rPr>
              <a:t> the Lord."  </a:t>
            </a:r>
            <a:r>
              <a:rPr lang="en-US" sz="2400" dirty="0">
                <a:effectLst/>
              </a:rPr>
              <a:t>{ST, May 29, 1901 par. 11}   </a:t>
            </a:r>
            <a:endParaRPr lang="en-US" sz="2400" dirty="0" smtClean="0">
              <a:effectLst/>
            </a:endParaRPr>
          </a:p>
          <a:p>
            <a:pPr marL="0" indent="0" eaLnBrk="1" hangingPunct="1">
              <a:buFont typeface="Wingdings" pitchFamily="2" charset="2"/>
              <a:buNone/>
              <a:defRPr/>
            </a:pPr>
            <a:r>
              <a:rPr lang="en-US" sz="2400" dirty="0" smtClean="0">
                <a:solidFill>
                  <a:srgbClr val="FFFF00"/>
                </a:solidFill>
                <a:effectLst/>
              </a:rPr>
              <a:t>No sinfulness of nature at incarnation</a:t>
            </a:r>
            <a:endParaRPr lang="en-US" sz="2400" dirty="0">
              <a:solidFill>
                <a:srgbClr val="FFFF00"/>
              </a:solidFill>
              <a:effectLst/>
            </a:endParaRPr>
          </a:p>
          <a:p>
            <a:pPr marL="0" indent="0" eaLnBrk="1" hangingPunct="1">
              <a:buFont typeface="Wingdings" pitchFamily="2" charset="2"/>
              <a:buNone/>
              <a:defRPr/>
            </a:pPr>
            <a:endParaRPr lang="en-US" dirty="0"/>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DBA0589-EDC6-49DE-A732-3C68DAD79560}" type="slidenum">
              <a:rPr lang="en-US" sz="1200">
                <a:effectLst>
                  <a:outerShdw blurRad="38100" dist="38100" dir="2700000" algn="tl">
                    <a:srgbClr val="000000"/>
                  </a:outerShdw>
                </a:effectLst>
              </a:rPr>
              <a:pPr algn="r">
                <a:defRPr/>
              </a:pPr>
              <a:t>128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B3FA79B-9474-4695-8FF0-2EF8D72EB2FF}" type="slidenum">
              <a:rPr lang="en-US"/>
              <a:pPr>
                <a:defRPr/>
              </a:pPr>
              <a:t>129</a:t>
            </a:fld>
            <a:endParaRPr lang="en-US"/>
          </a:p>
        </p:txBody>
      </p:sp>
      <p:sp>
        <p:nvSpPr>
          <p:cNvPr id="2" name="Title 1"/>
          <p:cNvSpPr>
            <a:spLocks noGrp="1"/>
          </p:cNvSpPr>
          <p:nvPr>
            <p:ph type="title"/>
          </p:nvPr>
        </p:nvSpPr>
        <p:spPr/>
        <p:txBody>
          <a:bodyPr/>
          <a:lstStyle/>
          <a:p>
            <a:pPr eaLnBrk="1" hangingPunct="1">
              <a:defRPr/>
            </a:pPr>
            <a:r>
              <a:rPr lang="en-US" dirty="0" smtClean="0"/>
              <a:t>Sin Bearer</a:t>
            </a:r>
            <a:endParaRPr lang="en-US" dirty="0"/>
          </a:p>
        </p:txBody>
      </p:sp>
      <p:sp>
        <p:nvSpPr>
          <p:cNvPr id="3" name="Content Placeholder 2"/>
          <p:cNvSpPr>
            <a:spLocks noGrp="1"/>
          </p:cNvSpPr>
          <p:nvPr>
            <p:ph idx="1"/>
          </p:nvPr>
        </p:nvSpPr>
        <p:spPr>
          <a:xfrm>
            <a:off x="457200" y="1524000"/>
            <a:ext cx="8229600" cy="4530725"/>
          </a:xfrm>
        </p:spPr>
        <p:txBody>
          <a:bodyPr/>
          <a:lstStyle/>
          <a:p>
            <a:pPr marL="0" indent="0" eaLnBrk="1" hangingPunct="1">
              <a:buFont typeface="Wingdings" pitchFamily="2" charset="2"/>
              <a:buNone/>
              <a:defRPr/>
            </a:pPr>
            <a:r>
              <a:rPr lang="en-US" dirty="0" smtClean="0">
                <a:effectLst/>
              </a:rPr>
              <a:t>[Man] </a:t>
            </a:r>
            <a:r>
              <a:rPr lang="en-US" dirty="0">
                <a:effectLst/>
              </a:rPr>
              <a:t>was under condemnation as a traitor, as a rebel; but Christ came to be his substitute, to die as a malefactor, to suffer the penalty of the traitors, </a:t>
            </a:r>
            <a:r>
              <a:rPr lang="en-US" dirty="0">
                <a:solidFill>
                  <a:srgbClr val="FF33CC"/>
                </a:solidFill>
                <a:effectLst/>
              </a:rPr>
              <a:t>bearing the weight of their sins upon his divine soul</a:t>
            </a:r>
            <a:r>
              <a:rPr lang="en-US" dirty="0">
                <a:effectLst/>
              </a:rPr>
              <a:t>.  {ST, February 27, 1893 par. 1}  </a:t>
            </a: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9B56158-6D0F-45B1-BAF8-4F02EE2A0318}" type="slidenum">
              <a:rPr lang="en-US" sz="1200">
                <a:effectLst>
                  <a:outerShdw blurRad="38100" dist="38100" dir="2700000" algn="tl">
                    <a:srgbClr val="000000"/>
                  </a:outerShdw>
                </a:effectLst>
              </a:rPr>
              <a:pPr algn="r">
                <a:defRPr/>
              </a:pPr>
              <a:t>129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094E857-F934-4C9F-BAE6-B883137598FE}" type="slidenum">
              <a:rPr lang="en-US"/>
              <a:pPr>
                <a:defRPr/>
              </a:pPr>
              <a:t>13</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dirty="0" smtClean="0"/>
              <a:t>Jones &amp; Waggoner</a:t>
            </a:r>
            <a:br>
              <a:rPr lang="en-US" dirty="0" smtClean="0"/>
            </a:br>
            <a:r>
              <a:rPr lang="en-US" dirty="0" smtClean="0"/>
              <a:t>Explicit Sinful Flesh</a:t>
            </a:r>
            <a:endParaRPr lang="en-US" dirty="0"/>
          </a:p>
        </p:txBody>
      </p:sp>
      <p:sp>
        <p:nvSpPr>
          <p:cNvPr id="3" name="Content Placeholder 2"/>
          <p:cNvSpPr>
            <a:spLocks noGrp="1"/>
          </p:cNvSpPr>
          <p:nvPr>
            <p:ph idx="1"/>
          </p:nvPr>
        </p:nvSpPr>
        <p:spPr>
          <a:xfrm>
            <a:off x="457200" y="1524000"/>
            <a:ext cx="8229600" cy="4606925"/>
          </a:xfrm>
        </p:spPr>
        <p:txBody>
          <a:bodyPr/>
          <a:lstStyle/>
          <a:p>
            <a:pPr eaLnBrk="1" hangingPunct="1">
              <a:defRPr/>
            </a:pPr>
            <a:r>
              <a:rPr lang="en-US" sz="3600" dirty="0" smtClean="0"/>
              <a:t>Doctrine of Righteousness by Faith</a:t>
            </a:r>
          </a:p>
          <a:p>
            <a:pPr eaLnBrk="1" hangingPunct="1">
              <a:defRPr/>
            </a:pPr>
            <a:r>
              <a:rPr lang="en-US" sz="3600" u="sng" dirty="0" smtClean="0"/>
              <a:t>Central Features</a:t>
            </a:r>
            <a:r>
              <a:rPr lang="en-US" dirty="0" smtClean="0"/>
              <a:t>:</a:t>
            </a:r>
          </a:p>
          <a:p>
            <a:pPr eaLnBrk="1" hangingPunct="1">
              <a:defRPr/>
            </a:pPr>
            <a:r>
              <a:rPr lang="en-US" sz="2800" dirty="0" smtClean="0"/>
              <a:t>Christ was like every child of Adam</a:t>
            </a:r>
          </a:p>
          <a:p>
            <a:pPr eaLnBrk="1" hangingPunct="1">
              <a:defRPr/>
            </a:pPr>
            <a:r>
              <a:rPr lang="en-US" sz="2800" dirty="0" smtClean="0"/>
              <a:t>Fallen nature with inherent tendency to sin</a:t>
            </a:r>
          </a:p>
          <a:p>
            <a:pPr eaLnBrk="1" hangingPunct="1">
              <a:defRPr/>
            </a:pPr>
            <a:r>
              <a:rPr lang="en-US" sz="2800" dirty="0" smtClean="0"/>
              <a:t>Infected with sinful flesh/bent to evil</a:t>
            </a:r>
          </a:p>
          <a:p>
            <a:pPr eaLnBrk="1" hangingPunct="1">
              <a:defRPr/>
            </a:pPr>
            <a:r>
              <a:rPr lang="en-US" sz="2800" dirty="0" smtClean="0"/>
              <a:t>Fundamental to Overcoming like Jesus</a:t>
            </a:r>
          </a:p>
          <a:p>
            <a:pPr eaLnBrk="1" hangingPunct="1">
              <a:defRPr/>
            </a:pPr>
            <a:r>
              <a:rPr lang="en-US" dirty="0" smtClean="0">
                <a:solidFill>
                  <a:srgbClr val="FFFF00"/>
                </a:solidFill>
              </a:rPr>
              <a:t>Became Theological Non-issue Post-1890</a:t>
            </a:r>
          </a:p>
          <a:p>
            <a:pPr lvl="1" eaLnBrk="1" hangingPunct="1">
              <a:defRPr/>
            </a:pPr>
            <a:r>
              <a:rPr lang="en-US" dirty="0" smtClean="0">
                <a:solidFill>
                  <a:srgbClr val="FFFF00"/>
                </a:solidFill>
              </a:rPr>
              <a:t>Until 1950</a:t>
            </a: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3B09159-4F26-42E3-B001-7C20C19D72F1}" type="slidenum">
              <a:rPr lang="en-US" sz="1200">
                <a:effectLst>
                  <a:outerShdw blurRad="38100" dist="38100" dir="2700000" algn="tl">
                    <a:srgbClr val="000000"/>
                  </a:outerShdw>
                </a:effectLst>
              </a:rPr>
              <a:pPr algn="r">
                <a:defRPr/>
              </a:pPr>
              <a:t>13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2218D93-65E5-4401-B497-9B686640E731}" type="slidenum">
              <a:rPr lang="en-US"/>
              <a:pPr>
                <a:defRPr/>
              </a:pPr>
              <a:t>130</a:t>
            </a:fld>
            <a:endParaRPr lang="en-US"/>
          </a:p>
        </p:txBody>
      </p:sp>
      <p:sp>
        <p:nvSpPr>
          <p:cNvPr id="2" name="Title 1"/>
          <p:cNvSpPr>
            <a:spLocks noGrp="1"/>
          </p:cNvSpPr>
          <p:nvPr>
            <p:ph type="title"/>
          </p:nvPr>
        </p:nvSpPr>
        <p:spPr/>
        <p:txBody>
          <a:bodyPr/>
          <a:lstStyle/>
          <a:p>
            <a:pPr eaLnBrk="1" hangingPunct="1">
              <a:defRPr/>
            </a:pPr>
            <a:r>
              <a:rPr lang="en-US" dirty="0" smtClean="0"/>
              <a:t>Bore Our Sin by Imputation</a:t>
            </a:r>
            <a:endParaRPr lang="en-US" dirty="0"/>
          </a:p>
        </p:txBody>
      </p:sp>
      <p:sp>
        <p:nvSpPr>
          <p:cNvPr id="3" name="Content Placeholder 2"/>
          <p:cNvSpPr>
            <a:spLocks noGrp="1"/>
          </p:cNvSpPr>
          <p:nvPr>
            <p:ph idx="1"/>
          </p:nvPr>
        </p:nvSpPr>
        <p:spPr>
          <a:xfrm>
            <a:off x="381000" y="1600200"/>
            <a:ext cx="8458200" cy="4530725"/>
          </a:xfrm>
        </p:spPr>
        <p:txBody>
          <a:bodyPr/>
          <a:lstStyle/>
          <a:p>
            <a:pPr marL="0" indent="0" eaLnBrk="1" hangingPunct="1">
              <a:buFont typeface="Wingdings" pitchFamily="2" charset="2"/>
              <a:buNone/>
              <a:defRPr/>
            </a:pPr>
            <a:r>
              <a:rPr lang="en-US" sz="2800" dirty="0">
                <a:effectLst/>
              </a:rPr>
              <a:t>In dying upon the cross, He transferred the guilt from the person of the transgressor to that of the divine Substitute, through faith in Him as his personal Redeemer. </a:t>
            </a:r>
            <a:r>
              <a:rPr lang="en-US" sz="2800" dirty="0">
                <a:solidFill>
                  <a:srgbClr val="FF33CC"/>
                </a:solidFill>
                <a:effectLst/>
              </a:rPr>
              <a:t>The sins of a guilty world, which in figure </a:t>
            </a:r>
            <a:r>
              <a:rPr lang="en-US" sz="2800" dirty="0" smtClean="0">
                <a:solidFill>
                  <a:srgbClr val="FF33CC"/>
                </a:solidFill>
                <a:effectLst/>
              </a:rPr>
              <a:t>are represented </a:t>
            </a:r>
            <a:r>
              <a:rPr lang="en-US" sz="2800" dirty="0">
                <a:solidFill>
                  <a:srgbClr val="FF33CC"/>
                </a:solidFill>
                <a:effectLst/>
              </a:rPr>
              <a:t>as "red as crimson," were </a:t>
            </a:r>
            <a:r>
              <a:rPr lang="en-US" sz="2800" u="sng" dirty="0">
                <a:solidFill>
                  <a:srgbClr val="FFFF00"/>
                </a:solidFill>
                <a:effectLst/>
              </a:rPr>
              <a:t>imputed to the divine Surety</a:t>
            </a:r>
            <a:r>
              <a:rPr lang="en-US" sz="1600" dirty="0">
                <a:effectLst/>
              </a:rPr>
              <a:t>.--</a:t>
            </a:r>
            <a:r>
              <a:rPr lang="en-US" sz="1600" dirty="0" err="1" smtClean="0">
                <a:effectLst/>
              </a:rPr>
              <a:t>Ms</a:t>
            </a:r>
            <a:r>
              <a:rPr lang="en-US" sz="1600" dirty="0" smtClean="0">
                <a:effectLst/>
              </a:rPr>
              <a:t> </a:t>
            </a:r>
            <a:r>
              <a:rPr lang="en-US" sz="1600" dirty="0">
                <a:effectLst/>
              </a:rPr>
              <a:t>84a, 1897.  {7ABC 462.3} </a:t>
            </a:r>
          </a:p>
          <a:p>
            <a:pPr marL="0" indent="0" eaLnBrk="1" hangingPunct="1">
              <a:buFont typeface="Wingdings" pitchFamily="2" charset="2"/>
              <a:buNone/>
              <a:defRPr/>
            </a:pPr>
            <a:endParaRPr lang="en-US" sz="2800" dirty="0" smtClean="0"/>
          </a:p>
          <a:p>
            <a:pPr marL="0" indent="0" eaLnBrk="1" hangingPunct="1">
              <a:buFont typeface="Wingdings" pitchFamily="2" charset="2"/>
              <a:buNone/>
              <a:defRPr/>
            </a:pPr>
            <a:r>
              <a:rPr lang="en-US" sz="2800" dirty="0" smtClean="0"/>
              <a:t>He bore the sins of every sinner; for all transgressions were </a:t>
            </a:r>
            <a:r>
              <a:rPr lang="en-US" sz="2800" dirty="0" smtClean="0">
                <a:solidFill>
                  <a:srgbClr val="FFFF00"/>
                </a:solidFill>
              </a:rPr>
              <a:t>imputed unto him</a:t>
            </a:r>
            <a:r>
              <a:rPr lang="en-US" sz="2800" dirty="0" smtClean="0"/>
              <a:t>..” </a:t>
            </a:r>
          </a:p>
          <a:p>
            <a:pPr marL="0" indent="0" eaLnBrk="1" hangingPunct="1">
              <a:buFont typeface="Wingdings" pitchFamily="2" charset="2"/>
              <a:buNone/>
              <a:defRPr/>
            </a:pPr>
            <a:r>
              <a:rPr lang="en-US" sz="1800" dirty="0" smtClean="0"/>
              <a:t>{RH, Dec. 20,1892 par.7}</a:t>
            </a:r>
            <a:endParaRPr lang="en-US" sz="1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1C108E4-1EFF-4608-8712-2869A8EE0CB4}" type="slidenum">
              <a:rPr lang="en-US" sz="1200">
                <a:effectLst>
                  <a:outerShdw blurRad="38100" dist="38100" dir="2700000" algn="tl">
                    <a:srgbClr val="000000"/>
                  </a:outerShdw>
                </a:effectLst>
              </a:rPr>
              <a:pPr algn="r">
                <a:defRPr/>
              </a:pPr>
              <a:t>130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5720CC7-4429-46B0-AFAE-59D3356E0610}" type="slidenum">
              <a:rPr lang="en-US"/>
              <a:pPr>
                <a:defRPr/>
              </a:pPr>
              <a:t>131</a:t>
            </a:fld>
            <a:endParaRPr lang="en-US"/>
          </a:p>
        </p:txBody>
      </p:sp>
      <p:sp>
        <p:nvSpPr>
          <p:cNvPr id="2" name="Title 1"/>
          <p:cNvSpPr>
            <a:spLocks noGrp="1"/>
          </p:cNvSpPr>
          <p:nvPr>
            <p:ph type="title"/>
          </p:nvPr>
        </p:nvSpPr>
        <p:spPr/>
        <p:txBody>
          <a:bodyPr/>
          <a:lstStyle/>
          <a:p>
            <a:pPr eaLnBrk="1" hangingPunct="1">
              <a:defRPr/>
            </a:pPr>
            <a:r>
              <a:rPr lang="en-US" dirty="0" smtClean="0"/>
              <a:t>Sin Bearer</a:t>
            </a:r>
            <a:br>
              <a:rPr lang="en-US" dirty="0" smtClean="0"/>
            </a:br>
            <a:r>
              <a:rPr lang="en-US" dirty="0" smtClean="0"/>
              <a:t>by Nature OR Imputation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The guilt of </a:t>
            </a:r>
            <a:r>
              <a:rPr lang="en-US" sz="2800" dirty="0" smtClean="0">
                <a:solidFill>
                  <a:srgbClr val="FF33CC"/>
                </a:solidFill>
                <a:effectLst/>
              </a:rPr>
              <a:t>every </a:t>
            </a:r>
            <a:r>
              <a:rPr lang="en-US" sz="2800" dirty="0">
                <a:solidFill>
                  <a:srgbClr val="FF33CC"/>
                </a:solidFill>
                <a:effectLst/>
              </a:rPr>
              <a:t>sin pressed its weight upon the divine soul of the world's Redeemer</a:t>
            </a:r>
            <a:r>
              <a:rPr lang="en-US" sz="2800" dirty="0">
                <a:effectLst/>
              </a:rPr>
              <a:t>. The evil thoughts, the evil words, the evil deeds of every son and daughter of Adam, called for retribution upon Himself; for He had become man's substitute. </a:t>
            </a:r>
            <a:r>
              <a:rPr lang="en-US" sz="2800" dirty="0">
                <a:solidFill>
                  <a:srgbClr val="FF33CC"/>
                </a:solidFill>
                <a:effectLst/>
              </a:rPr>
              <a:t>Though the guilt of sin was not His</a:t>
            </a:r>
            <a:r>
              <a:rPr lang="en-US" sz="2800" dirty="0">
                <a:effectLst/>
              </a:rPr>
              <a:t>, His spirit was torn and bruised by </a:t>
            </a:r>
            <a:r>
              <a:rPr lang="en-US" sz="2800" dirty="0">
                <a:solidFill>
                  <a:srgbClr val="FFFF00"/>
                </a:solidFill>
                <a:effectLst/>
              </a:rPr>
              <a:t>the transgressions </a:t>
            </a:r>
            <a:r>
              <a:rPr lang="en-US" sz="2800" dirty="0">
                <a:effectLst/>
              </a:rPr>
              <a:t>of men, and </a:t>
            </a:r>
            <a:r>
              <a:rPr lang="en-US" sz="2800" dirty="0">
                <a:solidFill>
                  <a:srgbClr val="FF33CC"/>
                </a:solidFill>
                <a:effectLst/>
              </a:rPr>
              <a:t>He who knew no sin </a:t>
            </a:r>
            <a:r>
              <a:rPr lang="en-US" sz="2800" b="1" u="sng" dirty="0">
                <a:solidFill>
                  <a:srgbClr val="FF33CC"/>
                </a:solidFill>
                <a:effectLst/>
              </a:rPr>
              <a:t>became sin for us</a:t>
            </a:r>
            <a:r>
              <a:rPr lang="en-US" sz="2800" dirty="0">
                <a:solidFill>
                  <a:srgbClr val="FF33CC"/>
                </a:solidFill>
                <a:effectLst/>
              </a:rPr>
              <a:t>, that we might be made the righteousness of God in Him</a:t>
            </a:r>
            <a:r>
              <a:rPr lang="en-US" sz="2800" dirty="0">
                <a:effectLst/>
              </a:rPr>
              <a:t>.  {1SM 321.4}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512EDFD-7AA3-4A23-8817-E9AF000235C4}" type="slidenum">
              <a:rPr lang="en-US" sz="1200">
                <a:effectLst>
                  <a:outerShdw blurRad="38100" dist="38100" dir="2700000" algn="tl">
                    <a:srgbClr val="000000"/>
                  </a:outerShdw>
                </a:effectLst>
              </a:rPr>
              <a:pPr algn="r">
                <a:defRPr/>
              </a:pPr>
              <a:t>131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FAAA094-BA38-45C2-BBA8-468C50A3D14E}" type="slidenum">
              <a:rPr lang="en-US"/>
              <a:pPr>
                <a:defRPr/>
              </a:pPr>
              <a:t>132</a:t>
            </a:fld>
            <a:endParaRPr lang="en-US"/>
          </a:p>
        </p:txBody>
      </p:sp>
      <p:sp>
        <p:nvSpPr>
          <p:cNvPr id="2" name="Title 1"/>
          <p:cNvSpPr>
            <a:spLocks noGrp="1"/>
          </p:cNvSpPr>
          <p:nvPr>
            <p:ph type="title"/>
          </p:nvPr>
        </p:nvSpPr>
        <p:spPr/>
        <p:txBody>
          <a:bodyPr/>
          <a:lstStyle/>
          <a:p>
            <a:pPr eaLnBrk="1" hangingPunct="1">
              <a:defRPr/>
            </a:pPr>
            <a:r>
              <a:rPr lang="en-US" dirty="0" smtClean="0"/>
              <a:t>Vicarious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FF00"/>
                </a:solidFill>
              </a:rPr>
              <a:t>The sacrificial offerings which had been instituted to teach men concerning the </a:t>
            </a:r>
            <a:r>
              <a:rPr lang="en-US" u="sng" dirty="0">
                <a:solidFill>
                  <a:srgbClr val="FFFF00"/>
                </a:solidFill>
              </a:rPr>
              <a:t>vicarious atonement</a:t>
            </a:r>
            <a:r>
              <a:rPr lang="en-US" dirty="0">
                <a:solidFill>
                  <a:srgbClr val="FFFF00"/>
                </a:solidFill>
              </a:rPr>
              <a:t> of Christ</a:t>
            </a:r>
            <a:r>
              <a:rPr lang="en-US" dirty="0"/>
              <a:t>, to teach them that without the shedding of blood there is no remission of sins, had become to them a stumbling-block. All that was spiritual and holy was perverted to their darkened understanding. </a:t>
            </a:r>
            <a:r>
              <a:rPr lang="en-US" dirty="0" smtClean="0"/>
              <a:t>{</a:t>
            </a:r>
            <a:r>
              <a:rPr lang="en-US" dirty="0"/>
              <a:t>RH, November 1, 1892 par. 12}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13DE8D7-203C-445C-92C2-AE2DD4D59316}" type="slidenum">
              <a:rPr lang="en-US" sz="1200">
                <a:effectLst>
                  <a:outerShdw blurRad="38100" dist="38100" dir="2700000" algn="tl">
                    <a:srgbClr val="000000"/>
                  </a:outerShdw>
                </a:effectLst>
              </a:rPr>
              <a:pPr algn="r">
                <a:defRPr/>
              </a:pPr>
              <a:t>132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6DE0022-1F1A-410B-B99D-CBA46C720633}" type="slidenum">
              <a:rPr lang="en-US"/>
              <a:pPr>
                <a:defRPr/>
              </a:pPr>
              <a:t>133</a:t>
            </a:fld>
            <a:endParaRPr lang="en-US"/>
          </a:p>
        </p:txBody>
      </p:sp>
      <p:sp>
        <p:nvSpPr>
          <p:cNvPr id="2" name="Title 1"/>
          <p:cNvSpPr>
            <a:spLocks noGrp="1"/>
          </p:cNvSpPr>
          <p:nvPr>
            <p:ph type="title"/>
          </p:nvPr>
        </p:nvSpPr>
        <p:spPr/>
        <p:txBody>
          <a:bodyPr/>
          <a:lstStyle/>
          <a:p>
            <a:pPr eaLnBrk="1" hangingPunct="1">
              <a:defRPr/>
            </a:pPr>
            <a:r>
              <a:rPr lang="en-US" dirty="0" smtClean="0"/>
              <a:t>Sin Bearer</a:t>
            </a:r>
            <a:br>
              <a:rPr lang="en-US" dirty="0" smtClean="0"/>
            </a:br>
            <a:r>
              <a:rPr lang="en-US" dirty="0" smtClean="0"/>
              <a:t>Spotless Lamb</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The Son of God endured the wrath of God against sin. </a:t>
            </a:r>
            <a:r>
              <a:rPr lang="en-US" sz="2800" dirty="0">
                <a:solidFill>
                  <a:srgbClr val="FF33CC"/>
                </a:solidFill>
                <a:effectLst/>
              </a:rPr>
              <a:t>All the accumulated sin of the world was laid upon the Sin-bearer</a:t>
            </a:r>
            <a:r>
              <a:rPr lang="en-US" sz="2800" dirty="0">
                <a:effectLst/>
              </a:rPr>
              <a:t>, the One who was innocent, the One who alone could be the propitiation for sin, because he himself was obedient. He was one with God. </a:t>
            </a:r>
            <a:r>
              <a:rPr lang="en-US" sz="2800" dirty="0">
                <a:solidFill>
                  <a:srgbClr val="FFFF00"/>
                </a:solidFill>
                <a:effectLst/>
              </a:rPr>
              <a:t>Not a taint of corruption was upon him</a:t>
            </a:r>
            <a:r>
              <a:rPr lang="en-US" sz="2800" dirty="0">
                <a:effectLst/>
              </a:rPr>
              <a:t>. </a:t>
            </a:r>
            <a:r>
              <a:rPr lang="en-US" sz="2400" dirty="0">
                <a:effectLst/>
              </a:rPr>
              <a:t>{ST, December 9, 1897 par. 6</a:t>
            </a:r>
            <a:r>
              <a:rPr lang="en-US" sz="2400" dirty="0" smtClean="0">
                <a:effectLst/>
              </a:rPr>
              <a:t>} —</a:t>
            </a:r>
            <a:r>
              <a:rPr lang="en-US" sz="2400" dirty="0">
                <a:effectLst/>
              </a:rPr>
              <a:t>Manuscript 42, 1897. {</a:t>
            </a:r>
            <a:r>
              <a:rPr lang="en-US" sz="2400" dirty="0" err="1">
                <a:effectLst/>
              </a:rPr>
              <a:t>CTr</a:t>
            </a:r>
            <a:r>
              <a:rPr lang="en-US" sz="2400" dirty="0">
                <a:effectLst/>
              </a:rPr>
              <a:t> 268.7} </a:t>
            </a:r>
            <a:endParaRPr lang="en-US" sz="2400" dirty="0" smtClean="0">
              <a:effectLst/>
            </a:endParaRPr>
          </a:p>
          <a:p>
            <a:pPr eaLnBrk="1" hangingPunct="1">
              <a:buFont typeface="Arial" pitchFamily="34" charset="0"/>
              <a:buChar char="•"/>
              <a:defRPr/>
            </a:pPr>
            <a:r>
              <a:rPr lang="en-US" sz="2400" dirty="0" smtClean="0">
                <a:solidFill>
                  <a:srgbClr val="FFFF00"/>
                </a:solidFill>
                <a:effectLst/>
              </a:rPr>
              <a:t>No taint of corruption: Nature + Character</a:t>
            </a:r>
            <a:endParaRPr lang="en-US" sz="2800" dirty="0">
              <a:solidFill>
                <a:srgbClr val="FFFF00"/>
              </a:solidFill>
              <a:effectLst/>
            </a:endParaRPr>
          </a:p>
          <a:p>
            <a:pPr eaLnBrk="1" hangingPunct="1">
              <a:buFont typeface="Arial" pitchFamily="34" charset="0"/>
              <a:buChar char="•"/>
              <a:defRPr/>
            </a:pPr>
            <a:r>
              <a:rPr lang="en-US" sz="2800" dirty="0" smtClean="0">
                <a:solidFill>
                  <a:srgbClr val="FFC000"/>
                </a:solidFill>
              </a:rPr>
              <a:t>“</a:t>
            </a:r>
            <a:r>
              <a:rPr lang="en-US" sz="2800" u="sng" dirty="0" smtClean="0">
                <a:solidFill>
                  <a:srgbClr val="FFC000"/>
                </a:solidFill>
              </a:rPr>
              <a:t>His </a:t>
            </a:r>
            <a:r>
              <a:rPr lang="en-US" sz="2800" u="sng" dirty="0">
                <a:solidFill>
                  <a:srgbClr val="FFC000"/>
                </a:solidFill>
              </a:rPr>
              <a:t>nature</a:t>
            </a:r>
            <a:r>
              <a:rPr lang="en-US" sz="2800" dirty="0">
                <a:solidFill>
                  <a:srgbClr val="FFC000"/>
                </a:solidFill>
              </a:rPr>
              <a:t> was without the taint of sin.” </a:t>
            </a:r>
            <a:r>
              <a:rPr lang="en-US" sz="2000" dirty="0" smtClean="0">
                <a:solidFill>
                  <a:srgbClr val="FFC000"/>
                </a:solidFill>
              </a:rPr>
              <a:t>{</a:t>
            </a:r>
            <a:r>
              <a:rPr lang="en-US" sz="2000" dirty="0">
                <a:solidFill>
                  <a:srgbClr val="FFC000"/>
                </a:solidFill>
              </a:rPr>
              <a:t>4T 528.2}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AAC1800-E652-447B-9F34-2CD4DA1A2673}" type="slidenum">
              <a:rPr lang="en-US" sz="1200">
                <a:effectLst>
                  <a:outerShdw blurRad="38100" dist="38100" dir="2700000" algn="tl">
                    <a:srgbClr val="000000"/>
                  </a:outerShdw>
                </a:effectLst>
              </a:rPr>
              <a:pPr algn="r">
                <a:defRPr/>
              </a:pPr>
              <a:t>133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5412359-2B2C-4324-9A47-D5A0027EA53E}" type="slidenum">
              <a:rPr lang="en-US"/>
              <a:pPr>
                <a:defRPr/>
              </a:pPr>
              <a:t>134</a:t>
            </a:fld>
            <a:endParaRPr lang="en-US"/>
          </a:p>
        </p:txBody>
      </p:sp>
      <p:sp>
        <p:nvSpPr>
          <p:cNvPr id="2" name="Title 1"/>
          <p:cNvSpPr>
            <a:spLocks noGrp="1"/>
          </p:cNvSpPr>
          <p:nvPr>
            <p:ph type="title"/>
          </p:nvPr>
        </p:nvSpPr>
        <p:spPr/>
        <p:txBody>
          <a:bodyPr/>
          <a:lstStyle/>
          <a:p>
            <a:pPr eaLnBrk="1" hangingPunct="1">
              <a:defRPr/>
            </a:pPr>
            <a:r>
              <a:rPr lang="en-US" dirty="0" smtClean="0"/>
              <a:t>Law of Sympathetic Love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solidFill>
                  <a:srgbClr val="FF33CC"/>
                </a:solidFill>
                <a:effectLst/>
              </a:rPr>
              <a:t>Jesus</a:t>
            </a:r>
            <a:r>
              <a:rPr lang="en-US" sz="2800" dirty="0">
                <a:solidFill>
                  <a:srgbClr val="FF33CC"/>
                </a:solidFill>
                <a:effectLst/>
              </a:rPr>
              <a:t>, </a:t>
            </a:r>
            <a:r>
              <a:rPr lang="en-US" sz="2800" u="sng" dirty="0">
                <a:solidFill>
                  <a:srgbClr val="FF33CC"/>
                </a:solidFill>
                <a:effectLst/>
              </a:rPr>
              <a:t>by the law of sympathetic love</a:t>
            </a:r>
            <a:r>
              <a:rPr lang="en-US" sz="2800" dirty="0">
                <a:solidFill>
                  <a:srgbClr val="FF33CC"/>
                </a:solidFill>
                <a:effectLst/>
              </a:rPr>
              <a:t>, </a:t>
            </a:r>
            <a:r>
              <a:rPr lang="en-US" sz="2800" u="sng" dirty="0">
                <a:solidFill>
                  <a:srgbClr val="FF33CC"/>
                </a:solidFill>
                <a:effectLst/>
              </a:rPr>
              <a:t>bore our sins</a:t>
            </a:r>
            <a:r>
              <a:rPr lang="en-US" sz="2800" dirty="0">
                <a:effectLst/>
              </a:rPr>
              <a:t>, took our punishment, and drank the cup of the wrath of God apportioned to the transgressor. . . . He bore the cross of self-denial and self-sacrifice for us, that we might have life, eternal life. Will we bear the cross for Jesus?  </a:t>
            </a:r>
            <a:r>
              <a:rPr lang="en-US" sz="2400" dirty="0">
                <a:effectLst/>
              </a:rPr>
              <a:t>{TMK 289.4} </a:t>
            </a:r>
            <a:endParaRPr lang="en-US" sz="2400" dirty="0" smtClean="0">
              <a:effectLst/>
            </a:endParaRPr>
          </a:p>
          <a:p>
            <a:pPr marL="0" indent="0" eaLnBrk="1" hangingPunct="1">
              <a:buFont typeface="Wingdings" pitchFamily="2" charset="2"/>
              <a:buNone/>
              <a:defRPr/>
            </a:pPr>
            <a:r>
              <a:rPr lang="en-US" sz="2400" dirty="0" smtClean="0">
                <a:effectLst/>
              </a:rPr>
              <a:t>  </a:t>
            </a:r>
            <a:endParaRPr lang="en-US" sz="2400" dirty="0">
              <a:effectLst/>
            </a:endParaRPr>
          </a:p>
          <a:p>
            <a:pPr marL="0" indent="0" eaLnBrk="1" hangingPunct="1">
              <a:buFont typeface="Wingdings" pitchFamily="2" charset="2"/>
              <a:buNone/>
              <a:defRPr/>
            </a:pPr>
            <a:r>
              <a:rPr lang="en-US" sz="2800" dirty="0" smtClean="0">
                <a:solidFill>
                  <a:srgbClr val="FFFF00"/>
                </a:solidFill>
              </a:rPr>
              <a:t>Bore our sins by imputation or </a:t>
            </a:r>
          </a:p>
          <a:p>
            <a:pPr marL="0" indent="0" eaLnBrk="1" hangingPunct="1">
              <a:buFont typeface="Wingdings" pitchFamily="2" charset="2"/>
              <a:buNone/>
              <a:defRPr/>
            </a:pPr>
            <a:r>
              <a:rPr lang="en-US" sz="2800" dirty="0" smtClean="0">
                <a:solidFill>
                  <a:srgbClr val="FFFF00"/>
                </a:solidFill>
              </a:rPr>
              <a:t>by assuming our corrupt nature?</a:t>
            </a: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BCD8AEA-C430-4053-84B9-AF361324D122}" type="slidenum">
              <a:rPr lang="en-US" sz="1200">
                <a:effectLst>
                  <a:outerShdw blurRad="38100" dist="38100" dir="2700000" algn="tl">
                    <a:srgbClr val="000000"/>
                  </a:outerShdw>
                </a:effectLst>
              </a:rPr>
              <a:pPr algn="r">
                <a:defRPr/>
              </a:pPr>
              <a:t>134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CAB2CD7-AE44-4483-9E81-AD5C586C9695}" type="slidenum">
              <a:rPr lang="en-US"/>
              <a:pPr>
                <a:defRPr/>
              </a:pPr>
              <a:t>135</a:t>
            </a:fld>
            <a:endParaRPr lang="en-US"/>
          </a:p>
        </p:txBody>
      </p:sp>
      <p:sp>
        <p:nvSpPr>
          <p:cNvPr id="2" name="Title 1"/>
          <p:cNvSpPr>
            <a:spLocks noGrp="1"/>
          </p:cNvSpPr>
          <p:nvPr>
            <p:ph type="title"/>
          </p:nvPr>
        </p:nvSpPr>
        <p:spPr/>
        <p:txBody>
          <a:bodyPr/>
          <a:lstStyle/>
          <a:p>
            <a:pPr eaLnBrk="1" hangingPunct="1">
              <a:defRPr/>
            </a:pPr>
            <a:r>
              <a:rPr lang="en-US" dirty="0" err="1" smtClean="0"/>
              <a:t>Sequeira’s</a:t>
            </a:r>
            <a:r>
              <a:rPr lang="en-US" dirty="0" smtClean="0"/>
              <a:t> Ethical Gospel</a:t>
            </a:r>
            <a:endParaRPr lang="en-US" dirty="0"/>
          </a:p>
        </p:txBody>
      </p:sp>
      <p:sp>
        <p:nvSpPr>
          <p:cNvPr id="258053" name="Content Placeholder 2"/>
          <p:cNvSpPr>
            <a:spLocks noGrp="1"/>
          </p:cNvSpPr>
          <p:nvPr>
            <p:ph idx="1"/>
          </p:nvPr>
        </p:nvSpPr>
        <p:spPr/>
        <p:txBody>
          <a:bodyPr/>
          <a:lstStyle/>
          <a:p>
            <a:pPr marL="0" indent="0" eaLnBrk="1" hangingPunct="1">
              <a:buFont typeface="Wingdings" pitchFamily="2" charset="2"/>
              <a:buNone/>
            </a:pPr>
            <a:r>
              <a:rPr lang="en-US" sz="2800" smtClean="0">
                <a:effectLst/>
              </a:rPr>
              <a:t>Christ must assume the nature that needed redeeming, i.e., assume our depraved, corrupt nature with inbred sin. </a:t>
            </a:r>
          </a:p>
          <a:p>
            <a:pPr marL="0" indent="0" eaLnBrk="1" hangingPunct="1">
              <a:buFont typeface="Wingdings" pitchFamily="2" charset="2"/>
              <a:buNone/>
            </a:pPr>
            <a:endParaRPr lang="en-US" sz="2800" smtClean="0">
              <a:effectLst/>
            </a:endParaRPr>
          </a:p>
          <a:p>
            <a:pPr marL="0" indent="0" eaLnBrk="1" hangingPunct="1">
              <a:buFont typeface="Wingdings" pitchFamily="2" charset="2"/>
              <a:buNone/>
            </a:pPr>
            <a:r>
              <a:rPr lang="en-US" sz="2800" smtClean="0">
                <a:effectLst/>
              </a:rPr>
              <a:t>Christ bore our sin “by bearing our sinful humanity on the cross, the humanity He assumed at the incarnation.” (</a:t>
            </a:r>
            <a:r>
              <a:rPr lang="en-US" sz="2400" i="1" smtClean="0">
                <a:effectLst/>
              </a:rPr>
              <a:t>Saviour of the World</a:t>
            </a:r>
            <a:r>
              <a:rPr lang="en-US" sz="2400" smtClean="0">
                <a:effectLst/>
              </a:rPr>
              <a:t>, P. 171)</a:t>
            </a:r>
            <a:endParaRPr lang="en-US" sz="2800" smtClean="0">
              <a:effectLst/>
            </a:endParaRPr>
          </a:p>
          <a:p>
            <a:pPr marL="0" indent="0" eaLnBrk="1" hangingPunct="1">
              <a:buFont typeface="Wingdings" pitchFamily="2" charset="2"/>
              <a:buNone/>
            </a:pPr>
            <a:endParaRPr lang="en-US" sz="2800" smtClean="0">
              <a:effectLst/>
            </a:endParaRPr>
          </a:p>
          <a:p>
            <a:pPr marL="0" indent="0" eaLnBrk="1" hangingPunct="1">
              <a:buFont typeface="Wingdings" pitchFamily="2" charset="2"/>
              <a:buNone/>
            </a:pPr>
            <a:r>
              <a:rPr lang="en-US" sz="2800" smtClean="0">
                <a:solidFill>
                  <a:srgbClr val="FFFF00"/>
                </a:solidFill>
                <a:effectLst/>
              </a:rPr>
              <a:t>Christ’s must share our corrupt nature </a:t>
            </a:r>
          </a:p>
          <a:p>
            <a:pPr marL="0" indent="0" eaLnBrk="1" hangingPunct="1">
              <a:buFont typeface="Wingdings" pitchFamily="2" charset="2"/>
              <a:buNone/>
            </a:pPr>
            <a:endParaRPr lang="en-US" sz="2800" smtClean="0">
              <a:solidFill>
                <a:srgbClr val="FFFF00"/>
              </a:solidFill>
              <a:effectLst/>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BE5E0F2-6BBC-4F61-8A81-B780C6FA6357}" type="slidenum">
              <a:rPr lang="en-US" sz="1200">
                <a:effectLst>
                  <a:outerShdw blurRad="38100" dist="38100" dir="2700000" algn="tl">
                    <a:srgbClr val="000000"/>
                  </a:outerShdw>
                </a:effectLst>
              </a:rPr>
              <a:pPr algn="r">
                <a:defRPr/>
              </a:pPr>
              <a:t>135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5F1EA85-B1C0-4FA1-A951-044B0C34CED7}" type="slidenum">
              <a:rPr lang="en-US"/>
              <a:pPr>
                <a:defRPr/>
              </a:pPr>
              <a:t>136</a:t>
            </a:fld>
            <a:endParaRPr lang="en-US"/>
          </a:p>
        </p:txBody>
      </p:sp>
      <p:sp>
        <p:nvSpPr>
          <p:cNvPr id="2" name="Title 1"/>
          <p:cNvSpPr>
            <a:spLocks noGrp="1"/>
          </p:cNvSpPr>
          <p:nvPr>
            <p:ph type="title"/>
          </p:nvPr>
        </p:nvSpPr>
        <p:spPr/>
        <p:txBody>
          <a:bodyPr/>
          <a:lstStyle/>
          <a:p>
            <a:pPr eaLnBrk="1" hangingPunct="1">
              <a:defRPr/>
            </a:pPr>
            <a:r>
              <a:rPr lang="en-US" dirty="0" smtClean="0"/>
              <a:t>Share vs. Bore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Adam sinned, and the </a:t>
            </a:r>
            <a:r>
              <a:rPr lang="en-US" dirty="0">
                <a:solidFill>
                  <a:srgbClr val="FF33CC"/>
                </a:solidFill>
                <a:effectLst/>
              </a:rPr>
              <a:t>children of Adam </a:t>
            </a:r>
            <a:r>
              <a:rPr lang="en-US" u="sng" dirty="0">
                <a:solidFill>
                  <a:srgbClr val="FF33CC"/>
                </a:solidFill>
                <a:effectLst/>
              </a:rPr>
              <a:t>share</a:t>
            </a:r>
            <a:r>
              <a:rPr lang="en-US" dirty="0">
                <a:solidFill>
                  <a:srgbClr val="FF33CC"/>
                </a:solidFill>
                <a:effectLst/>
              </a:rPr>
              <a:t> his guilt</a:t>
            </a:r>
            <a:r>
              <a:rPr lang="en-US" dirty="0">
                <a:effectLst/>
              </a:rPr>
              <a:t> and its consequences; but </a:t>
            </a:r>
            <a:r>
              <a:rPr lang="en-US" dirty="0">
                <a:solidFill>
                  <a:srgbClr val="FFFF00"/>
                </a:solidFill>
                <a:effectLst/>
              </a:rPr>
              <a:t>Jesus </a:t>
            </a:r>
            <a:r>
              <a:rPr lang="en-US" u="sng" dirty="0">
                <a:solidFill>
                  <a:srgbClr val="FFFF00"/>
                </a:solidFill>
                <a:effectLst/>
              </a:rPr>
              <a:t>bore</a:t>
            </a:r>
            <a:r>
              <a:rPr lang="en-US" dirty="0">
                <a:solidFill>
                  <a:srgbClr val="FFFF00"/>
                </a:solidFill>
                <a:effectLst/>
              </a:rPr>
              <a:t> the guilt of Adam</a:t>
            </a:r>
            <a:r>
              <a:rPr lang="en-US" dirty="0">
                <a:effectLst/>
              </a:rPr>
              <a:t>, and all the children of Adam that will flee to Christ, the second Adam, may escape the penalty of transgression. </a:t>
            </a:r>
            <a:r>
              <a:rPr lang="en-US" sz="2800" dirty="0">
                <a:effectLst/>
              </a:rPr>
              <a:t>{ST, May 19, 1890 par. 8}  </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2B0148C-C995-475F-A8DC-0148CFEB9AF1}" type="slidenum">
              <a:rPr lang="en-US" sz="1200">
                <a:effectLst>
                  <a:outerShdw blurRad="38100" dist="38100" dir="2700000" algn="tl">
                    <a:srgbClr val="000000"/>
                  </a:outerShdw>
                </a:effectLst>
              </a:rPr>
              <a:pPr algn="r">
                <a:defRPr/>
              </a:pPr>
              <a:t>136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0764A3D-AA9F-4CD4-90D5-CEF902EABF5D}" type="slidenum">
              <a:rPr lang="en-US"/>
              <a:pPr>
                <a:defRPr/>
              </a:pPr>
              <a:t>137</a:t>
            </a:fld>
            <a:endParaRPr lang="en-US"/>
          </a:p>
        </p:txBody>
      </p:sp>
      <p:sp>
        <p:nvSpPr>
          <p:cNvPr id="2" name="Title 1"/>
          <p:cNvSpPr>
            <a:spLocks noGrp="1"/>
          </p:cNvSpPr>
          <p:nvPr>
            <p:ph type="title"/>
          </p:nvPr>
        </p:nvSpPr>
        <p:spPr/>
        <p:txBody>
          <a:bodyPr/>
          <a:lstStyle/>
          <a:p>
            <a:pPr eaLnBrk="1" hangingPunct="1">
              <a:defRPr/>
            </a:pPr>
            <a:r>
              <a:rPr lang="en-US" dirty="0" smtClean="0"/>
              <a:t>Shared or Bore </a:t>
            </a:r>
            <a:r>
              <a:rPr lang="en-US" smtClean="0"/>
              <a:t>Our Sins?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Christ was treated as we deserve, that we might be treated as He deserves</a:t>
            </a:r>
            <a:r>
              <a:rPr lang="en-US" sz="2800" dirty="0">
                <a:solidFill>
                  <a:srgbClr val="FF33CC"/>
                </a:solidFill>
                <a:effectLst/>
              </a:rPr>
              <a:t>. He was condemned for our sins, </a:t>
            </a:r>
            <a:r>
              <a:rPr lang="en-US" sz="2800" u="sng" dirty="0">
                <a:solidFill>
                  <a:srgbClr val="FF33CC"/>
                </a:solidFill>
                <a:effectLst/>
              </a:rPr>
              <a:t>in which He had no share</a:t>
            </a:r>
            <a:r>
              <a:rPr lang="en-US" sz="2800" dirty="0">
                <a:solidFill>
                  <a:srgbClr val="FF33CC"/>
                </a:solidFill>
                <a:effectLst/>
              </a:rPr>
              <a:t>, that we might be justified by His righteousness, </a:t>
            </a:r>
            <a:r>
              <a:rPr lang="en-US" sz="2800" u="sng" dirty="0">
                <a:solidFill>
                  <a:srgbClr val="FF33CC"/>
                </a:solidFill>
                <a:effectLst/>
              </a:rPr>
              <a:t>in which we had no share</a:t>
            </a:r>
            <a:r>
              <a:rPr lang="en-US" sz="2800" dirty="0">
                <a:solidFill>
                  <a:srgbClr val="FF33CC"/>
                </a:solidFill>
                <a:effectLst/>
              </a:rPr>
              <a:t>.</a:t>
            </a:r>
            <a:r>
              <a:rPr lang="en-US" sz="2800" dirty="0">
                <a:effectLst/>
              </a:rPr>
              <a:t> He suffered the death which was ours, that we might receive the life which was His. "With His stripes we are healed."  </a:t>
            </a:r>
            <a:r>
              <a:rPr lang="en-US" sz="1800" dirty="0">
                <a:effectLst/>
              </a:rPr>
              <a:t>{DA </a:t>
            </a:r>
            <a:r>
              <a:rPr lang="en-US" sz="1800" dirty="0" smtClean="0">
                <a:effectLst/>
              </a:rPr>
              <a:t>25.2}</a:t>
            </a:r>
          </a:p>
          <a:p>
            <a:pPr marL="0" indent="0" eaLnBrk="1" hangingPunct="1">
              <a:buFont typeface="Wingdings" pitchFamily="2" charset="2"/>
              <a:buNone/>
              <a:defRPr/>
            </a:pPr>
            <a:r>
              <a:rPr lang="en-US" sz="3600" dirty="0" smtClean="0">
                <a:solidFill>
                  <a:srgbClr val="FFFF00"/>
                </a:solidFill>
                <a:effectLst/>
              </a:rPr>
              <a:t>Sin imputed to Christ</a:t>
            </a:r>
          </a:p>
          <a:p>
            <a:pPr marL="0" indent="0" eaLnBrk="1" hangingPunct="1">
              <a:buFont typeface="Wingdings" pitchFamily="2" charset="2"/>
              <a:buNone/>
              <a:defRPr/>
            </a:pPr>
            <a:r>
              <a:rPr lang="en-US" sz="3600" dirty="0" smtClean="0">
                <a:solidFill>
                  <a:srgbClr val="FFFF00"/>
                </a:solidFill>
                <a:effectLst/>
              </a:rPr>
              <a:t>Righteousness imputed to us</a:t>
            </a:r>
          </a:p>
          <a:p>
            <a:pPr marL="0" indent="0" eaLnBrk="1" hangingPunct="1">
              <a:buFont typeface="Wingdings" pitchFamily="2" charset="2"/>
              <a:buNone/>
              <a:defRPr/>
            </a:pP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414B281-E1C7-494E-8B4C-B248C73BCC4E}" type="slidenum">
              <a:rPr lang="en-US" sz="1200">
                <a:effectLst>
                  <a:outerShdw blurRad="38100" dist="38100" dir="2700000" algn="tl">
                    <a:srgbClr val="000000"/>
                  </a:outerShdw>
                </a:effectLst>
              </a:rPr>
              <a:pPr algn="r">
                <a:defRPr/>
              </a:pPr>
              <a:t>137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19F8CB8-0FA6-4CE3-AE8D-05DD223B5611}" type="slidenum">
              <a:rPr lang="en-US"/>
              <a:pPr>
                <a:defRPr/>
              </a:pPr>
              <a:t>138</a:t>
            </a:fld>
            <a:endParaRPr lang="en-US"/>
          </a:p>
        </p:txBody>
      </p:sp>
      <p:sp>
        <p:nvSpPr>
          <p:cNvPr id="2" name="Title 1"/>
          <p:cNvSpPr>
            <a:spLocks noGrp="1"/>
          </p:cNvSpPr>
          <p:nvPr>
            <p:ph type="title"/>
          </p:nvPr>
        </p:nvSpPr>
        <p:spPr/>
        <p:txBody>
          <a:bodyPr/>
          <a:lstStyle/>
          <a:p>
            <a:pPr eaLnBrk="1" hangingPunct="1">
              <a:defRPr/>
            </a:pPr>
            <a:r>
              <a:rPr lang="en-US" dirty="0" smtClean="0"/>
              <a:t>Ethical Gospel Idea Demands:</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t>If Christ assumed nature needing redeeming</a:t>
            </a:r>
          </a:p>
          <a:p>
            <a:pPr eaLnBrk="1" hangingPunct="1">
              <a:buFont typeface="Arial" pitchFamily="34" charset="0"/>
              <a:buChar char="•"/>
              <a:defRPr/>
            </a:pPr>
            <a:r>
              <a:rPr lang="en-US" sz="2800" dirty="0" smtClean="0"/>
              <a:t>Then </a:t>
            </a:r>
            <a:r>
              <a:rPr lang="en-US" sz="2800" dirty="0"/>
              <a:t>C</a:t>
            </a:r>
            <a:r>
              <a:rPr lang="en-US" sz="2800" dirty="0" smtClean="0"/>
              <a:t>hrist was condemned for </a:t>
            </a:r>
            <a:r>
              <a:rPr lang="en-US" sz="2800" u="sng" dirty="0" smtClean="0"/>
              <a:t>His own inbred sin</a:t>
            </a:r>
            <a:r>
              <a:rPr lang="en-US" sz="2800" dirty="0" smtClean="0"/>
              <a:t> which He inherited.</a:t>
            </a:r>
          </a:p>
          <a:p>
            <a:pPr marL="0" indent="0" eaLnBrk="1" hangingPunct="1">
              <a:buFont typeface="Wingdings" pitchFamily="2" charset="2"/>
              <a:buNone/>
              <a:defRPr/>
            </a:pPr>
            <a:endParaRPr lang="en-US" sz="2800" dirty="0" smtClean="0"/>
          </a:p>
          <a:p>
            <a:pPr eaLnBrk="1" hangingPunct="1">
              <a:buFont typeface="Arial" pitchFamily="34" charset="0"/>
              <a:buChar char="•"/>
              <a:defRPr/>
            </a:pPr>
            <a:r>
              <a:rPr lang="en-US" sz="2800" dirty="0" smtClean="0"/>
              <a:t>If He was condemned for something in Himself</a:t>
            </a:r>
          </a:p>
          <a:p>
            <a:pPr lvl="1" eaLnBrk="1" hangingPunct="1">
              <a:buFont typeface="Arial" pitchFamily="34" charset="0"/>
              <a:buChar char="•"/>
              <a:defRPr/>
            </a:pPr>
            <a:r>
              <a:rPr lang="en-US" sz="2400" dirty="0" smtClean="0"/>
              <a:t>We are justified for something in ourselves</a:t>
            </a:r>
          </a:p>
          <a:p>
            <a:pPr eaLnBrk="1" hangingPunct="1">
              <a:buFont typeface="Arial" pitchFamily="34" charset="0"/>
              <a:buChar char="•"/>
              <a:defRPr/>
            </a:pPr>
            <a:r>
              <a:rPr lang="en-US" sz="2800" dirty="0" smtClean="0"/>
              <a:t>But He was condemned for sin in which He had no share </a:t>
            </a:r>
            <a:r>
              <a:rPr lang="en-US" sz="2800" dirty="0" smtClean="0">
                <a:sym typeface="Wingdings" pitchFamily="2" charset="2"/>
              </a:rPr>
              <a:t> Imputed sin</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CFE0804-BD91-4D56-B372-CAA4C14B851F}" type="slidenum">
              <a:rPr lang="en-US" sz="1200">
                <a:effectLst>
                  <a:outerShdw blurRad="38100" dist="38100" dir="2700000" algn="tl">
                    <a:srgbClr val="000000"/>
                  </a:outerShdw>
                </a:effectLst>
              </a:rPr>
              <a:pPr algn="r">
                <a:defRPr/>
              </a:pPr>
              <a:t>138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E88A096-D56B-4E4F-B426-DBD33B1566DE}" type="slidenum">
              <a:rPr lang="en-US"/>
              <a:pPr>
                <a:defRPr/>
              </a:pPr>
              <a:t>139</a:t>
            </a:fld>
            <a:endParaRPr lang="en-US"/>
          </a:p>
        </p:txBody>
      </p:sp>
      <p:sp>
        <p:nvSpPr>
          <p:cNvPr id="2" name="Title 1"/>
          <p:cNvSpPr>
            <a:spLocks noGrp="1"/>
          </p:cNvSpPr>
          <p:nvPr>
            <p:ph type="title"/>
          </p:nvPr>
        </p:nvSpPr>
        <p:spPr/>
        <p:txBody>
          <a:bodyPr/>
          <a:lstStyle/>
          <a:p>
            <a:pPr eaLnBrk="1" hangingPunct="1">
              <a:defRPr/>
            </a:pPr>
            <a:r>
              <a:rPr lang="en-US" dirty="0" smtClean="0"/>
              <a:t>Imputation of Sin &amp; RT</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t>How do we know our sin was imputed to Christ? </a:t>
            </a:r>
            <a:r>
              <a:rPr lang="en-US" sz="2800" dirty="0" smtClean="0">
                <a:solidFill>
                  <a:srgbClr val="FF33CC"/>
                </a:solidFill>
              </a:rPr>
              <a:t>Because our death was imparted to Him.</a:t>
            </a:r>
          </a:p>
          <a:p>
            <a:pPr eaLnBrk="1" hangingPunct="1">
              <a:buFont typeface="Arial" pitchFamily="34" charset="0"/>
              <a:buChar char="•"/>
              <a:defRPr/>
            </a:pPr>
            <a:r>
              <a:rPr lang="en-US" sz="2800" dirty="0" smtClean="0"/>
              <a:t>How do we know His RT is imputed to us?  </a:t>
            </a:r>
            <a:r>
              <a:rPr lang="en-US" sz="2800" dirty="0" smtClean="0">
                <a:solidFill>
                  <a:srgbClr val="FF33CC"/>
                </a:solidFill>
              </a:rPr>
              <a:t>Because His life is imparted to us</a:t>
            </a:r>
          </a:p>
          <a:p>
            <a:pPr eaLnBrk="1" hangingPunct="1">
              <a:buFont typeface="Arial" pitchFamily="34" charset="0"/>
              <a:buChar char="•"/>
              <a:defRPr/>
            </a:pPr>
            <a:endParaRPr lang="en-US" sz="2800" dirty="0"/>
          </a:p>
          <a:p>
            <a:pPr eaLnBrk="1" hangingPunct="1">
              <a:buFont typeface="Arial" pitchFamily="34" charset="0"/>
              <a:buChar char="•"/>
              <a:defRPr/>
            </a:pPr>
            <a:r>
              <a:rPr lang="en-US" sz="2800" dirty="0" smtClean="0"/>
              <a:t>His death is proof that our sins condemned Him</a:t>
            </a:r>
          </a:p>
          <a:p>
            <a:pPr eaLnBrk="1" hangingPunct="1">
              <a:buFont typeface="Arial" pitchFamily="34" charset="0"/>
              <a:buChar char="•"/>
              <a:defRPr/>
            </a:pPr>
            <a:r>
              <a:rPr lang="en-US" sz="2800" dirty="0" smtClean="0">
                <a:solidFill>
                  <a:srgbClr val="FF33CC"/>
                </a:solidFill>
              </a:rPr>
              <a:t>Sanctification is proof that Christ’s RT justifies us</a:t>
            </a:r>
          </a:p>
          <a:p>
            <a:pPr eaLnBrk="1" hangingPunct="1">
              <a:buFont typeface="Arial" pitchFamily="34" charset="0"/>
              <a:buChar char="•"/>
              <a:defRPr/>
            </a:pPr>
            <a:endParaRPr lang="en-US" sz="2800" dirty="0" smtClean="0"/>
          </a:p>
          <a:p>
            <a:pPr marL="0" indent="0" eaLnBrk="1" hangingPunct="1">
              <a:buFont typeface="Wingdings" pitchFamily="2" charset="2"/>
              <a:buNone/>
              <a:defRPr/>
            </a:pPr>
            <a:r>
              <a:rPr lang="en-US" sz="2800" dirty="0" smtClean="0"/>
              <a:t>                                                            </a:t>
            </a:r>
            <a:r>
              <a:rPr lang="en-US" sz="2000" dirty="0" smtClean="0"/>
              <a:t>Stephen Wallace</a:t>
            </a:r>
            <a:endParaRPr lang="en-US" sz="2800" dirty="0" smtClean="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786C223-6F26-4A96-9C4F-43B59A32F024}" type="slidenum">
              <a:rPr lang="en-US" sz="1200">
                <a:effectLst>
                  <a:outerShdw blurRad="38100" dist="38100" dir="2700000" algn="tl">
                    <a:srgbClr val="000000"/>
                  </a:outerShdw>
                </a:effectLst>
              </a:rPr>
              <a:pPr algn="r">
                <a:defRPr/>
              </a:pPr>
              <a:t>139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41D7377-2F20-4E50-B8DB-3B43C9CC2174}" type="slidenum">
              <a:rPr lang="en-US"/>
              <a:pPr>
                <a:defRPr/>
              </a:pPr>
              <a:t>14</a:t>
            </a:fld>
            <a:endParaRPr lang="en-US"/>
          </a:p>
        </p:txBody>
      </p:sp>
      <p:sp>
        <p:nvSpPr>
          <p:cNvPr id="2" name="Title 1"/>
          <p:cNvSpPr>
            <a:spLocks noGrp="1"/>
          </p:cNvSpPr>
          <p:nvPr>
            <p:ph type="title"/>
          </p:nvPr>
        </p:nvSpPr>
        <p:spPr/>
        <p:txBody>
          <a:bodyPr/>
          <a:lstStyle/>
          <a:p>
            <a:pPr eaLnBrk="1" hangingPunct="1">
              <a:defRPr/>
            </a:pPr>
            <a:r>
              <a:rPr lang="en-US" dirty="0" smtClean="0"/>
              <a:t>Jones &amp; Nature of Christ</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t>All </a:t>
            </a:r>
            <a:r>
              <a:rPr lang="en-US" sz="2800" dirty="0"/>
              <a:t>the tendencies to sin that are in you were in Him, and not one of them was ever allowed to appear--every one was put under foot and kept </a:t>
            </a:r>
            <a:r>
              <a:rPr lang="en-US" sz="2800" dirty="0" smtClean="0"/>
              <a:t>there…That </a:t>
            </a:r>
            <a:r>
              <a:rPr lang="en-US" sz="2800" dirty="0"/>
              <a:t>is simply saying that </a:t>
            </a:r>
            <a:r>
              <a:rPr lang="en-US" sz="2800" dirty="0">
                <a:solidFill>
                  <a:srgbClr val="FFFF00"/>
                </a:solidFill>
              </a:rPr>
              <a:t>all the tendencies to sin that are in human flesh were in His human flesh</a:t>
            </a:r>
            <a:r>
              <a:rPr lang="en-US" sz="2800" dirty="0"/>
              <a:t>, and not one of them was ever allowed to appear; He conquered them all. And in Him we all have victory over them all. {February 21, 1895 ATJ, GCB 267.1}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7A55153-A139-42A1-9DA6-E16FE2D5A78E}" type="slidenum">
              <a:rPr lang="en-US" sz="1200">
                <a:effectLst>
                  <a:outerShdw blurRad="38100" dist="38100" dir="2700000" algn="tl">
                    <a:srgbClr val="000000"/>
                  </a:outerShdw>
                </a:effectLst>
              </a:rPr>
              <a:pPr algn="r">
                <a:defRPr/>
              </a:pPr>
              <a:t>14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128A14A-C166-48D9-90F2-4DDBA146F3A3}" type="slidenum">
              <a:rPr lang="en-US"/>
              <a:pPr>
                <a:defRPr/>
              </a:pPr>
              <a:t>140</a:t>
            </a:fld>
            <a:endParaRPr lang="en-US"/>
          </a:p>
        </p:txBody>
      </p:sp>
      <p:sp>
        <p:nvSpPr>
          <p:cNvPr id="2" name="Title 1"/>
          <p:cNvSpPr>
            <a:spLocks noGrp="1"/>
          </p:cNvSpPr>
          <p:nvPr>
            <p:ph type="title"/>
          </p:nvPr>
        </p:nvSpPr>
        <p:spPr/>
        <p:txBody>
          <a:bodyPr/>
          <a:lstStyle/>
          <a:p>
            <a:pPr eaLnBrk="1" hangingPunct="1">
              <a:defRPr/>
            </a:pPr>
            <a:r>
              <a:rPr lang="en-US" dirty="0" smtClean="0"/>
              <a:t>Sin Bearer</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In the </a:t>
            </a:r>
            <a:r>
              <a:rPr lang="en-US" dirty="0" err="1">
                <a:effectLst/>
              </a:rPr>
              <a:t>fulness</a:t>
            </a:r>
            <a:r>
              <a:rPr lang="en-US" dirty="0">
                <a:effectLst/>
              </a:rPr>
              <a:t> of time He was to be revealed in human form. He was to take His position at the head of humanity by </a:t>
            </a:r>
            <a:r>
              <a:rPr lang="en-US" dirty="0">
                <a:solidFill>
                  <a:srgbClr val="FF33CC"/>
                </a:solidFill>
                <a:effectLst/>
              </a:rPr>
              <a:t>taking the </a:t>
            </a:r>
            <a:r>
              <a:rPr lang="en-US" u="sng" dirty="0">
                <a:solidFill>
                  <a:srgbClr val="FF33CC"/>
                </a:solidFill>
                <a:effectLst/>
              </a:rPr>
              <a:t>nature but not the </a:t>
            </a:r>
            <a:r>
              <a:rPr lang="en-US" u="sng" dirty="0" smtClean="0">
                <a:solidFill>
                  <a:srgbClr val="FF33CC"/>
                </a:solidFill>
                <a:effectLst/>
              </a:rPr>
              <a:t>sinfulness</a:t>
            </a:r>
            <a:r>
              <a:rPr lang="en-US" dirty="0" smtClean="0">
                <a:solidFill>
                  <a:srgbClr val="FF33CC"/>
                </a:solidFill>
                <a:effectLst/>
              </a:rPr>
              <a:t> of </a:t>
            </a:r>
            <a:r>
              <a:rPr lang="en-US" dirty="0">
                <a:solidFill>
                  <a:srgbClr val="FF33CC"/>
                </a:solidFill>
                <a:effectLst/>
              </a:rPr>
              <a:t>man</a:t>
            </a:r>
            <a:r>
              <a:rPr lang="en-US" dirty="0">
                <a:effectLst/>
              </a:rPr>
              <a:t>. In heaven was heard the voice, "The Redeemer shall come to Zion, and unto them that turn from transgression in Jacob, </a:t>
            </a:r>
            <a:r>
              <a:rPr lang="en-US" dirty="0" err="1">
                <a:effectLst/>
              </a:rPr>
              <a:t>saith</a:t>
            </a:r>
            <a:r>
              <a:rPr lang="en-US" dirty="0">
                <a:effectLst/>
              </a:rPr>
              <a:t> the Lord."  {ST, May 29, 1901 par. 11}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699FB1A-D7CC-488C-8E97-4B4298B3377B}" type="slidenum">
              <a:rPr lang="en-US" sz="1200">
                <a:effectLst>
                  <a:outerShdw blurRad="38100" dist="38100" dir="2700000" algn="tl">
                    <a:srgbClr val="000000"/>
                  </a:outerShdw>
                </a:effectLst>
              </a:rPr>
              <a:pPr algn="r">
                <a:defRPr/>
              </a:pPr>
              <a:t>140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95B8CE1-8DE7-4140-BA88-5BB689AE56B5}" type="slidenum">
              <a:rPr lang="en-US"/>
              <a:pPr>
                <a:defRPr/>
              </a:pPr>
              <a:t>141</a:t>
            </a:fld>
            <a:endParaRPr lang="en-US"/>
          </a:p>
        </p:txBody>
      </p:sp>
      <p:sp>
        <p:nvSpPr>
          <p:cNvPr id="2" name="Title 1"/>
          <p:cNvSpPr>
            <a:spLocks noGrp="1"/>
          </p:cNvSpPr>
          <p:nvPr>
            <p:ph type="title"/>
          </p:nvPr>
        </p:nvSpPr>
        <p:spPr/>
        <p:txBody>
          <a:bodyPr/>
          <a:lstStyle/>
          <a:p>
            <a:pPr eaLnBrk="1" hangingPunct="1">
              <a:defRPr/>
            </a:pPr>
            <a:r>
              <a:rPr lang="en-US" dirty="0" smtClean="0"/>
              <a:t>Sin Bearer</a:t>
            </a:r>
            <a:endParaRPr lang="en-US" dirty="0"/>
          </a:p>
        </p:txBody>
      </p:sp>
      <p:sp>
        <p:nvSpPr>
          <p:cNvPr id="264197" name="Content Placeholder 2"/>
          <p:cNvSpPr>
            <a:spLocks noGrp="1"/>
          </p:cNvSpPr>
          <p:nvPr>
            <p:ph idx="1"/>
          </p:nvPr>
        </p:nvSpPr>
        <p:spPr/>
        <p:txBody>
          <a:bodyPr/>
          <a:lstStyle/>
          <a:p>
            <a:pPr marL="0" indent="0" eaLnBrk="1" hangingPunct="1">
              <a:buFont typeface="Wingdings" pitchFamily="2" charset="2"/>
              <a:buNone/>
            </a:pPr>
            <a:r>
              <a:rPr lang="en-US" smtClean="0">
                <a:effectLst/>
              </a:rPr>
              <a:t>There should not be the faintest misgiving in regard to the </a:t>
            </a:r>
            <a:r>
              <a:rPr lang="en-US" smtClean="0">
                <a:solidFill>
                  <a:srgbClr val="FF33CC"/>
                </a:solidFill>
                <a:effectLst/>
              </a:rPr>
              <a:t>perfect freedom from sinfulness in the human nature of Christ</a:t>
            </a:r>
            <a:r>
              <a:rPr lang="en-US" smtClean="0">
                <a:effectLst/>
              </a:rPr>
              <a:t>.--Ms 143, 1897, pp. 1, 3.  {17MR 26.1}  </a:t>
            </a:r>
          </a:p>
          <a:p>
            <a:pPr marL="0" indent="0" eaLnBrk="1" hangingPunct="1">
              <a:buFont typeface="Wingdings" pitchFamily="2" charset="2"/>
              <a:buNone/>
            </a:pPr>
            <a:endParaRPr lang="en-US" smtClean="0">
              <a:effectLst/>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1DDE6C0-06C7-42F1-89B5-E69C9268D337}" type="slidenum">
              <a:rPr lang="en-US" sz="1200">
                <a:effectLst>
                  <a:outerShdw blurRad="38100" dist="38100" dir="2700000" algn="tl">
                    <a:srgbClr val="000000"/>
                  </a:outerShdw>
                </a:effectLst>
              </a:rPr>
              <a:pPr algn="r">
                <a:defRPr/>
              </a:pPr>
              <a:t>141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72C74C1-A7E4-4FFC-BC7B-C481769B210A}" type="slidenum">
              <a:rPr lang="en-US"/>
              <a:pPr>
                <a:defRPr/>
              </a:pPr>
              <a:t>142</a:t>
            </a:fld>
            <a:endParaRPr lang="en-US"/>
          </a:p>
        </p:txBody>
      </p:sp>
      <p:sp>
        <p:nvSpPr>
          <p:cNvPr id="2" name="Title 1"/>
          <p:cNvSpPr>
            <a:spLocks noGrp="1"/>
          </p:cNvSpPr>
          <p:nvPr>
            <p:ph type="title"/>
          </p:nvPr>
        </p:nvSpPr>
        <p:spPr/>
        <p:txBody>
          <a:bodyPr/>
          <a:lstStyle/>
          <a:p>
            <a:pPr eaLnBrk="1" hangingPunct="1">
              <a:defRPr/>
            </a:pPr>
            <a:r>
              <a:rPr lang="en-US" dirty="0" smtClean="0"/>
              <a:t>Sin Bearer</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He was touched with the feeling of our infirmities, and was in all points tempted like as we are. And yet He "knew no sin." He was the Lamb "without blemish and without spot." . . . </a:t>
            </a:r>
            <a:r>
              <a:rPr lang="en-US" dirty="0">
                <a:solidFill>
                  <a:srgbClr val="FF33CC"/>
                </a:solidFill>
                <a:effectLst/>
              </a:rPr>
              <a:t>We should have no misgivings in regard to the perfect </a:t>
            </a:r>
            <a:r>
              <a:rPr lang="en-US" dirty="0" err="1">
                <a:solidFill>
                  <a:srgbClr val="FF33CC"/>
                </a:solidFill>
                <a:effectLst/>
              </a:rPr>
              <a:t>sinlessness</a:t>
            </a:r>
            <a:r>
              <a:rPr lang="en-US" dirty="0">
                <a:solidFill>
                  <a:srgbClr val="FF33CC"/>
                </a:solidFill>
                <a:effectLst/>
              </a:rPr>
              <a:t> of the human nature of Christ</a:t>
            </a:r>
            <a:r>
              <a:rPr lang="en-US" dirty="0">
                <a:effectLst/>
              </a:rPr>
              <a:t>.--The Signs of the Times, June 9, 1898.   {7ABC 455.4}</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9382422-46F2-408A-97B3-79C9519EDB67}" type="slidenum">
              <a:rPr lang="en-US" sz="1200">
                <a:effectLst>
                  <a:outerShdw blurRad="38100" dist="38100" dir="2700000" algn="tl">
                    <a:srgbClr val="000000"/>
                  </a:outerShdw>
                </a:effectLst>
              </a:rPr>
              <a:pPr algn="r">
                <a:defRPr/>
              </a:pPr>
              <a:t>142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55DC672-42FA-4834-9AAB-1645F49AF5B9}" type="slidenum">
              <a:rPr lang="en-US"/>
              <a:pPr>
                <a:defRPr/>
              </a:pPr>
              <a:t>143</a:t>
            </a:fld>
            <a:endParaRPr lang="en-US"/>
          </a:p>
        </p:txBody>
      </p:sp>
      <p:sp>
        <p:nvSpPr>
          <p:cNvPr id="2" name="Title 1"/>
          <p:cNvSpPr>
            <a:spLocks noGrp="1"/>
          </p:cNvSpPr>
          <p:nvPr>
            <p:ph type="title"/>
          </p:nvPr>
        </p:nvSpPr>
        <p:spPr/>
        <p:txBody>
          <a:bodyPr/>
          <a:lstStyle/>
          <a:p>
            <a:pPr eaLnBrk="1" hangingPunct="1">
              <a:defRPr/>
            </a:pPr>
            <a:r>
              <a:rPr lang="en-US" dirty="0" smtClean="0"/>
              <a:t>Imperfect Offering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Man could not atone for man. </a:t>
            </a:r>
            <a:r>
              <a:rPr lang="en-US" sz="2800" dirty="0">
                <a:solidFill>
                  <a:srgbClr val="FF33CC"/>
                </a:solidFill>
                <a:effectLst/>
              </a:rPr>
              <a:t>His sinful, fallen condition would constitute him </a:t>
            </a:r>
            <a:r>
              <a:rPr lang="en-US" sz="2800" u="sng" dirty="0">
                <a:solidFill>
                  <a:srgbClr val="FF33CC"/>
                </a:solidFill>
                <a:effectLst/>
              </a:rPr>
              <a:t>an imperfect offering</a:t>
            </a:r>
            <a:r>
              <a:rPr lang="en-US" sz="2800" dirty="0">
                <a:solidFill>
                  <a:srgbClr val="FF33CC"/>
                </a:solidFill>
                <a:effectLst/>
              </a:rPr>
              <a:t>, an atoning sacrifice of less value than Adam before his fall</a:t>
            </a:r>
            <a:r>
              <a:rPr lang="en-US" sz="2800" dirty="0">
                <a:effectLst/>
              </a:rPr>
              <a:t>. God made man perfect and upright, and after his transgression there could be no sacrifice acceptable to God for him, unless the </a:t>
            </a:r>
            <a:r>
              <a:rPr lang="en-US" sz="2800" dirty="0">
                <a:solidFill>
                  <a:srgbClr val="FFFF00"/>
                </a:solidFill>
                <a:effectLst/>
              </a:rPr>
              <a:t>offering made should in value be superior to man as he was in his </a:t>
            </a:r>
            <a:r>
              <a:rPr lang="en-US" sz="2800" u="sng" dirty="0">
                <a:solidFill>
                  <a:srgbClr val="FFFF00"/>
                </a:solidFill>
                <a:effectLst/>
              </a:rPr>
              <a:t>state of perfection and innocency</a:t>
            </a:r>
            <a:r>
              <a:rPr lang="en-US" sz="2800" dirty="0">
                <a:effectLst/>
              </a:rPr>
              <a:t>.  {2SP 9.3}  </a:t>
            </a:r>
            <a:endParaRPr lang="en-US" sz="2800" dirty="0" smtClean="0">
              <a:effectLst/>
            </a:endParaRPr>
          </a:p>
          <a:p>
            <a:pPr marL="0" indent="0" eaLnBrk="1" hangingPunct="1">
              <a:buFont typeface="Wingdings" pitchFamily="2" charset="2"/>
              <a:buNone/>
              <a:defRPr/>
            </a:pPr>
            <a:r>
              <a:rPr lang="en-US" sz="2800" dirty="0" smtClean="0">
                <a:solidFill>
                  <a:srgbClr val="FFFF00"/>
                </a:solidFill>
                <a:effectLst/>
              </a:rPr>
              <a:t>Imperfect Offering: man’s sinful, fallen condition</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3C51049-2FCC-4B42-BABB-B2C351B03067}" type="slidenum">
              <a:rPr lang="en-US" sz="1200">
                <a:effectLst>
                  <a:outerShdw blurRad="38100" dist="38100" dir="2700000" algn="tl">
                    <a:srgbClr val="000000"/>
                  </a:outerShdw>
                </a:effectLst>
              </a:rPr>
              <a:pPr algn="r">
                <a:defRPr/>
              </a:pPr>
              <a:t>143</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8E7D304-CB70-4A12-B4CF-7F3EAB23087B}" type="slidenum">
              <a:rPr lang="en-US"/>
              <a:pPr>
                <a:defRPr/>
              </a:pPr>
              <a:t>144</a:t>
            </a:fld>
            <a:endParaRPr lang="en-US"/>
          </a:p>
        </p:txBody>
      </p:sp>
      <p:sp>
        <p:nvSpPr>
          <p:cNvPr id="2" name="Title 1"/>
          <p:cNvSpPr>
            <a:spLocks noGrp="1"/>
          </p:cNvSpPr>
          <p:nvPr>
            <p:ph type="title"/>
          </p:nvPr>
        </p:nvSpPr>
        <p:spPr/>
        <p:txBody>
          <a:bodyPr/>
          <a:lstStyle/>
          <a:p>
            <a:pPr eaLnBrk="1" hangingPunct="1">
              <a:defRPr/>
            </a:pPr>
            <a:r>
              <a:rPr lang="en-US" dirty="0" smtClean="0"/>
              <a:t>Perfect Offering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Through being partakers of the divine nature we may stand pure and holy and </a:t>
            </a:r>
            <a:r>
              <a:rPr lang="en-US" sz="2800" dirty="0" smtClean="0">
                <a:effectLst/>
              </a:rPr>
              <a:t>undefiled. The </a:t>
            </a:r>
            <a:r>
              <a:rPr lang="en-US" sz="2800" dirty="0">
                <a:effectLst/>
              </a:rPr>
              <a:t>Godhead was not made human, and the human was not deified by the </a:t>
            </a:r>
            <a:r>
              <a:rPr lang="en-US" sz="2800" dirty="0">
                <a:solidFill>
                  <a:srgbClr val="FFFF00"/>
                </a:solidFill>
                <a:effectLst/>
              </a:rPr>
              <a:t>blending together of the two natures</a:t>
            </a:r>
            <a:r>
              <a:rPr lang="en-US" sz="2800" dirty="0">
                <a:effectLst/>
              </a:rPr>
              <a:t>. </a:t>
            </a:r>
            <a:r>
              <a:rPr lang="en-US" sz="2800" dirty="0">
                <a:solidFill>
                  <a:srgbClr val="FF33CC"/>
                </a:solidFill>
                <a:effectLst/>
              </a:rPr>
              <a:t>Christ did not possess the same sinful, corrupt, </a:t>
            </a:r>
            <a:r>
              <a:rPr lang="en-US" sz="2800" u="sng" dirty="0">
                <a:solidFill>
                  <a:srgbClr val="FF33CC"/>
                </a:solidFill>
                <a:effectLst/>
              </a:rPr>
              <a:t>fallen</a:t>
            </a:r>
            <a:r>
              <a:rPr lang="en-US" sz="2800" dirty="0">
                <a:solidFill>
                  <a:srgbClr val="FF33CC"/>
                </a:solidFill>
                <a:effectLst/>
              </a:rPr>
              <a:t> disloyalty we possess, for then He could not be </a:t>
            </a:r>
            <a:r>
              <a:rPr lang="en-US" sz="2800" u="sng" dirty="0">
                <a:solidFill>
                  <a:srgbClr val="FF33CC"/>
                </a:solidFill>
                <a:effectLst/>
              </a:rPr>
              <a:t>a perfect </a:t>
            </a:r>
            <a:r>
              <a:rPr lang="en-US" sz="2800" u="sng" dirty="0" smtClean="0">
                <a:solidFill>
                  <a:srgbClr val="FF33CC"/>
                </a:solidFill>
                <a:effectLst/>
              </a:rPr>
              <a:t>offering</a:t>
            </a:r>
            <a:r>
              <a:rPr lang="en-US" sz="2400" dirty="0" smtClean="0">
                <a:effectLst/>
              </a:rPr>
              <a:t>.  Manuscript </a:t>
            </a:r>
            <a:r>
              <a:rPr lang="en-US" sz="2400" dirty="0">
                <a:effectLst/>
              </a:rPr>
              <a:t>94, 1893.  {3SM 131.1} </a:t>
            </a:r>
            <a:r>
              <a:rPr lang="en-US" sz="2400" dirty="0" smtClean="0">
                <a:effectLst/>
              </a:rPr>
              <a:t>   </a:t>
            </a:r>
            <a:r>
              <a:rPr lang="en-US" sz="2400" dirty="0" smtClean="0">
                <a:solidFill>
                  <a:srgbClr val="FFC000"/>
                </a:solidFill>
                <a:effectLst/>
              </a:rPr>
              <a:t>[Context = Born again Christian]</a:t>
            </a:r>
          </a:p>
          <a:p>
            <a:pPr marL="0" indent="0" eaLnBrk="1" hangingPunct="1">
              <a:buFont typeface="Wingdings" pitchFamily="2" charset="2"/>
              <a:buNone/>
              <a:defRPr/>
            </a:pPr>
            <a:endParaRPr lang="en-US" sz="2800" dirty="0">
              <a:solidFill>
                <a:srgbClr val="FFC000"/>
              </a:solidFill>
              <a:effectLst/>
            </a:endParaRPr>
          </a:p>
          <a:p>
            <a:pPr marL="0" indent="0" eaLnBrk="1" hangingPunct="1">
              <a:buFont typeface="Wingdings" pitchFamily="2" charset="2"/>
              <a:buNone/>
              <a:defRPr/>
            </a:pPr>
            <a:r>
              <a:rPr lang="en-US" sz="2400" dirty="0" smtClean="0">
                <a:solidFill>
                  <a:srgbClr val="FFFF00"/>
                </a:solidFill>
                <a:effectLst/>
              </a:rPr>
              <a:t>Two Natures blended: Divine + Uncorrupted nature</a:t>
            </a:r>
            <a:endParaRPr lang="en-US" sz="24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46DDF35-5315-4D96-9F68-180362469A20}" type="slidenum">
              <a:rPr lang="en-US" sz="1200">
                <a:effectLst>
                  <a:outerShdw blurRad="38100" dist="38100" dir="2700000" algn="tl">
                    <a:srgbClr val="000000"/>
                  </a:outerShdw>
                </a:effectLst>
              </a:rPr>
              <a:pPr algn="r">
                <a:defRPr/>
              </a:pPr>
              <a:t>144</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82665B2-4781-4306-81BD-71752AEDDB78}" type="slidenum">
              <a:rPr lang="en-US"/>
              <a:pPr>
                <a:defRPr/>
              </a:pPr>
              <a:t>145</a:t>
            </a:fld>
            <a:endParaRPr lang="en-US"/>
          </a:p>
        </p:txBody>
      </p:sp>
      <p:sp>
        <p:nvSpPr>
          <p:cNvPr id="2" name="Title 1"/>
          <p:cNvSpPr>
            <a:spLocks noGrp="1"/>
          </p:cNvSpPr>
          <p:nvPr>
            <p:ph type="title"/>
          </p:nvPr>
        </p:nvSpPr>
        <p:spPr/>
        <p:txBody>
          <a:bodyPr/>
          <a:lstStyle/>
          <a:p>
            <a:pPr eaLnBrk="1" hangingPunct="1">
              <a:defRPr/>
            </a:pPr>
            <a:r>
              <a:rPr lang="en-US" dirty="0" smtClean="0"/>
              <a:t>Perfect Offering</a:t>
            </a:r>
            <a:endParaRPr lang="en-US" dirty="0"/>
          </a:p>
        </p:txBody>
      </p:sp>
      <p:sp>
        <p:nvSpPr>
          <p:cNvPr id="3" name="Content Placeholder 2"/>
          <p:cNvSpPr>
            <a:spLocks noGrp="1"/>
          </p:cNvSpPr>
          <p:nvPr>
            <p:ph idx="1"/>
          </p:nvPr>
        </p:nvSpPr>
        <p:spPr>
          <a:xfrm>
            <a:off x="228600" y="1447800"/>
            <a:ext cx="8229600" cy="4759325"/>
          </a:xfrm>
        </p:spPr>
        <p:txBody>
          <a:bodyPr/>
          <a:lstStyle/>
          <a:p>
            <a:pPr marL="0" indent="0" eaLnBrk="1" hangingPunct="1">
              <a:buFont typeface="Wingdings" pitchFamily="2" charset="2"/>
              <a:buNone/>
              <a:defRPr/>
            </a:pPr>
            <a:r>
              <a:rPr lang="en-US" sz="2800" b="1" dirty="0">
                <a:solidFill>
                  <a:srgbClr val="FF33CC"/>
                </a:solidFill>
                <a:effectLst/>
              </a:rPr>
              <a:t>A complete offering has been made</a:t>
            </a:r>
            <a:r>
              <a:rPr lang="en-US" sz="2800" dirty="0">
                <a:effectLst/>
              </a:rPr>
              <a:t>; for "God so loved the world, that he gave his only-begotten Son,"-- </a:t>
            </a:r>
            <a:r>
              <a:rPr lang="en-US" sz="2800" dirty="0">
                <a:solidFill>
                  <a:srgbClr val="66FF33"/>
                </a:solidFill>
                <a:effectLst/>
              </a:rPr>
              <a:t>not a son by creation, as were the angels, nor a son by adoption, as is the forgiven sinner</a:t>
            </a:r>
            <a:r>
              <a:rPr lang="en-US" sz="2800" dirty="0">
                <a:effectLst/>
              </a:rPr>
              <a:t>, but a Son begotten in the express image of the Father's person, and in all the brightness of his majesty and glory, </a:t>
            </a:r>
            <a:r>
              <a:rPr lang="en-US" sz="2800" dirty="0">
                <a:solidFill>
                  <a:srgbClr val="FFFF00"/>
                </a:solidFill>
                <a:effectLst/>
              </a:rPr>
              <a:t>one equal with God in authority, dignity, and divine perfection. In him dwelt all the fullness of the Godhead bodily</a:t>
            </a:r>
            <a:r>
              <a:rPr lang="en-US" sz="2800" dirty="0">
                <a:effectLst/>
              </a:rPr>
              <a:t>.  {ST, May 30, 1895 par. 3}  </a:t>
            </a:r>
          </a:p>
          <a:p>
            <a:pPr marL="0" indent="0" eaLnBrk="1" hangingPunct="1">
              <a:buFont typeface="Wingdings" pitchFamily="2" charset="2"/>
              <a:buNone/>
              <a:defRPr/>
            </a:pPr>
            <a:endParaRPr lang="en-US" sz="2800" dirty="0" smtClean="0">
              <a:solidFill>
                <a:srgbClr val="FFFF00"/>
              </a:solidFill>
              <a:effectLst/>
            </a:endParaRPr>
          </a:p>
          <a:p>
            <a:pPr marL="0" indent="0" eaLnBrk="1" hangingPunct="1">
              <a:buFont typeface="Wingdings" pitchFamily="2" charset="2"/>
              <a:buNone/>
              <a:defRPr/>
            </a:pPr>
            <a:endParaRPr lang="en-US" sz="5400" dirty="0">
              <a:solidFill>
                <a:srgbClr val="FFFF00"/>
              </a:solidFill>
              <a:effectLst/>
            </a:endParaRPr>
          </a:p>
          <a:p>
            <a:pPr marL="0" indent="0" eaLnBrk="1" hangingPunct="1">
              <a:buFont typeface="Wingdings" pitchFamily="2" charset="2"/>
              <a:buNone/>
              <a:defRPr/>
            </a:pPr>
            <a:endParaRPr lang="en-US" sz="40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DEF95C9-D577-4F3D-8156-6821FE70B504}" type="slidenum">
              <a:rPr lang="en-US" sz="1200">
                <a:effectLst>
                  <a:outerShdw blurRad="38100" dist="38100" dir="2700000" algn="tl">
                    <a:srgbClr val="000000"/>
                  </a:outerShdw>
                </a:effectLst>
              </a:rPr>
              <a:pPr algn="r">
                <a:defRPr/>
              </a:pPr>
              <a:t>145</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EBD494E-B01E-47C0-B118-79F3AB911D10}" type="slidenum">
              <a:rPr lang="en-US"/>
              <a:pPr>
                <a:defRPr/>
              </a:pPr>
              <a:t>146</a:t>
            </a:fld>
            <a:endParaRPr lang="en-US"/>
          </a:p>
        </p:txBody>
      </p:sp>
      <p:sp>
        <p:nvSpPr>
          <p:cNvPr id="3" name="Content Placeholder 2"/>
          <p:cNvSpPr>
            <a:spLocks noGrp="1"/>
          </p:cNvSpPr>
          <p:nvPr>
            <p:ph idx="1"/>
          </p:nvPr>
        </p:nvSpPr>
        <p:spPr>
          <a:xfrm>
            <a:off x="457200" y="609600"/>
            <a:ext cx="8229600" cy="5521325"/>
          </a:xfrm>
        </p:spPr>
        <p:txBody>
          <a:bodyPr/>
          <a:lstStyle/>
          <a:p>
            <a:pPr marL="0" indent="0" algn="ctr" eaLnBrk="1" hangingPunct="1">
              <a:buFont typeface="Wingdings" pitchFamily="2" charset="2"/>
              <a:buNone/>
              <a:defRPr/>
            </a:pPr>
            <a:r>
              <a:rPr lang="en-US" sz="7200" dirty="0" smtClean="0"/>
              <a:t/>
            </a:r>
            <a:br>
              <a:rPr lang="en-US" sz="7200" dirty="0" smtClean="0"/>
            </a:br>
            <a:r>
              <a:rPr lang="en-US" sz="7200" dirty="0" smtClean="0"/>
              <a:t>Christ &amp;</a:t>
            </a:r>
          </a:p>
          <a:p>
            <a:pPr marL="0" indent="0" algn="ctr" eaLnBrk="1" hangingPunct="1">
              <a:buFont typeface="Wingdings" pitchFamily="2" charset="2"/>
              <a:buNone/>
              <a:defRPr/>
            </a:pPr>
            <a:r>
              <a:rPr lang="en-US" sz="7200" dirty="0" smtClean="0"/>
              <a:t>Sinless Humanity</a:t>
            </a:r>
            <a:endParaRPr lang="en-US" sz="72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194BE4F-AE0A-4248-9CF8-1BBC24B631B7}" type="slidenum">
              <a:rPr lang="en-US" sz="1200">
                <a:effectLst>
                  <a:outerShdw blurRad="38100" dist="38100" dir="2700000" algn="tl">
                    <a:srgbClr val="000000"/>
                  </a:outerShdw>
                </a:effectLst>
              </a:rPr>
              <a:pPr algn="r">
                <a:defRPr/>
              </a:pPr>
              <a:t>146</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D8C25AA-4B79-48A2-B8A6-EF3E5D5DE5D3}" type="slidenum">
              <a:rPr lang="en-US"/>
              <a:pPr>
                <a:defRPr/>
              </a:pPr>
              <a:t>147</a:t>
            </a:fld>
            <a:endParaRPr lang="en-US"/>
          </a:p>
        </p:txBody>
      </p:sp>
      <p:sp>
        <p:nvSpPr>
          <p:cNvPr id="2" name="Title 1"/>
          <p:cNvSpPr>
            <a:spLocks noGrp="1"/>
          </p:cNvSpPr>
          <p:nvPr>
            <p:ph type="title"/>
          </p:nvPr>
        </p:nvSpPr>
        <p:spPr/>
        <p:txBody>
          <a:bodyPr/>
          <a:lstStyle/>
          <a:p>
            <a:pPr eaLnBrk="1" hangingPunct="1">
              <a:defRPr/>
            </a:pPr>
            <a:r>
              <a:rPr lang="en-US" dirty="0" smtClean="0"/>
              <a:t>Divine Nature United</a:t>
            </a:r>
            <a:br>
              <a:rPr lang="en-US" dirty="0" smtClean="0"/>
            </a:br>
            <a:r>
              <a:rPr lang="en-US" dirty="0" smtClean="0"/>
              <a:t>w/ Sinless Humanity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Christ </a:t>
            </a:r>
            <a:r>
              <a:rPr lang="en-US" sz="2800" u="sng" dirty="0">
                <a:solidFill>
                  <a:srgbClr val="FF33CC"/>
                </a:solidFill>
                <a:effectLst/>
              </a:rPr>
              <a:t>unites in His person</a:t>
            </a:r>
            <a:r>
              <a:rPr lang="en-US" sz="2800" dirty="0">
                <a:solidFill>
                  <a:srgbClr val="FF33CC"/>
                </a:solidFill>
                <a:effectLst/>
              </a:rPr>
              <a:t> the fullness and perfection of the Godhead and the fullness and perfection of </a:t>
            </a:r>
            <a:r>
              <a:rPr lang="en-US" sz="2800" u="sng" dirty="0">
                <a:solidFill>
                  <a:srgbClr val="FFFF00"/>
                </a:solidFill>
                <a:effectLst/>
              </a:rPr>
              <a:t>sinless humanity</a:t>
            </a:r>
            <a:r>
              <a:rPr lang="en-US" sz="2800" dirty="0">
                <a:effectLst/>
              </a:rPr>
              <a:t>. He met all the temptations by which Adam was assailed, and overcame these temptations because in His humanity He relied upon divine power. This subject demands far </a:t>
            </a:r>
            <a:r>
              <a:rPr lang="en-US" sz="2800" dirty="0" smtClean="0">
                <a:effectLst/>
              </a:rPr>
              <a:t>more </a:t>
            </a:r>
            <a:r>
              <a:rPr lang="en-US" sz="2800" dirty="0">
                <a:effectLst/>
              </a:rPr>
              <a:t>contemplation than it receives. Christians strike too low. </a:t>
            </a:r>
            <a:r>
              <a:rPr lang="en-US" sz="2400" dirty="0">
                <a:effectLst/>
              </a:rPr>
              <a:t>{FLB 219.3} </a:t>
            </a:r>
            <a:endParaRPr lang="en-US" sz="2400" dirty="0" smtClean="0">
              <a:effectLst/>
            </a:endParaRPr>
          </a:p>
          <a:p>
            <a:pPr marL="0" indent="0" eaLnBrk="1" hangingPunct="1">
              <a:buFont typeface="Wingdings" pitchFamily="2" charset="2"/>
              <a:buNone/>
              <a:defRPr/>
            </a:pPr>
            <a:endParaRPr lang="en-US" sz="2400" dirty="0">
              <a:effectLst/>
            </a:endParaRPr>
          </a:p>
          <a:p>
            <a:pPr marL="0" indent="0" eaLnBrk="1" hangingPunct="1">
              <a:buFont typeface="Wingdings" pitchFamily="2" charset="2"/>
              <a:buNone/>
              <a:defRPr/>
            </a:pPr>
            <a:r>
              <a:rPr lang="en-US" sz="2800" dirty="0" smtClean="0">
                <a:solidFill>
                  <a:srgbClr val="FFFF00"/>
                </a:solidFill>
                <a:effectLst/>
              </a:rPr>
              <a:t>Incarnation: Divinity + Sinless Humanity</a:t>
            </a: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B965D04-E53D-4DDD-8437-F4695512F566}" type="slidenum">
              <a:rPr lang="en-US" sz="1200">
                <a:effectLst>
                  <a:outerShdw blurRad="38100" dist="38100" dir="2700000" algn="tl">
                    <a:srgbClr val="000000"/>
                  </a:outerShdw>
                </a:effectLst>
              </a:rPr>
              <a:pPr algn="r">
                <a:defRPr/>
              </a:pPr>
              <a:t>147</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F91AA82-D6D0-4E49-A191-99CE3D189EDF}" type="slidenum">
              <a:rPr lang="en-US"/>
              <a:pPr>
                <a:defRPr/>
              </a:pPr>
              <a:t>148</a:t>
            </a:fld>
            <a:endParaRPr lang="en-US"/>
          </a:p>
        </p:txBody>
      </p:sp>
      <p:sp>
        <p:nvSpPr>
          <p:cNvPr id="2" name="Title 1"/>
          <p:cNvSpPr>
            <a:spLocks noGrp="1"/>
          </p:cNvSpPr>
          <p:nvPr>
            <p:ph type="title"/>
          </p:nvPr>
        </p:nvSpPr>
        <p:spPr/>
        <p:txBody>
          <a:bodyPr/>
          <a:lstStyle/>
          <a:p>
            <a:pPr eaLnBrk="1" hangingPunct="1">
              <a:defRPr/>
            </a:pPr>
            <a:r>
              <a:rPr lang="en-US" dirty="0" smtClean="0"/>
              <a:t>Sinless Humanity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Christ is a perfect representation of God on the one hand, and a </a:t>
            </a:r>
            <a:r>
              <a:rPr lang="en-US" dirty="0">
                <a:solidFill>
                  <a:srgbClr val="FF33CC"/>
                </a:solidFill>
                <a:effectLst/>
              </a:rPr>
              <a:t>perfect specimen of sinless humanity</a:t>
            </a:r>
            <a:r>
              <a:rPr lang="en-US" dirty="0">
                <a:effectLst/>
              </a:rPr>
              <a:t> on the other hand. Thus He has </a:t>
            </a:r>
            <a:r>
              <a:rPr lang="en-US" dirty="0">
                <a:solidFill>
                  <a:srgbClr val="FFFF00"/>
                </a:solidFill>
                <a:effectLst/>
              </a:rPr>
              <a:t>combined divinity and humanity</a:t>
            </a:r>
            <a:r>
              <a:rPr lang="en-US" dirty="0" smtClean="0">
                <a:effectLst/>
              </a:rPr>
              <a:t>. </a:t>
            </a:r>
            <a:r>
              <a:rPr lang="en-US" sz="2800" dirty="0">
                <a:effectLst/>
              </a:rPr>
              <a:t>Manuscript 44, 1898 (cf. </a:t>
            </a:r>
            <a:r>
              <a:rPr lang="en-US" sz="2800" i="1" dirty="0">
                <a:effectLst/>
              </a:rPr>
              <a:t>Seventh-day Adventist Bible Commentary</a:t>
            </a:r>
            <a:r>
              <a:rPr lang="en-US" sz="2800" dirty="0">
                <a:effectLst/>
              </a:rPr>
              <a:t>, vol. 7, p. </a:t>
            </a:r>
            <a:r>
              <a:rPr lang="en-US" sz="2800" dirty="0" smtClean="0">
                <a:effectLst/>
              </a:rPr>
              <a:t>907)</a:t>
            </a:r>
          </a:p>
          <a:p>
            <a:pPr marL="0" indent="0" eaLnBrk="1" hangingPunct="1">
              <a:buFont typeface="Wingdings" pitchFamily="2" charset="2"/>
              <a:buNone/>
              <a:defRPr/>
            </a:pPr>
            <a:endParaRPr lang="en-US" sz="2800" i="1" dirty="0">
              <a:effectLst/>
            </a:endParaRPr>
          </a:p>
          <a:p>
            <a:pPr marL="0" indent="0" eaLnBrk="1" hangingPunct="1">
              <a:buFont typeface="Wingdings" pitchFamily="2" charset="2"/>
              <a:buNone/>
              <a:defRPr/>
            </a:pPr>
            <a:r>
              <a:rPr lang="en-US" sz="2800" dirty="0" smtClean="0">
                <a:solidFill>
                  <a:srgbClr val="FFFF00"/>
                </a:solidFill>
                <a:effectLst/>
              </a:rPr>
              <a:t>Incarnation</a:t>
            </a:r>
            <a:r>
              <a:rPr lang="en-US" sz="2800" i="1" dirty="0">
                <a:effectLst/>
              </a:rPr>
              <a:t/>
            </a:r>
            <a:br>
              <a:rPr lang="en-US" sz="2800" i="1" dirty="0">
                <a:effectLst/>
              </a:rPr>
            </a:b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9D83FDE-9D7D-4818-AF22-CBB3307B8944}" type="slidenum">
              <a:rPr lang="en-US" sz="1200">
                <a:effectLst>
                  <a:outerShdw blurRad="38100" dist="38100" dir="2700000" algn="tl">
                    <a:srgbClr val="000000"/>
                  </a:outerShdw>
                </a:effectLst>
              </a:rPr>
              <a:pPr algn="r">
                <a:defRPr/>
              </a:pPr>
              <a:t>148</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79EC6F3-B018-4870-AF76-F94E95EC2D56}" type="slidenum">
              <a:rPr lang="en-US"/>
              <a:pPr>
                <a:defRPr/>
              </a:pPr>
              <a:t>149</a:t>
            </a:fld>
            <a:endParaRPr lang="en-US"/>
          </a:p>
        </p:txBody>
      </p:sp>
      <p:sp>
        <p:nvSpPr>
          <p:cNvPr id="2" name="Title 1"/>
          <p:cNvSpPr>
            <a:spLocks noGrp="1"/>
          </p:cNvSpPr>
          <p:nvPr>
            <p:ph type="title"/>
          </p:nvPr>
        </p:nvSpPr>
        <p:spPr/>
        <p:txBody>
          <a:bodyPr/>
          <a:lstStyle/>
          <a:p>
            <a:pPr eaLnBrk="1" hangingPunct="1">
              <a:defRPr/>
            </a:pPr>
            <a:r>
              <a:rPr lang="en-US" dirty="0" smtClean="0"/>
              <a:t>Nature Identical – </a:t>
            </a:r>
            <a:r>
              <a:rPr lang="en-US" dirty="0" smtClean="0">
                <a:solidFill>
                  <a:srgbClr val="FFC000"/>
                </a:solidFill>
              </a:rPr>
              <a:t>Except</a:t>
            </a:r>
            <a:endParaRPr lang="en-US" dirty="0">
              <a:solidFill>
                <a:srgbClr val="FFC000"/>
              </a:solidFill>
            </a:endParaRP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t> But as Christ humbled Himself to the nature of man, He could be tempted. He had not taken on Him even the nature of the angels, but </a:t>
            </a:r>
            <a:r>
              <a:rPr lang="en-US" u="sng" dirty="0">
                <a:solidFill>
                  <a:srgbClr val="FF33CC"/>
                </a:solidFill>
              </a:rPr>
              <a:t>humanity</a:t>
            </a:r>
            <a:r>
              <a:rPr lang="en-US" dirty="0">
                <a:solidFill>
                  <a:srgbClr val="FF33CC"/>
                </a:solidFill>
              </a:rPr>
              <a:t>, perfectly identical with our own nature, except </a:t>
            </a:r>
            <a:r>
              <a:rPr lang="en-US" u="sng" dirty="0">
                <a:solidFill>
                  <a:srgbClr val="FF33CC"/>
                </a:solidFill>
              </a:rPr>
              <a:t>without the taint of </a:t>
            </a:r>
            <a:r>
              <a:rPr lang="en-US" u="sng" dirty="0" smtClean="0">
                <a:solidFill>
                  <a:srgbClr val="FF33CC"/>
                </a:solidFill>
              </a:rPr>
              <a:t>sin</a:t>
            </a:r>
            <a:r>
              <a:rPr lang="en-US" dirty="0" smtClean="0"/>
              <a:t>… A </a:t>
            </a:r>
            <a:r>
              <a:rPr lang="en-US" dirty="0"/>
              <a:t>man of our flesh, He was compassed with the weakness of </a:t>
            </a:r>
            <a:r>
              <a:rPr lang="en-US" dirty="0" smtClean="0"/>
              <a:t>humanity</a:t>
            </a:r>
            <a:r>
              <a:rPr lang="en-US" sz="2800" dirty="0" smtClean="0"/>
              <a:t>. —</a:t>
            </a:r>
            <a:r>
              <a:rPr lang="en-US" sz="2800" dirty="0" err="1" smtClean="0"/>
              <a:t>Ms</a:t>
            </a:r>
            <a:r>
              <a:rPr lang="en-US" sz="2800" dirty="0" smtClean="0"/>
              <a:t> </a:t>
            </a:r>
            <a:r>
              <a:rPr lang="en-US" sz="2800" dirty="0"/>
              <a:t>57, </a:t>
            </a:r>
            <a:r>
              <a:rPr lang="en-US" sz="2800" dirty="0" smtClean="0"/>
              <a:t>1890 {16MR </a:t>
            </a:r>
            <a:r>
              <a:rPr lang="en-US" sz="2800" dirty="0"/>
              <a:t>181, 182</a:t>
            </a:r>
            <a:r>
              <a:rPr lang="en-US" sz="2800" dirty="0" smtClean="0"/>
              <a:t>.}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C5B5F46-357A-469B-9C68-03AD43AFB31E}" type="slidenum">
              <a:rPr lang="en-US" sz="1200">
                <a:effectLst>
                  <a:outerShdw blurRad="38100" dist="38100" dir="2700000" algn="tl">
                    <a:srgbClr val="000000"/>
                  </a:outerShdw>
                </a:effectLst>
              </a:rPr>
              <a:pPr algn="r">
                <a:defRPr/>
              </a:pPr>
              <a:t>149</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923D292-7265-4ED5-97E4-6A69F7A7E2FD}" type="slidenum">
              <a:rPr lang="en-US"/>
              <a:pPr>
                <a:defRPr/>
              </a:pPr>
              <a:t>15</a:t>
            </a:fld>
            <a:endParaRPr lang="en-US"/>
          </a:p>
        </p:txBody>
      </p:sp>
      <p:sp>
        <p:nvSpPr>
          <p:cNvPr id="2" name="Title 1"/>
          <p:cNvSpPr>
            <a:spLocks noGrp="1"/>
          </p:cNvSpPr>
          <p:nvPr>
            <p:ph type="title"/>
          </p:nvPr>
        </p:nvSpPr>
        <p:spPr/>
        <p:txBody>
          <a:bodyPr/>
          <a:lstStyle/>
          <a:p>
            <a:pPr eaLnBrk="1" hangingPunct="1">
              <a:defRPr/>
            </a:pPr>
            <a:r>
              <a:rPr lang="en-US" dirty="0" smtClean="0"/>
              <a:t>Jones &amp; Sinful Flesh</a:t>
            </a:r>
            <a:br>
              <a:rPr lang="en-US" dirty="0" smtClean="0"/>
            </a:br>
            <a:r>
              <a:rPr lang="en-US" dirty="0" smtClean="0"/>
              <a:t>Dominated Post1894</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t>…God </a:t>
            </a:r>
            <a:r>
              <a:rPr lang="en-US" dirty="0"/>
              <a:t>sending His own Son in that which is just like sinful flesh. </a:t>
            </a:r>
            <a:r>
              <a:rPr lang="en-US" dirty="0">
                <a:solidFill>
                  <a:srgbClr val="FFFF00"/>
                </a:solidFill>
              </a:rPr>
              <a:t>And in order to be just like sinful flesh, it would have to be sinful flesh</a:t>
            </a:r>
            <a:r>
              <a:rPr lang="en-US" dirty="0"/>
              <a:t>; in order to be made flesh at all, as it is in this world, He would have to be just such flesh as it is in this world, just such as we have and that is sinful flesh. This is what is said in the words "likeness of sinful flesh." </a:t>
            </a:r>
            <a:r>
              <a:rPr lang="en-US" sz="2800" dirty="0"/>
              <a:t>{February 19, 1895 ATJ, GCB 232.5}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CBD2949-BF4F-418E-A9BD-4E5360CE3C5E}" type="slidenum">
              <a:rPr lang="en-US" sz="1200">
                <a:effectLst>
                  <a:outerShdw blurRad="38100" dist="38100" dir="2700000" algn="tl">
                    <a:srgbClr val="000000"/>
                  </a:outerShdw>
                </a:effectLst>
              </a:rPr>
              <a:pPr algn="r">
                <a:defRPr/>
              </a:pPr>
              <a:t>15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4"/>
          <p:cNvSpPr>
            <a:spLocks noGrp="1" noChangeArrowheads="1"/>
          </p:cNvSpPr>
          <p:nvPr>
            <p:ph type="dt" sz="quarter" idx="10"/>
          </p:nvPr>
        </p:nvSpPr>
        <p:spPr/>
        <p:txBody>
          <a:bodyPr/>
          <a:lstStyle/>
          <a:p>
            <a:pPr>
              <a:defRPr/>
            </a:pPr>
            <a:r>
              <a:rPr lang="en-US"/>
              <a:t>John W. Peters</a:t>
            </a:r>
          </a:p>
        </p:txBody>
      </p:sp>
      <p:sp>
        <p:nvSpPr>
          <p:cNvPr id="8"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9" name="Rectangle 46"/>
          <p:cNvSpPr>
            <a:spLocks noGrp="1" noChangeArrowheads="1"/>
          </p:cNvSpPr>
          <p:nvPr>
            <p:ph type="sldNum" sz="quarter" idx="12"/>
          </p:nvPr>
        </p:nvSpPr>
        <p:spPr/>
        <p:txBody>
          <a:bodyPr/>
          <a:lstStyle/>
          <a:p>
            <a:pPr>
              <a:defRPr/>
            </a:pPr>
            <a:fld id="{A8AEECE5-17D3-4B2F-A4FD-C740C509FC07}" type="slidenum">
              <a:rPr lang="en-US"/>
              <a:pPr>
                <a:defRPr/>
              </a:pPr>
              <a:t>150</a:t>
            </a:fld>
            <a:endParaRPr lang="en-US"/>
          </a:p>
        </p:txBody>
      </p:sp>
      <p:sp>
        <p:nvSpPr>
          <p:cNvPr id="2" name="Title 1"/>
          <p:cNvSpPr>
            <a:spLocks noGrp="1"/>
          </p:cNvSpPr>
          <p:nvPr>
            <p:ph type="title"/>
          </p:nvPr>
        </p:nvSpPr>
        <p:spPr/>
        <p:txBody>
          <a:bodyPr/>
          <a:lstStyle/>
          <a:p>
            <a:pPr eaLnBrk="1" hangingPunct="1">
              <a:defRPr/>
            </a:pPr>
            <a:r>
              <a:rPr lang="en-US" dirty="0" smtClean="0"/>
              <a:t>Nature Exalted, Pure &amp; Holy</a:t>
            </a:r>
            <a:endParaRPr lang="en-US" dirty="0"/>
          </a:p>
        </p:txBody>
      </p:sp>
      <p:sp>
        <p:nvSpPr>
          <p:cNvPr id="3" name="Content Placeholder 2"/>
          <p:cNvSpPr>
            <a:spLocks noGrp="1"/>
          </p:cNvSpPr>
          <p:nvPr>
            <p:ph idx="1"/>
          </p:nvPr>
        </p:nvSpPr>
        <p:spPr>
          <a:xfrm>
            <a:off x="533400" y="1600200"/>
            <a:ext cx="8229600" cy="4530725"/>
          </a:xfrm>
        </p:spPr>
        <p:txBody>
          <a:bodyPr/>
          <a:lstStyle/>
          <a:p>
            <a:pPr eaLnBrk="1" hangingPunct="1">
              <a:buFont typeface="Arial" pitchFamily="34" charset="0"/>
              <a:buChar char="•"/>
              <a:defRPr/>
            </a:pPr>
            <a:r>
              <a:rPr lang="en-US" sz="2800" dirty="0">
                <a:effectLst/>
              </a:rPr>
              <a:t>Christ was not insensible to ignominy and disgrace.... He felt it as much more deeply and acutely than we can feel suffering, </a:t>
            </a:r>
            <a:r>
              <a:rPr lang="en-US" sz="2800" dirty="0" smtClean="0">
                <a:effectLst/>
              </a:rPr>
              <a:t>as </a:t>
            </a:r>
            <a:r>
              <a:rPr lang="en-US" sz="2800" u="sng" dirty="0" smtClean="0">
                <a:solidFill>
                  <a:srgbClr val="FF33CC"/>
                </a:solidFill>
                <a:effectLst/>
              </a:rPr>
              <a:t>His nature</a:t>
            </a:r>
            <a:r>
              <a:rPr lang="en-US" sz="2800" dirty="0" smtClean="0">
                <a:solidFill>
                  <a:srgbClr val="FF33CC"/>
                </a:solidFill>
                <a:effectLst/>
              </a:rPr>
              <a:t> was more exalted, and pure, and holy than that of the sinful race for whom He suffered</a:t>
            </a:r>
            <a:r>
              <a:rPr lang="en-US" sz="2800" dirty="0" smtClean="0">
                <a:effectLst/>
              </a:rPr>
              <a:t>" </a:t>
            </a:r>
            <a:r>
              <a:rPr lang="en-US" sz="1600" dirty="0" smtClean="0">
                <a:effectLst/>
              </a:rPr>
              <a:t>(</a:t>
            </a:r>
            <a:r>
              <a:rPr lang="en-US" sz="1600" dirty="0">
                <a:effectLst/>
              </a:rPr>
              <a:t>RH, Sept. 11, 1888</a:t>
            </a:r>
            <a:r>
              <a:rPr lang="en-US" sz="1600" dirty="0" smtClean="0">
                <a:effectLst/>
              </a:rPr>
              <a:t>).</a:t>
            </a:r>
          </a:p>
          <a:p>
            <a:pPr marL="0" indent="0" eaLnBrk="1" hangingPunct="1">
              <a:buFont typeface="Wingdings" pitchFamily="2" charset="2"/>
              <a:buNone/>
              <a:defRPr/>
            </a:pPr>
            <a:r>
              <a:rPr lang="en-US" sz="2400" dirty="0" smtClean="0">
                <a:effectLst/>
              </a:rPr>
              <a:t>		Man’s Nature: depraved, evil, corrupted</a:t>
            </a:r>
            <a:endParaRPr lang="en-US" sz="2400" dirty="0">
              <a:effectLst/>
            </a:endParaRPr>
          </a:p>
          <a:p>
            <a:pPr eaLnBrk="1" hangingPunct="1">
              <a:buFont typeface="Arial" pitchFamily="34" charset="0"/>
              <a:buChar char="•"/>
              <a:defRPr/>
            </a:pPr>
            <a:r>
              <a:rPr lang="en-US" sz="2400" dirty="0">
                <a:effectLst/>
              </a:rPr>
              <a:t>While he was free from the taint of sin, the refined sensibilities of </a:t>
            </a:r>
            <a:r>
              <a:rPr lang="en-US" sz="2400" u="sng" dirty="0">
                <a:solidFill>
                  <a:srgbClr val="FFFF00"/>
                </a:solidFill>
                <a:effectLst/>
              </a:rPr>
              <a:t>his holy nature</a:t>
            </a:r>
            <a:r>
              <a:rPr lang="en-US" sz="2400" dirty="0">
                <a:solidFill>
                  <a:srgbClr val="FFFF00"/>
                </a:solidFill>
                <a:effectLst/>
              </a:rPr>
              <a:t> rendered contact with evil unspeakably painful to </a:t>
            </a:r>
            <a:r>
              <a:rPr lang="en-US" sz="2400" dirty="0" smtClean="0">
                <a:solidFill>
                  <a:srgbClr val="FFFF00"/>
                </a:solidFill>
                <a:effectLst/>
              </a:rPr>
              <a:t>him</a:t>
            </a:r>
            <a:r>
              <a:rPr lang="en-US" sz="2400" dirty="0" smtClean="0">
                <a:effectLst/>
              </a:rPr>
              <a:t>. </a:t>
            </a:r>
            <a:r>
              <a:rPr lang="en-US" sz="2000" dirty="0" smtClean="0">
                <a:effectLst/>
              </a:rPr>
              <a:t>{</a:t>
            </a:r>
            <a:r>
              <a:rPr lang="en-US" sz="2000" dirty="0">
                <a:effectLst/>
              </a:rPr>
              <a:t>RH, November 8, 1887 par. 8</a:t>
            </a:r>
            <a:r>
              <a:rPr lang="en-US" sz="2000" dirty="0" smtClean="0">
                <a:effectLst/>
              </a:rPr>
              <a:t>}</a:t>
            </a:r>
            <a:endParaRPr lang="en-US" sz="2400" dirty="0" smtClean="0">
              <a:effectLst/>
            </a:endParaRPr>
          </a:p>
          <a:p>
            <a:pPr eaLnBrk="1" hangingPunct="1">
              <a:buFont typeface="Arial" pitchFamily="34" charset="0"/>
              <a:buChar char="•"/>
              <a:defRPr/>
            </a:pPr>
            <a:r>
              <a:rPr lang="en-US" sz="2400" dirty="0" smtClean="0">
                <a:solidFill>
                  <a:srgbClr val="00FF00"/>
                </a:solidFill>
                <a:effectLst/>
              </a:rPr>
              <a:t>His </a:t>
            </a:r>
            <a:r>
              <a:rPr lang="en-US" sz="2400" dirty="0">
                <a:solidFill>
                  <a:srgbClr val="00FF00"/>
                </a:solidFill>
                <a:effectLst/>
              </a:rPr>
              <a:t>nature recoiled </a:t>
            </a:r>
            <a:r>
              <a:rPr lang="en-US" sz="2400" dirty="0" smtClean="0">
                <a:solidFill>
                  <a:srgbClr val="00FF00"/>
                </a:solidFill>
                <a:effectLst/>
              </a:rPr>
              <a:t>from evil. {2T 201}</a:t>
            </a:r>
            <a:r>
              <a:rPr lang="en-US" sz="2400" dirty="0">
                <a:solidFill>
                  <a:srgbClr val="00FF00"/>
                </a:solidFill>
                <a:effectLst/>
              </a:rPr>
              <a:t/>
            </a:r>
            <a:br>
              <a:rPr lang="en-US" sz="2400" dirty="0">
                <a:solidFill>
                  <a:srgbClr val="00FF00"/>
                </a:solidFill>
                <a:effectLst/>
              </a:rPr>
            </a:br>
            <a:endParaRPr lang="en-US" dirty="0">
              <a:solidFill>
                <a:srgbClr val="00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3AF9C3A-CFAE-48EB-91D5-F1F2B57A1737}" type="slidenum">
              <a:rPr lang="en-US" sz="1200">
                <a:effectLst>
                  <a:outerShdw blurRad="38100" dist="38100" dir="2700000" algn="tl">
                    <a:srgbClr val="000000"/>
                  </a:outerShdw>
                </a:effectLst>
              </a:rPr>
              <a:pPr algn="r">
                <a:defRPr/>
              </a:pPr>
              <a:t>150</a:t>
            </a:fld>
            <a:endParaRPr lang="en-US" sz="1200" dirty="0">
              <a:effectLst>
                <a:outerShdw blurRad="38100" dist="38100" dir="2700000" algn="tl">
                  <a:srgbClr val="000000"/>
                </a:outerShdw>
              </a:effectLst>
            </a:endParaRPr>
          </a:p>
        </p:txBody>
      </p:sp>
      <p:sp>
        <p:nvSpPr>
          <p:cNvPr id="274440" name="TextBox 15"/>
          <p:cNvSpPr txBox="1">
            <a:spLocks noChangeArrowheads="1"/>
          </p:cNvSpPr>
          <p:nvPr/>
        </p:nvSpPr>
        <p:spPr bwMode="auto">
          <a:xfrm>
            <a:off x="2286000" y="4114800"/>
            <a:ext cx="5638800" cy="369888"/>
          </a:xfrm>
          <a:prstGeom prst="rect">
            <a:avLst/>
          </a:prstGeom>
          <a:noFill/>
          <a:ln w="9525">
            <a:solidFill>
              <a:srgbClr val="FFFF00"/>
            </a:solidFill>
            <a:miter lim="800000"/>
            <a:headEnd/>
            <a:tailEnd/>
          </a:ln>
        </p:spPr>
        <p:txBody>
          <a:bodyPr>
            <a:spAutoFit/>
          </a:bodyPr>
          <a:lstStyle/>
          <a:p>
            <a:pPr eaLnBrk="0" hangingPunct="0"/>
            <a:endParaRPr lang="en-US"/>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61A1A85-6FF7-4214-8F4F-FF7B623B43AF}" type="slidenum">
              <a:rPr lang="en-US"/>
              <a:pPr>
                <a:defRPr/>
              </a:pPr>
              <a:t>151</a:t>
            </a:fld>
            <a:endParaRPr lang="en-US"/>
          </a:p>
        </p:txBody>
      </p:sp>
      <p:sp>
        <p:nvSpPr>
          <p:cNvPr id="3" name="Content Placeholder 2"/>
          <p:cNvSpPr>
            <a:spLocks noGrp="1"/>
          </p:cNvSpPr>
          <p:nvPr>
            <p:ph idx="1"/>
          </p:nvPr>
        </p:nvSpPr>
        <p:spPr/>
        <p:txBody>
          <a:bodyPr/>
          <a:lstStyle/>
          <a:p>
            <a:pPr marL="0" indent="0" algn="ctr" eaLnBrk="1" hangingPunct="1">
              <a:buFont typeface="Wingdings" pitchFamily="2" charset="2"/>
              <a:buNone/>
              <a:defRPr/>
            </a:pPr>
            <a:r>
              <a:rPr lang="en-US" sz="8800" dirty="0" smtClean="0"/>
              <a:t>Human Nature Corrupted</a:t>
            </a:r>
            <a:endParaRPr lang="en-US" sz="8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72370A4-6FB3-4688-9E0A-5BEF0AEA1E66}" type="slidenum">
              <a:rPr lang="en-US" sz="1200">
                <a:effectLst>
                  <a:outerShdw blurRad="38100" dist="38100" dir="2700000" algn="tl">
                    <a:srgbClr val="000000"/>
                  </a:outerShdw>
                </a:effectLst>
              </a:rPr>
              <a:pPr algn="r">
                <a:defRPr/>
              </a:pPr>
              <a:t>151</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C61F90C-8FB4-4240-8BB1-24E33190DBE3}" type="slidenum">
              <a:rPr lang="en-US"/>
              <a:pPr>
                <a:defRPr/>
              </a:pPr>
              <a:t>152</a:t>
            </a:fld>
            <a:endParaRPr lang="en-US"/>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5"/>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88F5083-9582-409F-A2A6-E9C48FC9B6D9}" type="slidenum">
              <a:rPr lang="en-US" sz="1200">
                <a:effectLst>
                  <a:outerShdw blurRad="38100" dist="38100" dir="2700000" algn="tl">
                    <a:srgbClr val="000000"/>
                  </a:outerShdw>
                </a:effectLst>
              </a:rPr>
              <a:pPr algn="r">
                <a:defRPr/>
              </a:pPr>
              <a:t>152</a:t>
            </a:fld>
            <a:endParaRPr lang="en-US" sz="1200" dirty="0">
              <a:effectLst>
                <a:outerShdw blurRad="38100" dist="38100" dir="2700000" algn="tl">
                  <a:srgbClr val="000000"/>
                </a:outerShdw>
              </a:effectLst>
            </a:endParaRPr>
          </a:p>
        </p:txBody>
      </p:sp>
      <p:sp>
        <p:nvSpPr>
          <p:cNvPr id="224258" name="Rectangle 2"/>
          <p:cNvSpPr>
            <a:spLocks noGrp="1" noChangeArrowheads="1"/>
          </p:cNvSpPr>
          <p:nvPr>
            <p:ph type="title"/>
          </p:nvPr>
        </p:nvSpPr>
        <p:spPr/>
        <p:txBody>
          <a:bodyPr/>
          <a:lstStyle/>
          <a:p>
            <a:pPr eaLnBrk="1" hangingPunct="1">
              <a:defRPr/>
            </a:pPr>
            <a:r>
              <a:rPr lang="en-US" dirty="0" smtClean="0"/>
              <a:t>Human Nature </a:t>
            </a:r>
            <a:r>
              <a:rPr lang="en-US" dirty="0" smtClean="0">
                <a:solidFill>
                  <a:srgbClr val="FFC000"/>
                </a:solidFill>
              </a:rPr>
              <a:t>Corrupt</a:t>
            </a:r>
            <a:endParaRPr lang="en-US" dirty="0">
              <a:solidFill>
                <a:srgbClr val="FFC000"/>
              </a:solidFill>
            </a:endParaRPr>
          </a:p>
        </p:txBody>
      </p:sp>
      <p:sp>
        <p:nvSpPr>
          <p:cNvPr id="224259" name="Rectangle 3"/>
          <p:cNvSpPr>
            <a:spLocks noGrp="1" noChangeArrowheads="1"/>
          </p:cNvSpPr>
          <p:nvPr>
            <p:ph type="body" idx="1"/>
          </p:nvPr>
        </p:nvSpPr>
        <p:spPr>
          <a:xfrm>
            <a:off x="457200" y="1600201"/>
            <a:ext cx="8229600" cy="4530725"/>
          </a:xfrm>
        </p:spPr>
        <p:txBody>
          <a:bodyPr/>
          <a:lstStyle/>
          <a:p>
            <a:pPr marL="0" eaLnBrk="1" hangingPunct="1">
              <a:spcBef>
                <a:spcPts val="0"/>
              </a:spcBef>
              <a:spcAft>
                <a:spcPts val="0"/>
              </a:spcAft>
              <a:defRPr/>
            </a:pPr>
            <a:r>
              <a:rPr lang="en-US" dirty="0" smtClean="0">
                <a:effectLst/>
                <a:latin typeface="Times New Roman"/>
                <a:ea typeface="Times New Roman"/>
              </a:rPr>
              <a:t>Through the medium of influence, taking advantage of the action of mind on mind, he prevailed on Adam to sin. Thus </a:t>
            </a:r>
            <a:r>
              <a:rPr lang="en-US" b="1" dirty="0" smtClean="0">
                <a:effectLst/>
                <a:highlight>
                  <a:srgbClr val="FF0000"/>
                </a:highlight>
                <a:latin typeface="Times New Roman"/>
                <a:ea typeface="Times New Roman"/>
              </a:rPr>
              <a:t>at its very source human nature was corrupted</a:t>
            </a:r>
            <a:r>
              <a:rPr lang="en-US" dirty="0" smtClean="0">
                <a:effectLst/>
                <a:latin typeface="Times New Roman"/>
                <a:ea typeface="Times New Roman"/>
              </a:rPr>
              <a:t>. And ever since then sin has continued its hateful work, reaching from mind to mind. Every sin committed awakens the echoes of the original sin.  {RH, April 16, 1901 par. 5}  </a:t>
            </a:r>
          </a:p>
          <a:p>
            <a:pPr marL="0" indent="0" eaLnBrk="1" hangingPunct="1">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88E7708-58B0-461F-87BB-783CD8B55650}" type="slidenum">
              <a:rPr lang="en-US"/>
              <a:pPr>
                <a:defRPr/>
              </a:pPr>
              <a:t>153</a:t>
            </a:fld>
            <a:endParaRPr lang="en-US"/>
          </a:p>
        </p:txBody>
      </p:sp>
      <p:sp>
        <p:nvSpPr>
          <p:cNvPr id="2" name="Title 1"/>
          <p:cNvSpPr>
            <a:spLocks noGrp="1"/>
          </p:cNvSpPr>
          <p:nvPr>
            <p:ph type="title"/>
          </p:nvPr>
        </p:nvSpPr>
        <p:spPr/>
        <p:txBody>
          <a:bodyPr/>
          <a:lstStyle/>
          <a:p>
            <a:pPr eaLnBrk="1" hangingPunct="1">
              <a:defRPr/>
            </a:pPr>
            <a:r>
              <a:rPr lang="en-US" dirty="0" smtClean="0"/>
              <a:t>Human Nature </a:t>
            </a:r>
            <a:r>
              <a:rPr lang="en-US" dirty="0" smtClean="0">
                <a:solidFill>
                  <a:srgbClr val="FFC000"/>
                </a:solidFill>
              </a:rPr>
              <a:t>Uncorrupted</a:t>
            </a:r>
            <a:endParaRPr lang="en-US" dirty="0">
              <a:solidFill>
                <a:srgbClr val="FFC000"/>
              </a:solidFill>
            </a:endParaRP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Christ did no sin, neither was guile found in his mouth. </a:t>
            </a:r>
            <a:r>
              <a:rPr lang="en-US" sz="2800" dirty="0">
                <a:solidFill>
                  <a:srgbClr val="FF33CC"/>
                </a:solidFill>
                <a:effectLst/>
              </a:rPr>
              <a:t>He corrupted not human nature</a:t>
            </a:r>
            <a:r>
              <a:rPr lang="en-US" sz="2800" dirty="0">
                <a:effectLst/>
              </a:rPr>
              <a:t>, and, </a:t>
            </a:r>
            <a:r>
              <a:rPr lang="en-US" sz="2800" dirty="0" err="1">
                <a:effectLst/>
              </a:rPr>
              <a:t>tho</a:t>
            </a:r>
            <a:r>
              <a:rPr lang="en-US" sz="2800" dirty="0">
                <a:effectLst/>
              </a:rPr>
              <a:t> in the flesh, he transgressed not the law of God in any particular….Christ was compassed with the infirmities of humanity, he was beset with the fiercest temptations, tempted on all points like as men, yet he developed a perfectly upright character. No taint of sin was found upon him.  </a:t>
            </a:r>
            <a:r>
              <a:rPr lang="en-US" sz="2400" dirty="0">
                <a:effectLst/>
              </a:rPr>
              <a:t>{ST, January 16, 1896 par. 5}  </a:t>
            </a: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1289DE3-1A38-4B13-AD74-FBD141B85237}" type="slidenum">
              <a:rPr lang="en-US" sz="1200">
                <a:effectLst>
                  <a:outerShdw blurRad="38100" dist="38100" dir="2700000" algn="tl">
                    <a:srgbClr val="000000"/>
                  </a:outerShdw>
                </a:effectLst>
              </a:rPr>
              <a:pPr algn="r">
                <a:defRPr/>
              </a:pPr>
              <a:t>153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F1F7E5C-5154-47F6-8504-60E355FEDBF6}" type="slidenum">
              <a:rPr lang="en-US"/>
              <a:pPr>
                <a:defRPr/>
              </a:pPr>
              <a:t>154</a:t>
            </a:fld>
            <a:endParaRPr lang="en-US"/>
          </a:p>
        </p:txBody>
      </p:sp>
      <p:sp>
        <p:nvSpPr>
          <p:cNvPr id="2" name="Title 1"/>
          <p:cNvSpPr>
            <a:spLocks noGrp="1"/>
          </p:cNvSpPr>
          <p:nvPr>
            <p:ph type="title"/>
          </p:nvPr>
        </p:nvSpPr>
        <p:spPr/>
        <p:txBody>
          <a:bodyPr/>
          <a:lstStyle/>
          <a:p>
            <a:pPr eaLnBrk="1" hangingPunct="1">
              <a:defRPr/>
            </a:pPr>
            <a:r>
              <a:rPr lang="en-US" dirty="0" smtClean="0"/>
              <a:t>Corrupt Channels of </a:t>
            </a:r>
            <a:r>
              <a:rPr lang="en-US" dirty="0" err="1" smtClean="0"/>
              <a:t>Humanty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The religious services, the prayers, the praise, the penitent confession of sin ascend from true believers as incense to the heavenly sanctuary, </a:t>
            </a:r>
            <a:r>
              <a:rPr lang="en-US" dirty="0">
                <a:solidFill>
                  <a:srgbClr val="FF33CC"/>
                </a:solidFill>
                <a:effectLst/>
              </a:rPr>
              <a:t>but passing through the corrupt channels of humanity</a:t>
            </a:r>
            <a:r>
              <a:rPr lang="en-US" dirty="0">
                <a:effectLst/>
              </a:rPr>
              <a:t>, they are so defiled that unless purified by blood, they can never be of value with God. {1SM 344.2</a:t>
            </a:r>
            <a:r>
              <a:rPr lang="en-US" dirty="0" smtClean="0">
                <a:effectLst/>
              </a:rPr>
              <a:t>} --- continued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1576D30-998D-48EC-8E4B-6533DFE9CD0A}" type="slidenum">
              <a:rPr lang="en-US" sz="1200">
                <a:effectLst>
                  <a:outerShdw blurRad="38100" dist="38100" dir="2700000" algn="tl">
                    <a:srgbClr val="000000"/>
                  </a:outerShdw>
                </a:effectLst>
              </a:rPr>
              <a:pPr algn="r">
                <a:defRPr/>
              </a:pPr>
              <a:t>154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C7571AB-052D-4BE0-9DF0-D22CFA5F6D8F}" type="slidenum">
              <a:rPr lang="en-US"/>
              <a:pPr>
                <a:defRPr/>
              </a:pPr>
              <a:t>155</a:t>
            </a:fld>
            <a:endParaRPr lang="en-US"/>
          </a:p>
        </p:txBody>
      </p:sp>
      <p:sp>
        <p:nvSpPr>
          <p:cNvPr id="3" name="Content Placeholder 2"/>
          <p:cNvSpPr>
            <a:spLocks noGrp="1"/>
          </p:cNvSpPr>
          <p:nvPr>
            <p:ph idx="1"/>
          </p:nvPr>
        </p:nvSpPr>
        <p:spPr>
          <a:xfrm>
            <a:off x="457200" y="381000"/>
            <a:ext cx="8229600" cy="5749925"/>
          </a:xfrm>
        </p:spPr>
        <p:txBody>
          <a:bodyPr/>
          <a:lstStyle/>
          <a:p>
            <a:pPr marL="0" indent="0" eaLnBrk="1" hangingPunct="1">
              <a:buFont typeface="Wingdings" pitchFamily="2" charset="2"/>
              <a:buNone/>
              <a:defRPr/>
            </a:pPr>
            <a:r>
              <a:rPr lang="en-US" sz="2400" dirty="0">
                <a:effectLst/>
              </a:rPr>
              <a:t>They ascend not in spotless purity, and unless the Intercessor, who is at God's right hand, presents and purifies all by His righteousness, it is not acceptable to God. All incense from earthly tabernacles must be moist with the cleansing drops of the blood of Christ. </a:t>
            </a:r>
            <a:r>
              <a:rPr lang="en-US" sz="2400" b="1" dirty="0">
                <a:effectLst/>
              </a:rPr>
              <a:t>He holds before the Father the censer of His own merits, in which there is </a:t>
            </a:r>
            <a:r>
              <a:rPr lang="en-US" sz="2400" b="1" u="sng" dirty="0">
                <a:effectLst/>
              </a:rPr>
              <a:t>no taint of earthly corruption</a:t>
            </a:r>
            <a:r>
              <a:rPr lang="en-US" sz="2400" dirty="0">
                <a:effectLst/>
              </a:rPr>
              <a:t>. He gathers into this censer the prayers, the praise, and the confessions of His people, and </a:t>
            </a:r>
            <a:r>
              <a:rPr lang="en-US" sz="2400" b="1" dirty="0">
                <a:effectLst/>
              </a:rPr>
              <a:t>with these He puts His own spotless righteousness.</a:t>
            </a:r>
            <a:r>
              <a:rPr lang="en-US" sz="2400" dirty="0">
                <a:effectLst/>
              </a:rPr>
              <a:t> Then, perfumed with the merits of Christ's propitiation, the incense comes up before God wholly and entirely acceptable. Then gracious answers are returned</a:t>
            </a:r>
            <a:r>
              <a:rPr lang="en-US" sz="2400" dirty="0" smtClean="0">
                <a:effectLst/>
              </a:rPr>
              <a:t>. </a:t>
            </a:r>
            <a:r>
              <a:rPr lang="en-US" sz="2400" dirty="0">
                <a:effectLst/>
              </a:rPr>
              <a:t>{1SM 344.2</a:t>
            </a:r>
            <a:r>
              <a:rPr lang="en-US" sz="2400" b="1" dirty="0" smtClean="0">
                <a:effectLst/>
              </a:rPr>
              <a:t>}</a:t>
            </a:r>
            <a:endParaRPr lang="en-US" sz="2400" b="1" dirty="0">
              <a:effectLst/>
            </a:endParaRPr>
          </a:p>
          <a:p>
            <a:pPr marL="0" indent="0" eaLnBrk="1" hangingPunct="1">
              <a:buFont typeface="Wingdings" pitchFamily="2" charset="2"/>
              <a:buNone/>
              <a:defRPr/>
            </a:pPr>
            <a:r>
              <a:rPr lang="en-US" sz="2000" b="1" dirty="0">
                <a:solidFill>
                  <a:srgbClr val="FFFF00"/>
                </a:solidFill>
                <a:effectLst/>
              </a:rPr>
              <a:t>Jesus was NOT a Corrupt Channel as children of Adam; if so His </a:t>
            </a:r>
            <a:r>
              <a:rPr lang="en-US" sz="2000" b="1" dirty="0" smtClean="0">
                <a:solidFill>
                  <a:srgbClr val="FFFF00"/>
                </a:solidFill>
                <a:effectLst/>
              </a:rPr>
              <a:t>obedience </a:t>
            </a:r>
            <a:r>
              <a:rPr lang="en-US" sz="2000" b="1" dirty="0">
                <a:solidFill>
                  <a:srgbClr val="FFFF00"/>
                </a:solidFill>
                <a:effectLst/>
              </a:rPr>
              <a:t>would be unacceptable  </a:t>
            </a:r>
            <a:r>
              <a:rPr lang="en-US" sz="2000" b="1" dirty="0">
                <a:solidFill>
                  <a:srgbClr val="FFFF00"/>
                </a:solidFill>
                <a:effectLst/>
                <a:sym typeface="Wingdings"/>
              </a:rPr>
              <a:t></a:t>
            </a:r>
            <a:r>
              <a:rPr lang="en-US" sz="2000" b="1" dirty="0">
                <a:solidFill>
                  <a:srgbClr val="FFFF00"/>
                </a:solidFill>
                <a:effectLst/>
              </a:rPr>
              <a:t> Need an intercessor</a:t>
            </a:r>
            <a:endParaRPr lang="en-US" sz="2000" dirty="0">
              <a:solidFill>
                <a:srgbClr val="FFFF00"/>
              </a:solidFill>
              <a:effectLst/>
            </a:endParaRPr>
          </a:p>
          <a:p>
            <a:pPr marL="0" indent="0" eaLnBrk="1" hangingPunct="1">
              <a:buFont typeface="Wingdings" pitchFamily="2" charset="2"/>
              <a:buNone/>
              <a:defRPr/>
            </a:pP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867A113-4233-4F72-A5E1-2B2AA5EFC6BA}" type="slidenum">
              <a:rPr lang="en-US" sz="1200">
                <a:effectLst>
                  <a:outerShdw blurRad="38100" dist="38100" dir="2700000" algn="tl">
                    <a:srgbClr val="000000"/>
                  </a:outerShdw>
                </a:effectLst>
              </a:rPr>
              <a:pPr algn="r">
                <a:defRPr/>
              </a:pPr>
              <a:t>155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957ED1C-FA96-4B2C-A0B4-DD589B432B8E}" type="slidenum">
              <a:rPr lang="en-US"/>
              <a:pPr>
                <a:defRPr/>
              </a:pPr>
              <a:t>156</a:t>
            </a:fld>
            <a:endParaRPr lang="en-US"/>
          </a:p>
        </p:txBody>
      </p:sp>
      <p:sp>
        <p:nvSpPr>
          <p:cNvPr id="2" name="Title 1"/>
          <p:cNvSpPr>
            <a:spLocks noGrp="1"/>
          </p:cNvSpPr>
          <p:nvPr>
            <p:ph type="title"/>
          </p:nvPr>
        </p:nvSpPr>
        <p:spPr/>
        <p:txBody>
          <a:bodyPr/>
          <a:lstStyle/>
          <a:p>
            <a:pPr eaLnBrk="1" hangingPunct="1">
              <a:defRPr/>
            </a:pPr>
            <a:r>
              <a:rPr lang="en-US" dirty="0" err="1" smtClean="0"/>
              <a:t>Sequeira</a:t>
            </a:r>
            <a:r>
              <a:rPr lang="en-US" dirty="0" smtClean="0"/>
              <a:t> on Corrupt Channels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“Some argue that if Christ assumed our sinful nature as we know it, His perfect obedience would have been polluted because of the ‘corrupt channel’ through which it was performed. (They derive this term ‘corrupt channel’ from a </a:t>
            </a:r>
            <a:r>
              <a:rPr lang="en-US" sz="2800" dirty="0">
                <a:solidFill>
                  <a:srgbClr val="FFFF00"/>
                </a:solidFill>
                <a:effectLst/>
              </a:rPr>
              <a:t>mistaken reading of </a:t>
            </a:r>
            <a:r>
              <a:rPr lang="en-US" sz="2800" i="1" dirty="0">
                <a:solidFill>
                  <a:srgbClr val="FFFF00"/>
                </a:solidFill>
                <a:effectLst/>
              </a:rPr>
              <a:t>Selected Messages</a:t>
            </a:r>
            <a:r>
              <a:rPr lang="en-US" sz="2400" dirty="0">
                <a:effectLst/>
              </a:rPr>
              <a:t>, </a:t>
            </a:r>
            <a:r>
              <a:rPr lang="en-US" sz="2800" dirty="0">
                <a:effectLst/>
              </a:rPr>
              <a:t>1:344.).  But this cannot be substantiated from scripture.”  </a:t>
            </a:r>
            <a:r>
              <a:rPr lang="en-US" sz="1800" dirty="0" smtClean="0">
                <a:effectLst/>
              </a:rPr>
              <a:t>(</a:t>
            </a:r>
            <a:r>
              <a:rPr lang="en-US" sz="1600" dirty="0" err="1" smtClean="0">
                <a:effectLst/>
              </a:rPr>
              <a:t>Saviour</a:t>
            </a:r>
            <a:r>
              <a:rPr lang="en-US" sz="1600" dirty="0" smtClean="0">
                <a:effectLst/>
              </a:rPr>
              <a:t> of the World, p. 167)</a:t>
            </a:r>
            <a:r>
              <a:rPr lang="en-US" sz="1800" dirty="0">
                <a:effectLst/>
              </a:rPr>
              <a:t> </a:t>
            </a:r>
          </a:p>
          <a:p>
            <a:pPr marL="0" indent="0" eaLnBrk="1" hangingPunct="1">
              <a:buFont typeface="Wingdings" pitchFamily="2" charset="2"/>
              <a:buNone/>
              <a:defRPr/>
            </a:pPr>
            <a:endParaRPr lang="en-US" sz="2000" dirty="0" smtClean="0">
              <a:effectLst/>
            </a:endParaRPr>
          </a:p>
          <a:p>
            <a:pPr marL="0" indent="0" eaLnBrk="1" hangingPunct="1">
              <a:buFont typeface="Wingdings" pitchFamily="2" charset="2"/>
              <a:buNone/>
              <a:defRPr/>
            </a:pPr>
            <a:r>
              <a:rPr lang="en-US" sz="2000" dirty="0" err="1" smtClean="0">
                <a:effectLst/>
              </a:rPr>
              <a:t>Sequeira</a:t>
            </a:r>
            <a:r>
              <a:rPr lang="en-US" sz="2000" dirty="0" smtClean="0">
                <a:effectLst/>
              </a:rPr>
              <a:t> </a:t>
            </a:r>
            <a:r>
              <a:rPr lang="en-US" sz="2000" dirty="0">
                <a:effectLst/>
              </a:rPr>
              <a:t>asserts that </a:t>
            </a:r>
            <a:r>
              <a:rPr lang="en-US" sz="2000" dirty="0">
                <a:solidFill>
                  <a:srgbClr val="FF33CC"/>
                </a:solidFill>
                <a:effectLst/>
              </a:rPr>
              <a:t>Christ possessed a corrupt channel </a:t>
            </a:r>
            <a:r>
              <a:rPr lang="en-US" sz="2000" dirty="0">
                <a:effectLst/>
              </a:rPr>
              <a:t>but goes on to imply His corrupt channel was nullified by His death</a:t>
            </a:r>
            <a:r>
              <a:rPr lang="en-US" sz="2000" dirty="0" smtClean="0">
                <a:effectLst/>
              </a:rPr>
              <a:t>. (</a:t>
            </a:r>
            <a:r>
              <a:rPr lang="en-US" sz="2000" i="1" dirty="0" smtClean="0">
                <a:effectLst/>
              </a:rPr>
              <a:t>Ibid</a:t>
            </a:r>
            <a:r>
              <a:rPr lang="en-US" sz="2000" dirty="0" smtClean="0">
                <a:effectLst/>
              </a:rPr>
              <a:t>, p. 167) </a:t>
            </a:r>
            <a:endParaRPr lang="en-US" sz="2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A79DBB8-AFE7-45FC-9D4D-1A552DA0BC17}" type="slidenum">
              <a:rPr lang="en-US" sz="1200">
                <a:effectLst>
                  <a:outerShdw blurRad="38100" dist="38100" dir="2700000" algn="tl">
                    <a:srgbClr val="000000"/>
                  </a:outerShdw>
                </a:effectLst>
              </a:rPr>
              <a:pPr algn="r">
                <a:defRPr/>
              </a:pPr>
              <a:t>156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1E05C88-1923-404A-B8D7-2F8E40C60686}" type="slidenum">
              <a:rPr lang="en-US"/>
              <a:pPr>
                <a:defRPr/>
              </a:pPr>
              <a:t>157</a:t>
            </a:fld>
            <a:endParaRPr lang="en-US"/>
          </a:p>
        </p:txBody>
      </p:sp>
      <p:sp>
        <p:nvSpPr>
          <p:cNvPr id="2" name="Title 1"/>
          <p:cNvSpPr>
            <a:spLocks noGrp="1"/>
          </p:cNvSpPr>
          <p:nvPr>
            <p:ph type="title"/>
          </p:nvPr>
        </p:nvSpPr>
        <p:spPr/>
        <p:txBody>
          <a:bodyPr/>
          <a:lstStyle/>
          <a:p>
            <a:pPr eaLnBrk="1" hangingPunct="1">
              <a:defRPr/>
            </a:pPr>
            <a:r>
              <a:rPr lang="en-US" dirty="0" smtClean="0"/>
              <a:t>Christ Like Adam</a:t>
            </a:r>
            <a:br>
              <a:rPr lang="en-US" dirty="0" smtClean="0"/>
            </a:br>
            <a:r>
              <a:rPr lang="en-US" dirty="0" smtClean="0"/>
              <a:t>Christ Unlike Adam</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rPr>
              <a:t>God will be better glorified if we confess the secret, </a:t>
            </a:r>
            <a:r>
              <a:rPr lang="en-US" u="sng" dirty="0">
                <a:solidFill>
                  <a:srgbClr val="FF33CC"/>
                </a:solidFill>
              </a:rPr>
              <a:t>inbred </a:t>
            </a:r>
            <a:r>
              <a:rPr lang="en-US" u="sng" dirty="0" smtClean="0">
                <a:solidFill>
                  <a:srgbClr val="FF33CC"/>
                </a:solidFill>
              </a:rPr>
              <a:t>corruption</a:t>
            </a:r>
            <a:r>
              <a:rPr lang="en-US" dirty="0" smtClean="0">
                <a:solidFill>
                  <a:srgbClr val="FF33CC"/>
                </a:solidFill>
              </a:rPr>
              <a:t> of </a:t>
            </a:r>
            <a:r>
              <a:rPr lang="en-US" dirty="0">
                <a:solidFill>
                  <a:srgbClr val="FF33CC"/>
                </a:solidFill>
              </a:rPr>
              <a:t>the heart </a:t>
            </a:r>
            <a:r>
              <a:rPr lang="en-US" dirty="0"/>
              <a:t>to Jesus alone than if we open its recesses to finite, erring man, who cannot judge righteously unless his heart is constantly imbued with the Spirit of God. God knows the heart, even every secret of the soul; then do not pour into human ears the story which God alone should hear.  {5T 645.3}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7CA0BC1-74E4-4A15-8922-9D47950118BE}" type="slidenum">
              <a:rPr lang="en-US" sz="1200">
                <a:effectLst>
                  <a:outerShdw blurRad="38100" dist="38100" dir="2700000" algn="tl">
                    <a:srgbClr val="000000"/>
                  </a:outerShdw>
                </a:effectLst>
              </a:rPr>
              <a:pPr algn="r">
                <a:defRPr/>
              </a:pPr>
              <a:t>157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C04EDEC-48AE-48A0-9433-E93F056C87FD}" type="slidenum">
              <a:rPr lang="en-US"/>
              <a:pPr>
                <a:defRPr/>
              </a:pPr>
              <a:t>158</a:t>
            </a:fld>
            <a:endParaRPr lang="en-US"/>
          </a:p>
        </p:txBody>
      </p:sp>
      <p:sp>
        <p:nvSpPr>
          <p:cNvPr id="3" name="Content Placeholder 2"/>
          <p:cNvSpPr>
            <a:spLocks noGrp="1"/>
          </p:cNvSpPr>
          <p:nvPr>
            <p:ph idx="1"/>
          </p:nvPr>
        </p:nvSpPr>
        <p:spPr>
          <a:xfrm>
            <a:off x="457200" y="304800"/>
            <a:ext cx="8229600" cy="5826125"/>
          </a:xfrm>
        </p:spPr>
        <p:txBody>
          <a:bodyPr/>
          <a:lstStyle/>
          <a:p>
            <a:pPr marL="0" indent="0" eaLnBrk="1" hangingPunct="1">
              <a:buFont typeface="Wingdings" pitchFamily="2" charset="2"/>
              <a:buNone/>
              <a:defRPr/>
            </a:pPr>
            <a:r>
              <a:rPr lang="en-US" sz="2800" dirty="0" smtClean="0">
                <a:effectLst/>
                <a:ea typeface="Times New Roman"/>
              </a:rPr>
              <a:t>The divine nature, combined with the human, made Him capable of yielding to Satan's temptations. Here the test to Christ was far greater than that of Adam and Eve, </a:t>
            </a:r>
            <a:r>
              <a:rPr lang="en-US" sz="2800" b="1" u="sng" dirty="0" smtClean="0">
                <a:effectLst/>
                <a:highlight>
                  <a:srgbClr val="FF0000"/>
                </a:highlight>
                <a:ea typeface="Times New Roman"/>
              </a:rPr>
              <a:t>for Christ took our nature, fallen but not corrupted</a:t>
            </a:r>
            <a:r>
              <a:rPr lang="en-US" sz="2800" b="1" dirty="0" smtClean="0">
                <a:effectLst/>
                <a:highlight>
                  <a:srgbClr val="FF0000"/>
                </a:highlight>
                <a:ea typeface="Times New Roman"/>
              </a:rPr>
              <a:t>,</a:t>
            </a:r>
            <a:r>
              <a:rPr lang="en-US" sz="2800" dirty="0" smtClean="0">
                <a:effectLst/>
                <a:ea typeface="Times New Roman"/>
              </a:rPr>
              <a:t> and would not be corrupted unless He received the words of Satan in the place of the words of God. To suppose He was not capable of yielding to temptation places Him where He cannot be a perfect example for man, and the force and the power of this part of Christ's humiliation, which is the most eventful, is no instruction or help to human beings. </a:t>
            </a:r>
            <a:r>
              <a:rPr lang="en-US" sz="2400" dirty="0" smtClean="0">
                <a:effectLst/>
                <a:ea typeface="Times New Roman"/>
              </a:rPr>
              <a:t>Manuscript 57, 1890 {16MR 182.3}</a:t>
            </a: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A843975-A211-4DB0-B877-2FDB44392CAB}" type="slidenum">
              <a:rPr lang="en-US" sz="1200">
                <a:effectLst>
                  <a:outerShdw blurRad="38100" dist="38100" dir="2700000" algn="tl">
                    <a:srgbClr val="000000"/>
                  </a:outerShdw>
                </a:effectLst>
              </a:rPr>
              <a:pPr algn="r">
                <a:defRPr/>
              </a:pPr>
              <a:t>158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F18715C-552C-442B-A995-C1A11AB8E385}" type="slidenum">
              <a:rPr lang="en-US"/>
              <a:pPr>
                <a:defRPr/>
              </a:pPr>
              <a:t>159</a:t>
            </a:fld>
            <a:endParaRPr lang="en-US"/>
          </a:p>
        </p:txBody>
      </p:sp>
      <p:sp>
        <p:nvSpPr>
          <p:cNvPr id="2" name="Title 1"/>
          <p:cNvSpPr>
            <a:spLocks noGrp="1"/>
          </p:cNvSpPr>
          <p:nvPr>
            <p:ph type="title"/>
          </p:nvPr>
        </p:nvSpPr>
        <p:spPr>
          <a:xfrm>
            <a:off x="457200" y="277813"/>
            <a:ext cx="8229600" cy="560387"/>
          </a:xfrm>
        </p:spPr>
        <p:txBody>
          <a:bodyPr/>
          <a:lstStyle/>
          <a:p>
            <a:pPr eaLnBrk="1" hangingPunct="1">
              <a:defRPr/>
            </a:pPr>
            <a:r>
              <a:rPr lang="en-US" dirty="0" smtClean="0"/>
              <a:t>Uncorrupted Nature </a:t>
            </a:r>
            <a:r>
              <a:rPr lang="en-US" sz="2800" dirty="0" smtClean="0"/>
              <a:t>(</a:t>
            </a:r>
            <a:r>
              <a:rPr lang="en-US" sz="2800" dirty="0" err="1" smtClean="0"/>
              <a:t>Ms</a:t>
            </a:r>
            <a:r>
              <a:rPr lang="en-US" sz="2800" dirty="0" smtClean="0"/>
              <a:t> 57, 1890)</a:t>
            </a:r>
            <a:endParaRPr lang="en-US" sz="3600" dirty="0"/>
          </a:p>
        </p:txBody>
      </p:sp>
      <p:sp>
        <p:nvSpPr>
          <p:cNvPr id="3" name="Content Placeholder 2"/>
          <p:cNvSpPr>
            <a:spLocks noGrp="1"/>
          </p:cNvSpPr>
          <p:nvPr>
            <p:ph idx="1"/>
          </p:nvPr>
        </p:nvSpPr>
        <p:spPr>
          <a:xfrm>
            <a:off x="457200" y="1143000"/>
            <a:ext cx="8229600" cy="4987925"/>
          </a:xfrm>
        </p:spPr>
        <p:txBody>
          <a:bodyPr/>
          <a:lstStyle/>
          <a:p>
            <a:pPr eaLnBrk="1" hangingPunct="1">
              <a:buFont typeface="Arial" pitchFamily="34" charset="0"/>
              <a:buChar char="•"/>
              <a:defRPr/>
            </a:pPr>
            <a:r>
              <a:rPr lang="en-US" sz="2000" dirty="0">
                <a:effectLst/>
              </a:rPr>
              <a:t>He had not taken on Him even the nature of the angels, but humanity, </a:t>
            </a:r>
            <a:r>
              <a:rPr lang="en-US" sz="2000" dirty="0">
                <a:solidFill>
                  <a:srgbClr val="FFFF00"/>
                </a:solidFill>
                <a:effectLst/>
              </a:rPr>
              <a:t>perfectly identical with our own nature</a:t>
            </a:r>
            <a:r>
              <a:rPr lang="en-US" sz="2000" dirty="0">
                <a:effectLst/>
              </a:rPr>
              <a:t>, </a:t>
            </a:r>
            <a:r>
              <a:rPr lang="en-US" sz="2000" dirty="0">
                <a:solidFill>
                  <a:srgbClr val="FF33CC"/>
                </a:solidFill>
                <a:effectLst/>
              </a:rPr>
              <a:t>except without the taint of sin</a:t>
            </a:r>
            <a:r>
              <a:rPr lang="en-US" sz="2000" dirty="0" smtClean="0">
                <a:effectLst/>
              </a:rPr>
              <a:t>. {16MR 181.4}</a:t>
            </a:r>
          </a:p>
          <a:p>
            <a:pPr eaLnBrk="1" hangingPunct="1">
              <a:buFont typeface="Arial" pitchFamily="34" charset="0"/>
              <a:buChar char="•"/>
              <a:defRPr/>
            </a:pPr>
            <a:r>
              <a:rPr lang="en-US" sz="2000" dirty="0" smtClean="0">
                <a:solidFill>
                  <a:srgbClr val="FF33CC"/>
                </a:solidFill>
                <a:effectLst/>
              </a:rPr>
              <a:t>His </a:t>
            </a:r>
            <a:r>
              <a:rPr lang="en-US" sz="2000" u="sng" dirty="0">
                <a:solidFill>
                  <a:srgbClr val="FF33CC"/>
                </a:solidFill>
                <a:effectLst/>
              </a:rPr>
              <a:t>finite</a:t>
            </a:r>
            <a:r>
              <a:rPr lang="en-US" sz="2000" dirty="0">
                <a:solidFill>
                  <a:srgbClr val="FF33CC"/>
                </a:solidFill>
                <a:effectLst/>
              </a:rPr>
              <a:t> </a:t>
            </a:r>
            <a:r>
              <a:rPr lang="en-US" sz="2000" u="sng" dirty="0">
                <a:solidFill>
                  <a:srgbClr val="FF33CC"/>
                </a:solidFill>
                <a:effectLst/>
              </a:rPr>
              <a:t>nature</a:t>
            </a:r>
            <a:r>
              <a:rPr lang="en-US" sz="2000" dirty="0">
                <a:solidFill>
                  <a:srgbClr val="FF33CC"/>
                </a:solidFill>
                <a:effectLst/>
              </a:rPr>
              <a:t> was pure and </a:t>
            </a:r>
            <a:r>
              <a:rPr lang="en-US" sz="2000" dirty="0" smtClean="0">
                <a:solidFill>
                  <a:srgbClr val="FF33CC"/>
                </a:solidFill>
                <a:effectLst/>
              </a:rPr>
              <a:t>spotless </a:t>
            </a:r>
            <a:r>
              <a:rPr lang="en-US" sz="2000" dirty="0" smtClean="0">
                <a:effectLst/>
              </a:rPr>
              <a:t>{</a:t>
            </a:r>
            <a:r>
              <a:rPr lang="en-US" sz="2000" dirty="0">
                <a:effectLst/>
              </a:rPr>
              <a:t>16MR 182.1</a:t>
            </a:r>
            <a:r>
              <a:rPr lang="en-US" sz="2000" dirty="0" smtClean="0">
                <a:effectLst/>
              </a:rPr>
              <a:t>}</a:t>
            </a:r>
          </a:p>
          <a:p>
            <a:pPr eaLnBrk="1" hangingPunct="1">
              <a:buFont typeface="Arial" pitchFamily="34" charset="0"/>
              <a:buChar char="•"/>
              <a:defRPr/>
            </a:pPr>
            <a:endParaRPr lang="en-US" sz="2000" dirty="0" smtClean="0">
              <a:effectLst/>
            </a:endParaRPr>
          </a:p>
          <a:p>
            <a:pPr eaLnBrk="1" hangingPunct="1">
              <a:buFont typeface="Arial" pitchFamily="34" charset="0"/>
              <a:buChar char="•"/>
              <a:defRPr/>
            </a:pPr>
            <a:r>
              <a:rPr lang="en-US" sz="2000" dirty="0" smtClean="0">
                <a:effectLst/>
              </a:rPr>
              <a:t>But </a:t>
            </a:r>
            <a:r>
              <a:rPr lang="en-US" sz="2000" dirty="0">
                <a:effectLst/>
              </a:rPr>
              <a:t>here we must not become in our ideas common and earthly, and in our perverted ideas </a:t>
            </a:r>
            <a:r>
              <a:rPr lang="en-US" sz="2000" dirty="0">
                <a:solidFill>
                  <a:srgbClr val="FF33CC"/>
                </a:solidFill>
                <a:effectLst/>
              </a:rPr>
              <a:t>we must not think </a:t>
            </a:r>
            <a:r>
              <a:rPr lang="en-US" sz="2000" dirty="0">
                <a:effectLst/>
              </a:rPr>
              <a:t>that the liability of Christ to yield to Satan's temptations degraded </a:t>
            </a:r>
            <a:r>
              <a:rPr lang="en-US" sz="2000" u="sng" dirty="0">
                <a:solidFill>
                  <a:srgbClr val="FFFF00"/>
                </a:solidFill>
                <a:effectLst/>
              </a:rPr>
              <a:t>His </a:t>
            </a:r>
            <a:r>
              <a:rPr lang="en-US" sz="2000" u="sng" dirty="0" smtClean="0">
                <a:solidFill>
                  <a:srgbClr val="FFFF00"/>
                </a:solidFill>
                <a:effectLst/>
              </a:rPr>
              <a:t>humanity</a:t>
            </a:r>
            <a:r>
              <a:rPr lang="en-US" sz="2000" dirty="0" smtClean="0">
                <a:solidFill>
                  <a:srgbClr val="FFFF00"/>
                </a:solidFill>
                <a:effectLst/>
              </a:rPr>
              <a:t> </a:t>
            </a:r>
            <a:r>
              <a:rPr lang="en-US" sz="2000" dirty="0" smtClean="0">
                <a:effectLst/>
              </a:rPr>
              <a:t>and </a:t>
            </a:r>
            <a:r>
              <a:rPr lang="en-US" sz="2000" dirty="0">
                <a:solidFill>
                  <a:srgbClr val="FF33CC"/>
                </a:solidFill>
                <a:effectLst/>
              </a:rPr>
              <a:t>He possessed the same sinful, corrupt propensities as man</a:t>
            </a:r>
            <a:r>
              <a:rPr lang="en-US" sz="2000" dirty="0">
                <a:effectLst/>
              </a:rPr>
              <a:t>.  </a:t>
            </a:r>
            <a:r>
              <a:rPr lang="en-US" sz="1400" dirty="0">
                <a:effectLst/>
              </a:rPr>
              <a:t>{16MR 182.2}  </a:t>
            </a:r>
            <a:endParaRPr lang="en-US" sz="1400" dirty="0" smtClean="0">
              <a:effectLst/>
            </a:endParaRPr>
          </a:p>
          <a:p>
            <a:pPr eaLnBrk="1" hangingPunct="1">
              <a:buFont typeface="Arial" pitchFamily="34" charset="0"/>
              <a:buChar char="•"/>
              <a:defRPr/>
            </a:pPr>
            <a:endParaRPr lang="en-US" sz="2400" dirty="0">
              <a:effectLst/>
            </a:endParaRPr>
          </a:p>
          <a:p>
            <a:pPr eaLnBrk="1" hangingPunct="1">
              <a:buFont typeface="Arial" pitchFamily="34" charset="0"/>
              <a:buChar char="•"/>
              <a:defRPr/>
            </a:pPr>
            <a:r>
              <a:rPr lang="en-US" sz="2000" dirty="0">
                <a:effectLst/>
              </a:rPr>
              <a:t>The divine nature, combined with the human, made Him capable of yielding to Satan's temptations. Here the test to Christ was far greater than that of Adam and Eve, for </a:t>
            </a:r>
            <a:r>
              <a:rPr lang="en-US" sz="2000" dirty="0">
                <a:solidFill>
                  <a:srgbClr val="FFFF00"/>
                </a:solidFill>
                <a:effectLst/>
              </a:rPr>
              <a:t>Christ took our nature, fallen but not corrupted</a:t>
            </a:r>
            <a:r>
              <a:rPr lang="en-US" sz="2000" dirty="0">
                <a:effectLst/>
              </a:rPr>
              <a:t>, and would not be corrupted unless He received the words of Satan in the place of the words of God. {16MR 182.3}</a:t>
            </a:r>
            <a:endParaRPr lang="en-US" sz="2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3878E4E-F8D3-4AC1-B3AC-B90F50F42522}" type="slidenum">
              <a:rPr lang="en-US" sz="1200">
                <a:effectLst>
                  <a:outerShdw blurRad="38100" dist="38100" dir="2700000" algn="tl">
                    <a:srgbClr val="000000"/>
                  </a:outerShdw>
                </a:effectLst>
              </a:rPr>
              <a:pPr algn="r">
                <a:defRPr/>
              </a:pPr>
              <a:t>159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7C91F1D-4AB0-4900-95E4-A21EC1392721}" type="slidenum">
              <a:rPr lang="en-US"/>
              <a:pPr>
                <a:defRPr/>
              </a:pPr>
              <a:t>16</a:t>
            </a:fld>
            <a:endParaRPr lang="en-US"/>
          </a:p>
        </p:txBody>
      </p:sp>
      <p:sp>
        <p:nvSpPr>
          <p:cNvPr id="2" name="Title 1"/>
          <p:cNvSpPr>
            <a:spLocks noGrp="1"/>
          </p:cNvSpPr>
          <p:nvPr>
            <p:ph type="title"/>
          </p:nvPr>
        </p:nvSpPr>
        <p:spPr/>
        <p:txBody>
          <a:bodyPr/>
          <a:lstStyle/>
          <a:p>
            <a:pPr eaLnBrk="1" hangingPunct="1">
              <a:defRPr/>
            </a:pPr>
            <a:r>
              <a:rPr lang="en-US" dirty="0" smtClean="0"/>
              <a:t>Waggoner: Nature of Christ</a:t>
            </a:r>
            <a:endParaRPr lang="en-US" dirty="0"/>
          </a:p>
        </p:txBody>
      </p:sp>
      <p:sp>
        <p:nvSpPr>
          <p:cNvPr id="46085" name="Content Placeholder 2"/>
          <p:cNvSpPr>
            <a:spLocks noGrp="1"/>
          </p:cNvSpPr>
          <p:nvPr>
            <p:ph idx="1"/>
          </p:nvPr>
        </p:nvSpPr>
        <p:spPr/>
        <p:txBody>
          <a:bodyPr/>
          <a:lstStyle/>
          <a:p>
            <a:pPr marL="0" indent="0" eaLnBrk="1" hangingPunct="1">
              <a:buFont typeface="Wingdings" pitchFamily="2" charset="2"/>
              <a:buNone/>
            </a:pPr>
            <a:r>
              <a:rPr lang="en-US" smtClean="0">
                <a:effectLst/>
              </a:rPr>
              <a:t>The Word was made perfect flesh in Adam, but in </a:t>
            </a:r>
            <a:r>
              <a:rPr lang="en-US" smtClean="0">
                <a:solidFill>
                  <a:srgbClr val="FFFF00"/>
                </a:solidFill>
                <a:effectLst/>
              </a:rPr>
              <a:t>Christ was the Word made fallen flesh</a:t>
            </a:r>
            <a:r>
              <a:rPr lang="en-US" smtClean="0">
                <a:effectLst/>
              </a:rPr>
              <a:t>. Christ goes down to the bottom, and there is </a:t>
            </a:r>
            <a:r>
              <a:rPr lang="en-US" smtClean="0">
                <a:solidFill>
                  <a:srgbClr val="FFFF00"/>
                </a:solidFill>
                <a:effectLst/>
              </a:rPr>
              <a:t>the Word flesh, sinful flesh</a:t>
            </a:r>
            <a:r>
              <a:rPr lang="en-US" smtClean="0">
                <a:effectLst/>
              </a:rPr>
              <a:t>. Who has believed our report? To whom has the arm of the Lord been revealed? </a:t>
            </a:r>
            <a:r>
              <a:rPr lang="en-US" sz="2800" smtClean="0">
                <a:effectLst/>
              </a:rPr>
              <a:t>{February 17, 1897 EJW, GCDB 57.3}</a:t>
            </a:r>
            <a:endParaRPr lang="en-US" smtClean="0">
              <a:effectLst/>
            </a:endParaRPr>
          </a:p>
          <a:p>
            <a:pPr marL="0" indent="0" eaLnBrk="1" hangingPunct="1">
              <a:buFont typeface="Wingdings" pitchFamily="2" charset="2"/>
              <a:buNone/>
            </a:pPr>
            <a:endParaRPr lang="en-US" smtClean="0">
              <a:effectLst/>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AB85E9A-5FDA-42C2-BE2E-AFD9A9F2984A}" type="slidenum">
              <a:rPr lang="en-US" sz="1200">
                <a:effectLst>
                  <a:outerShdw blurRad="38100" dist="38100" dir="2700000" algn="tl">
                    <a:srgbClr val="000000"/>
                  </a:outerShdw>
                </a:effectLst>
              </a:rPr>
              <a:pPr algn="r">
                <a:defRPr/>
              </a:pPr>
              <a:t>16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EADDE4B-C1BF-4565-A9D0-E8EFF02E685D}" type="slidenum">
              <a:rPr lang="en-US"/>
              <a:pPr>
                <a:defRPr/>
              </a:pPr>
              <a:t>160</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sz="4000" dirty="0"/>
              <a:t>Christ Like </a:t>
            </a:r>
            <a:r>
              <a:rPr lang="en-US" sz="4000" dirty="0" err="1" smtClean="0"/>
              <a:t>Edenic</a:t>
            </a:r>
            <a:r>
              <a:rPr lang="en-US" sz="4000" dirty="0" smtClean="0"/>
              <a:t> Adam</a:t>
            </a:r>
            <a:r>
              <a:rPr lang="en-US" sz="4000" dirty="0"/>
              <a:t/>
            </a:r>
            <a:br>
              <a:rPr lang="en-US" sz="4000" dirty="0"/>
            </a:br>
            <a:r>
              <a:rPr lang="en-US" sz="4000" dirty="0"/>
              <a:t>Christ </a:t>
            </a:r>
            <a:r>
              <a:rPr lang="en-US" sz="4000" dirty="0" smtClean="0"/>
              <a:t>Unlike </a:t>
            </a:r>
            <a:r>
              <a:rPr lang="en-US" sz="4000" dirty="0" err="1" smtClean="0"/>
              <a:t>Edenic</a:t>
            </a:r>
            <a:r>
              <a:rPr lang="en-US" sz="4000" dirty="0" smtClean="0"/>
              <a:t> </a:t>
            </a:r>
            <a:r>
              <a:rPr lang="en-US" sz="4000" dirty="0"/>
              <a:t>Adam</a:t>
            </a:r>
          </a:p>
        </p:txBody>
      </p:sp>
      <p:sp>
        <p:nvSpPr>
          <p:cNvPr id="3" name="Content Placeholder 2"/>
          <p:cNvSpPr>
            <a:spLocks noGrp="1"/>
          </p:cNvSpPr>
          <p:nvPr>
            <p:ph idx="1"/>
          </p:nvPr>
        </p:nvSpPr>
        <p:spPr>
          <a:xfrm>
            <a:off x="457200" y="1524000"/>
            <a:ext cx="8229600" cy="4606925"/>
          </a:xfrm>
        </p:spPr>
        <p:txBody>
          <a:bodyPr/>
          <a:lstStyle/>
          <a:p>
            <a:pPr eaLnBrk="1" hangingPunct="1">
              <a:buFont typeface="Arial" pitchFamily="34" charset="0"/>
              <a:buChar char="•"/>
              <a:defRPr/>
            </a:pPr>
            <a:r>
              <a:rPr lang="en-US" sz="2400" dirty="0" smtClean="0">
                <a:solidFill>
                  <a:srgbClr val="FF33CC"/>
                </a:solidFill>
                <a:effectLst/>
              </a:rPr>
              <a:t>Sinless </a:t>
            </a:r>
            <a:r>
              <a:rPr lang="en-US" sz="2400" dirty="0">
                <a:solidFill>
                  <a:srgbClr val="FF33CC"/>
                </a:solidFill>
                <a:effectLst/>
              </a:rPr>
              <a:t>and exalted by nature</a:t>
            </a:r>
            <a:r>
              <a:rPr lang="en-US" sz="2400" dirty="0">
                <a:effectLst/>
              </a:rPr>
              <a:t>, the Son of God consented to take the habiliments of humanity, to become one with the fallen race. The eternal Word consented to be made flesh. God became man. </a:t>
            </a:r>
            <a:r>
              <a:rPr lang="en-US" sz="1800" dirty="0">
                <a:effectLst/>
              </a:rPr>
              <a:t>{ST</a:t>
            </a:r>
            <a:r>
              <a:rPr lang="en-US" sz="1800" i="1" dirty="0">
                <a:effectLst/>
              </a:rPr>
              <a:t>, </a:t>
            </a:r>
            <a:r>
              <a:rPr lang="en-US" sz="1800" i="1" dirty="0" smtClean="0">
                <a:effectLst/>
              </a:rPr>
              <a:t>2-</a:t>
            </a:r>
            <a:r>
              <a:rPr lang="en-US" sz="1800" dirty="0" smtClean="0">
                <a:effectLst/>
              </a:rPr>
              <a:t>20-1893}</a:t>
            </a:r>
            <a:endParaRPr lang="en-US" dirty="0"/>
          </a:p>
          <a:p>
            <a:pPr eaLnBrk="1" hangingPunct="1">
              <a:buFont typeface="Arial" pitchFamily="34" charset="0"/>
              <a:buChar char="•"/>
              <a:defRPr/>
            </a:pPr>
            <a:endParaRPr lang="en-US" sz="2400" dirty="0" smtClean="0">
              <a:effectLst/>
            </a:endParaRPr>
          </a:p>
          <a:p>
            <a:pPr eaLnBrk="1" hangingPunct="1">
              <a:buFont typeface="Arial" pitchFamily="34" charset="0"/>
              <a:buChar char="•"/>
              <a:defRPr/>
            </a:pPr>
            <a:r>
              <a:rPr lang="en-US" sz="2400" dirty="0">
                <a:effectLst/>
              </a:rPr>
              <a:t>There were in </a:t>
            </a:r>
            <a:r>
              <a:rPr lang="en-US" sz="2400" dirty="0" smtClean="0">
                <a:effectLst/>
              </a:rPr>
              <a:t>him [Adam] </a:t>
            </a:r>
            <a:r>
              <a:rPr lang="en-US" sz="2400" u="sng" dirty="0">
                <a:solidFill>
                  <a:srgbClr val="FF33CC"/>
                </a:solidFill>
                <a:effectLst/>
              </a:rPr>
              <a:t>no corrupt principles</a:t>
            </a:r>
            <a:r>
              <a:rPr lang="en-US" sz="2400" dirty="0">
                <a:solidFill>
                  <a:srgbClr val="FF33CC"/>
                </a:solidFill>
                <a:effectLst/>
              </a:rPr>
              <a:t>, no tendencies to evil</a:t>
            </a:r>
            <a:r>
              <a:rPr lang="en-US" sz="2400" dirty="0">
                <a:effectLst/>
              </a:rPr>
              <a:t>. But when Christ came to meet the temptations of Satan, He bore "</a:t>
            </a:r>
            <a:r>
              <a:rPr lang="en-US" sz="2400" u="sng" dirty="0">
                <a:effectLst/>
              </a:rPr>
              <a:t>the likeness of sinful flesh</a:t>
            </a:r>
            <a:r>
              <a:rPr lang="en-US" sz="2400" dirty="0">
                <a:effectLst/>
              </a:rPr>
              <a:t>." In the wilderness, </a:t>
            </a:r>
            <a:r>
              <a:rPr lang="en-US" sz="2400" u="sng" dirty="0">
                <a:effectLst/>
              </a:rPr>
              <a:t>weakened physically</a:t>
            </a:r>
            <a:r>
              <a:rPr lang="en-US" sz="2400" dirty="0">
                <a:effectLst/>
              </a:rPr>
              <a:t> by a fast of forty days</a:t>
            </a:r>
            <a:r>
              <a:rPr lang="en-US" sz="2400" b="1" dirty="0">
                <a:effectLst/>
              </a:rPr>
              <a:t>, </a:t>
            </a:r>
            <a:r>
              <a:rPr lang="en-US" sz="2400" dirty="0">
                <a:effectLst/>
              </a:rPr>
              <a:t>He met the adversary. </a:t>
            </a:r>
            <a:r>
              <a:rPr lang="en-US" sz="2000" dirty="0" smtClean="0">
                <a:effectLst/>
              </a:rPr>
              <a:t>{</a:t>
            </a:r>
            <a:r>
              <a:rPr lang="en-US" sz="2000" dirty="0" err="1">
                <a:effectLst/>
              </a:rPr>
              <a:t>BEcho</a:t>
            </a:r>
            <a:r>
              <a:rPr lang="en-US" sz="2000" dirty="0">
                <a:effectLst/>
              </a:rPr>
              <a:t>, </a:t>
            </a:r>
            <a:r>
              <a:rPr lang="en-US" sz="2000" dirty="0" smtClean="0">
                <a:effectLst/>
              </a:rPr>
              <a:t>9-3-1900 </a:t>
            </a:r>
            <a:r>
              <a:rPr lang="en-US" sz="2000" dirty="0">
                <a:effectLst/>
              </a:rPr>
              <a:t>par. 10}</a:t>
            </a:r>
            <a:endParaRPr lang="en-US" sz="2400" dirty="0">
              <a:effectLst/>
            </a:endParaRPr>
          </a:p>
          <a:p>
            <a:pPr marL="0" indent="0" eaLnBrk="1" hangingPunct="1">
              <a:buFont typeface="Wingdings" pitchFamily="2" charset="2"/>
              <a:buNone/>
              <a:defRPr/>
            </a:pPr>
            <a:endParaRPr lang="en-US" sz="24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F611B1D-274C-495D-8427-0A651B869FBD}" type="slidenum">
              <a:rPr lang="en-US" sz="1200">
                <a:effectLst>
                  <a:outerShdw blurRad="38100" dist="38100" dir="2700000" algn="tl">
                    <a:srgbClr val="000000"/>
                  </a:outerShdw>
                </a:effectLst>
              </a:rPr>
              <a:pPr algn="r">
                <a:defRPr/>
              </a:pPr>
              <a:t>160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0CC11C0-E5D5-4940-B51C-48E091F0AE07}" type="slidenum">
              <a:rPr lang="en-US"/>
              <a:pPr>
                <a:defRPr/>
              </a:pPr>
              <a:t>161</a:t>
            </a:fld>
            <a:endParaRPr lang="en-US"/>
          </a:p>
        </p:txBody>
      </p:sp>
      <p:sp>
        <p:nvSpPr>
          <p:cNvPr id="2" name="Title 1"/>
          <p:cNvSpPr>
            <a:spLocks noGrp="1"/>
          </p:cNvSpPr>
          <p:nvPr>
            <p:ph type="title"/>
          </p:nvPr>
        </p:nvSpPr>
        <p:spPr/>
        <p:txBody>
          <a:bodyPr/>
          <a:lstStyle/>
          <a:p>
            <a:pPr eaLnBrk="1" hangingPunct="1">
              <a:defRPr/>
            </a:pPr>
            <a:r>
              <a:rPr lang="en-US" dirty="0" smtClean="0"/>
              <a:t>Adam Corrupts Human Nature </a:t>
            </a:r>
            <a:br>
              <a:rPr lang="en-US" dirty="0" smtClean="0"/>
            </a:br>
            <a:r>
              <a:rPr lang="en-US" dirty="0" smtClean="0">
                <a:solidFill>
                  <a:srgbClr val="FFC000"/>
                </a:solidFill>
              </a:rPr>
              <a:t>One Exception</a:t>
            </a:r>
            <a:endParaRPr lang="en-US" dirty="0">
              <a:solidFill>
                <a:srgbClr val="FFC000"/>
              </a:solidFill>
            </a:endParaRPr>
          </a:p>
        </p:txBody>
      </p:sp>
      <p:sp>
        <p:nvSpPr>
          <p:cNvPr id="3" name="Content Placeholder 2"/>
          <p:cNvSpPr>
            <a:spLocks noGrp="1"/>
          </p:cNvSpPr>
          <p:nvPr>
            <p:ph idx="1"/>
          </p:nvPr>
        </p:nvSpPr>
        <p:spPr/>
        <p:txBody>
          <a:bodyPr/>
          <a:lstStyle/>
          <a:p>
            <a:pPr eaLnBrk="1" hangingPunct="1">
              <a:defRPr/>
            </a:pPr>
            <a:r>
              <a:rPr lang="en-US" sz="2800" dirty="0">
                <a:effectLst/>
              </a:rPr>
              <a:t>Thus </a:t>
            </a:r>
            <a:r>
              <a:rPr lang="en-US" sz="2800" dirty="0">
                <a:solidFill>
                  <a:srgbClr val="FFFF00"/>
                </a:solidFill>
                <a:effectLst/>
              </a:rPr>
              <a:t>at its very source human nature was </a:t>
            </a:r>
            <a:r>
              <a:rPr lang="en-US" sz="2800" dirty="0" smtClean="0">
                <a:solidFill>
                  <a:srgbClr val="FFFF00"/>
                </a:solidFill>
                <a:effectLst/>
              </a:rPr>
              <a:t>corrupted</a:t>
            </a:r>
            <a:r>
              <a:rPr lang="en-US" sz="2800" dirty="0">
                <a:solidFill>
                  <a:srgbClr val="FFFF00"/>
                </a:solidFill>
                <a:effectLst/>
              </a:rPr>
              <a:t> </a:t>
            </a:r>
            <a:r>
              <a:rPr lang="en-US" sz="2400" dirty="0">
                <a:effectLst/>
              </a:rPr>
              <a:t>{RH, April 16, 1901 par. 5} </a:t>
            </a:r>
            <a:endParaRPr lang="en-US" sz="2400" dirty="0" smtClean="0">
              <a:effectLst/>
            </a:endParaRPr>
          </a:p>
          <a:p>
            <a:pPr eaLnBrk="1" hangingPunct="1">
              <a:defRPr/>
            </a:pPr>
            <a:r>
              <a:rPr lang="en-US" sz="2800" dirty="0" smtClean="0">
                <a:effectLst/>
              </a:rPr>
              <a:t>In </a:t>
            </a:r>
            <a:r>
              <a:rPr lang="en-US" sz="2800" dirty="0">
                <a:effectLst/>
              </a:rPr>
              <a:t>the human heart there is natural selfishness and </a:t>
            </a:r>
            <a:r>
              <a:rPr lang="en-US" sz="2800" dirty="0" smtClean="0">
                <a:effectLst/>
              </a:rPr>
              <a:t>corruption </a:t>
            </a:r>
            <a:r>
              <a:rPr lang="en-US" sz="2400" dirty="0" smtClean="0">
                <a:effectLst/>
              </a:rPr>
              <a:t>{</a:t>
            </a:r>
            <a:r>
              <a:rPr lang="en-US" sz="2400" dirty="0">
                <a:effectLst/>
              </a:rPr>
              <a:t>4T 496.1</a:t>
            </a:r>
            <a:r>
              <a:rPr lang="en-US" sz="2400" dirty="0" smtClean="0">
                <a:effectLst/>
              </a:rPr>
              <a:t>}</a:t>
            </a:r>
          </a:p>
          <a:p>
            <a:pPr eaLnBrk="1" hangingPunct="1">
              <a:defRPr/>
            </a:pPr>
            <a:r>
              <a:rPr lang="en-US" sz="2400" dirty="0" smtClean="0">
                <a:effectLst/>
              </a:rPr>
              <a:t>Confess </a:t>
            </a:r>
            <a:r>
              <a:rPr lang="en-US" sz="2400" dirty="0">
                <a:effectLst/>
              </a:rPr>
              <a:t>the secret, inbred corruption of the </a:t>
            </a:r>
            <a:r>
              <a:rPr lang="en-US" sz="2000" dirty="0" smtClean="0">
                <a:effectLst/>
              </a:rPr>
              <a:t>heart {</a:t>
            </a:r>
            <a:r>
              <a:rPr lang="en-US" sz="2000" dirty="0">
                <a:effectLst/>
              </a:rPr>
              <a:t>FLB 128.4} </a:t>
            </a:r>
          </a:p>
          <a:p>
            <a:pPr eaLnBrk="1" hangingPunct="1">
              <a:defRPr/>
            </a:pPr>
            <a:r>
              <a:rPr lang="en-US" sz="2000" dirty="0" smtClean="0">
                <a:effectLst/>
              </a:rPr>
              <a:t>We </a:t>
            </a:r>
            <a:r>
              <a:rPr lang="en-US" sz="2000" dirty="0">
                <a:effectLst/>
              </a:rPr>
              <a:t>must </a:t>
            </a:r>
            <a:r>
              <a:rPr lang="en-US" sz="2000" dirty="0">
                <a:solidFill>
                  <a:srgbClr val="FFFF00"/>
                </a:solidFill>
                <a:effectLst/>
              </a:rPr>
              <a:t>not think </a:t>
            </a:r>
            <a:r>
              <a:rPr lang="en-US" sz="2000" dirty="0">
                <a:effectLst/>
              </a:rPr>
              <a:t>that the </a:t>
            </a:r>
            <a:r>
              <a:rPr lang="en-US" sz="2000" dirty="0" smtClean="0">
                <a:effectLst/>
              </a:rPr>
              <a:t>liability of </a:t>
            </a:r>
            <a:r>
              <a:rPr lang="en-US" sz="2000" dirty="0">
                <a:effectLst/>
              </a:rPr>
              <a:t>Christ to yield to Satan's temptations degraded </a:t>
            </a:r>
            <a:r>
              <a:rPr lang="en-US" sz="2000" dirty="0">
                <a:solidFill>
                  <a:srgbClr val="FFFF00"/>
                </a:solidFill>
                <a:effectLst/>
              </a:rPr>
              <a:t>His </a:t>
            </a:r>
            <a:r>
              <a:rPr lang="en-US" sz="2000" dirty="0" smtClean="0">
                <a:solidFill>
                  <a:srgbClr val="FFFF00"/>
                </a:solidFill>
                <a:effectLst/>
              </a:rPr>
              <a:t>humanity </a:t>
            </a:r>
            <a:r>
              <a:rPr lang="en-US" sz="2000" dirty="0" smtClean="0">
                <a:effectLst/>
              </a:rPr>
              <a:t>and </a:t>
            </a:r>
            <a:r>
              <a:rPr lang="en-US" sz="2000" dirty="0">
                <a:effectLst/>
              </a:rPr>
              <a:t>He possessed the same sinful, </a:t>
            </a:r>
            <a:r>
              <a:rPr lang="en-US" sz="2000" dirty="0">
                <a:solidFill>
                  <a:srgbClr val="FFFF00"/>
                </a:solidFill>
                <a:effectLst/>
              </a:rPr>
              <a:t>corrupt propensities</a:t>
            </a:r>
            <a:r>
              <a:rPr lang="en-US" sz="2000" dirty="0">
                <a:effectLst/>
              </a:rPr>
              <a:t> as man.  </a:t>
            </a:r>
            <a:r>
              <a:rPr lang="en-US" sz="1800" dirty="0">
                <a:effectLst/>
              </a:rPr>
              <a:t>{16MR 182.2} </a:t>
            </a:r>
            <a:endParaRPr lang="en-US" sz="2000" dirty="0" smtClean="0">
              <a:effectLst/>
            </a:endParaRPr>
          </a:p>
          <a:p>
            <a:pPr eaLnBrk="1" hangingPunct="1">
              <a:defRPr/>
            </a:pPr>
            <a:r>
              <a:rPr lang="en-US" sz="2800" dirty="0" smtClean="0">
                <a:solidFill>
                  <a:srgbClr val="FFFF00"/>
                </a:solidFill>
                <a:effectLst/>
              </a:rPr>
              <a:t>Christ </a:t>
            </a:r>
            <a:r>
              <a:rPr lang="en-US" sz="2800" dirty="0">
                <a:solidFill>
                  <a:srgbClr val="FFFF00"/>
                </a:solidFill>
                <a:effectLst/>
              </a:rPr>
              <a:t>took our nature, fallen but not </a:t>
            </a:r>
            <a:r>
              <a:rPr lang="en-US" sz="2800" dirty="0" smtClean="0">
                <a:solidFill>
                  <a:srgbClr val="FFFF00"/>
                </a:solidFill>
                <a:effectLst/>
              </a:rPr>
              <a:t>corrupted </a:t>
            </a:r>
            <a:r>
              <a:rPr lang="en-US" sz="2000" dirty="0">
                <a:effectLst/>
              </a:rPr>
              <a:t>{16MR 182.3}</a:t>
            </a:r>
          </a:p>
          <a:p>
            <a:pPr eaLnBrk="1" hangingPunct="1">
              <a:defRPr/>
            </a:pPr>
            <a:endParaRPr lang="en-US" sz="2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B7E2C81-FDD3-4224-9101-EA02F7099274}" type="slidenum">
              <a:rPr lang="en-US" sz="1200">
                <a:effectLst>
                  <a:outerShdw blurRad="38100" dist="38100" dir="2700000" algn="tl">
                    <a:srgbClr val="000000"/>
                  </a:outerShdw>
                </a:effectLst>
              </a:rPr>
              <a:pPr algn="r">
                <a:defRPr/>
              </a:pPr>
              <a:t>161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66E25D2-4F8D-41A5-A407-ECF33B38F25F}" type="slidenum">
              <a:rPr lang="en-US"/>
              <a:pPr>
                <a:defRPr/>
              </a:pPr>
              <a:t>162</a:t>
            </a:fld>
            <a:endParaRPr lang="en-US"/>
          </a:p>
        </p:txBody>
      </p:sp>
      <p:sp>
        <p:nvSpPr>
          <p:cNvPr id="2" name="Title 1"/>
          <p:cNvSpPr>
            <a:spLocks noGrp="1"/>
          </p:cNvSpPr>
          <p:nvPr>
            <p:ph type="title"/>
          </p:nvPr>
        </p:nvSpPr>
        <p:spPr/>
        <p:txBody>
          <a:bodyPr/>
          <a:lstStyle/>
          <a:p>
            <a:pPr eaLnBrk="1" hangingPunct="1">
              <a:defRPr/>
            </a:pPr>
            <a:r>
              <a:rPr lang="en-US" dirty="0" smtClean="0"/>
              <a:t>Subduing the Corrupt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All human ambition, all boasting, is to be laid in the dust. Self, sinful self, is to be abased, not exalted. By holiness to God in the daily life here below, we are to manifest the Christ-life. </a:t>
            </a:r>
            <a:r>
              <a:rPr lang="en-US" dirty="0">
                <a:solidFill>
                  <a:srgbClr val="FF33CC"/>
                </a:solidFill>
                <a:effectLst/>
              </a:rPr>
              <a:t>The corrupt nature is to become pure and undefiled; </a:t>
            </a:r>
            <a:r>
              <a:rPr lang="en-US" u="sng" dirty="0">
                <a:solidFill>
                  <a:srgbClr val="FF33CC"/>
                </a:solidFill>
                <a:effectLst/>
              </a:rPr>
              <a:t>subdued</a:t>
            </a:r>
            <a:r>
              <a:rPr lang="en-US" dirty="0">
                <a:solidFill>
                  <a:srgbClr val="FF33CC"/>
                </a:solidFill>
                <a:effectLst/>
              </a:rPr>
              <a:t>, not exalted</a:t>
            </a:r>
            <a:r>
              <a:rPr lang="en-US" dirty="0" smtClean="0">
                <a:effectLst/>
              </a:rPr>
              <a:t>. </a:t>
            </a:r>
            <a:r>
              <a:rPr lang="en-US" dirty="0">
                <a:effectLst/>
              </a:rPr>
              <a:t>{12MR 70.1}</a:t>
            </a: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2CC84A3-817E-4153-9788-0F0AB1FFE840}" type="slidenum">
              <a:rPr lang="en-US" sz="1200">
                <a:effectLst>
                  <a:outerShdw blurRad="38100" dist="38100" dir="2700000" algn="tl">
                    <a:srgbClr val="000000"/>
                  </a:outerShdw>
                </a:effectLst>
              </a:rPr>
              <a:pPr algn="r">
                <a:defRPr/>
              </a:pPr>
              <a:t>162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C4F1D0E-03C7-4BA4-8F7E-5C59F8B1F288}" type="slidenum">
              <a:rPr lang="en-US"/>
              <a:pPr>
                <a:defRPr/>
              </a:pPr>
              <a:t>163</a:t>
            </a:fld>
            <a:endParaRPr lang="en-US"/>
          </a:p>
        </p:txBody>
      </p:sp>
      <p:sp>
        <p:nvSpPr>
          <p:cNvPr id="3" name="Content Placeholder 2"/>
          <p:cNvSpPr>
            <a:spLocks noGrp="1"/>
          </p:cNvSpPr>
          <p:nvPr>
            <p:ph idx="1"/>
          </p:nvPr>
        </p:nvSpPr>
        <p:spPr>
          <a:xfrm>
            <a:off x="457200" y="381000"/>
            <a:ext cx="8229600" cy="5749925"/>
          </a:xfrm>
        </p:spPr>
        <p:txBody>
          <a:bodyPr/>
          <a:lstStyle/>
          <a:p>
            <a:pPr marL="0" indent="0" algn="ctr" eaLnBrk="1" hangingPunct="1">
              <a:buFont typeface="Wingdings" pitchFamily="2" charset="2"/>
              <a:buNone/>
              <a:defRPr/>
            </a:pPr>
            <a:endParaRPr lang="en-US" sz="8800" dirty="0" smtClean="0"/>
          </a:p>
          <a:p>
            <a:pPr marL="0" indent="0" algn="ctr" eaLnBrk="1" hangingPunct="1">
              <a:buFont typeface="Wingdings" pitchFamily="2" charset="2"/>
              <a:buNone/>
              <a:defRPr/>
            </a:pPr>
            <a:r>
              <a:rPr lang="en-US" sz="8800" dirty="0" smtClean="0"/>
              <a:t>Sinful Flesh</a:t>
            </a:r>
            <a:endParaRPr lang="en-US" sz="8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A280AB2-5F05-4AA9-9089-CC992CD8470E}" type="slidenum">
              <a:rPr lang="en-US" sz="1200">
                <a:effectLst>
                  <a:outerShdw blurRad="38100" dist="38100" dir="2700000" algn="tl">
                    <a:srgbClr val="000000"/>
                  </a:outerShdw>
                </a:effectLst>
              </a:rPr>
              <a:pPr algn="r">
                <a:defRPr/>
              </a:pPr>
              <a:t>163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3F663D0-E267-4164-B07F-B9F4A5B5A58A}" type="slidenum">
              <a:rPr lang="en-US"/>
              <a:pPr>
                <a:defRPr/>
              </a:pPr>
              <a:t>164</a:t>
            </a:fld>
            <a:endParaRPr lang="en-US"/>
          </a:p>
        </p:txBody>
      </p:sp>
      <p:sp>
        <p:nvSpPr>
          <p:cNvPr id="2" name="Title 1"/>
          <p:cNvSpPr>
            <a:spLocks noGrp="1"/>
          </p:cNvSpPr>
          <p:nvPr>
            <p:ph type="title"/>
          </p:nvPr>
        </p:nvSpPr>
        <p:spPr/>
        <p:txBody>
          <a:bodyPr/>
          <a:lstStyle/>
          <a:p>
            <a:pPr eaLnBrk="1" hangingPunct="1">
              <a:defRPr/>
            </a:pPr>
            <a:r>
              <a:rPr lang="en-US" dirty="0" smtClean="0"/>
              <a:t>Christ’s Nature:</a:t>
            </a:r>
            <a:br>
              <a:rPr lang="en-US" dirty="0" smtClean="0"/>
            </a:br>
            <a:r>
              <a:rPr lang="en-US" dirty="0" smtClean="0"/>
              <a:t>Sinless or Depraved?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Christ is called the second Adam. In purity and holiness, connected with God, and beloved by God, </a:t>
            </a:r>
            <a:r>
              <a:rPr lang="en-US" sz="2800" u="sng" dirty="0">
                <a:solidFill>
                  <a:srgbClr val="FF33CC"/>
                </a:solidFill>
                <a:effectLst/>
              </a:rPr>
              <a:t>He began where the first Adam began</a:t>
            </a:r>
            <a:r>
              <a:rPr lang="en-US" sz="2800" dirty="0">
                <a:effectLst/>
              </a:rPr>
              <a:t>. But the first Adam was in every way more favorably situated than </a:t>
            </a:r>
            <a:r>
              <a:rPr lang="en-US" sz="2800" dirty="0" smtClean="0">
                <a:effectLst/>
              </a:rPr>
              <a:t>Christ…</a:t>
            </a:r>
            <a:r>
              <a:rPr lang="en-US" sz="2800" dirty="0" smtClean="0">
                <a:solidFill>
                  <a:srgbClr val="FF33CC"/>
                </a:solidFill>
                <a:effectLst/>
              </a:rPr>
              <a:t>He </a:t>
            </a:r>
            <a:r>
              <a:rPr lang="en-US" sz="2800" dirty="0">
                <a:solidFill>
                  <a:srgbClr val="FF33CC"/>
                </a:solidFill>
                <a:effectLst/>
              </a:rPr>
              <a:t>was furnished with a holy nature, sinless, pure, undefiled</a:t>
            </a:r>
            <a:r>
              <a:rPr lang="en-US" sz="2800" dirty="0">
                <a:effectLst/>
              </a:rPr>
              <a:t>; but he fell because he listened to the suggestions of the enemy; and </a:t>
            </a:r>
            <a:r>
              <a:rPr lang="en-US" sz="2800" dirty="0">
                <a:solidFill>
                  <a:srgbClr val="FFFF00"/>
                </a:solidFill>
                <a:effectLst/>
              </a:rPr>
              <a:t>his posterity became depraved</a:t>
            </a:r>
            <a:r>
              <a:rPr lang="en-US" sz="2800" dirty="0">
                <a:effectLst/>
              </a:rPr>
              <a:t>. By </a:t>
            </a:r>
            <a:r>
              <a:rPr lang="en-US" sz="2800" u="sng" dirty="0">
                <a:effectLst/>
              </a:rPr>
              <a:t>one man's disobedience many were made sinners</a:t>
            </a:r>
            <a:r>
              <a:rPr lang="en-US" sz="2400" dirty="0">
                <a:effectLst/>
              </a:rPr>
              <a:t>.  {8MR 39.2</a:t>
            </a:r>
            <a:r>
              <a:rPr lang="en-US" sz="2400" dirty="0" smtClean="0">
                <a:effectLst/>
              </a:rPr>
              <a:t>}</a:t>
            </a:r>
          </a:p>
          <a:p>
            <a:pPr marL="0" indent="0" eaLnBrk="1" hangingPunct="1">
              <a:buFont typeface="Wingdings" pitchFamily="2" charset="2"/>
              <a:buNone/>
              <a:defRPr/>
            </a:pPr>
            <a:r>
              <a:rPr lang="en-US" sz="2800" i="1" dirty="0" smtClean="0">
                <a:solidFill>
                  <a:srgbClr val="FFC000"/>
                </a:solidFill>
                <a:effectLst/>
              </a:rPr>
              <a:t>Adam began with no depravity – likewise w/ Christ</a:t>
            </a:r>
          </a:p>
          <a:p>
            <a:pPr marL="0" indent="0" eaLnBrk="1" hangingPunct="1">
              <a:buFont typeface="Wingdings" pitchFamily="2" charset="2"/>
              <a:buNone/>
              <a:defRPr/>
            </a:pPr>
            <a:endParaRPr lang="en-US" sz="2400" dirty="0">
              <a:solidFill>
                <a:srgbClr val="FFC000"/>
              </a:solidFill>
              <a:effectLst/>
            </a:endParaRP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685DF80-5465-4CF5-AA19-71E550B0237C}" type="slidenum">
              <a:rPr lang="en-US" sz="1200">
                <a:effectLst>
                  <a:outerShdw blurRad="38100" dist="38100" dir="2700000" algn="tl">
                    <a:srgbClr val="000000"/>
                  </a:outerShdw>
                </a:effectLst>
              </a:rPr>
              <a:pPr algn="r">
                <a:defRPr/>
              </a:pPr>
              <a:t>164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E0F35A9-A14D-4B3E-940F-7B6105FE958E}" type="slidenum">
              <a:rPr lang="en-US"/>
              <a:pPr>
                <a:defRPr/>
              </a:pPr>
              <a:t>165</a:t>
            </a:fld>
            <a:endParaRPr lang="en-US"/>
          </a:p>
        </p:txBody>
      </p:sp>
      <p:sp>
        <p:nvSpPr>
          <p:cNvPr id="2" name="Title 1"/>
          <p:cNvSpPr>
            <a:spLocks noGrp="1"/>
          </p:cNvSpPr>
          <p:nvPr>
            <p:ph type="title"/>
          </p:nvPr>
        </p:nvSpPr>
        <p:spPr/>
        <p:txBody>
          <a:bodyPr/>
          <a:lstStyle/>
          <a:p>
            <a:pPr eaLnBrk="1" hangingPunct="1">
              <a:defRPr/>
            </a:pPr>
            <a:r>
              <a:rPr lang="en-US" dirty="0" smtClean="0"/>
              <a:t>Sinless Adam </a:t>
            </a:r>
            <a:br>
              <a:rPr lang="en-US" dirty="0" smtClean="0"/>
            </a:br>
            <a:r>
              <a:rPr lang="en-US" dirty="0" smtClean="0"/>
              <a:t>Contrasted with Christ</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Adam was tempted by the enemy, and he fell. It was not indwelling sin which caused him to yield; for God made him pure and upright, in His own image. He was as faultless as the angels before the throne. </a:t>
            </a:r>
            <a:r>
              <a:rPr lang="en-US" dirty="0">
                <a:solidFill>
                  <a:srgbClr val="FF33CC"/>
                </a:solidFill>
                <a:effectLst/>
              </a:rPr>
              <a:t>There were in him no corrupt principles, no tendencies to evil</a:t>
            </a:r>
            <a:r>
              <a:rPr lang="en-US" dirty="0">
                <a:effectLst/>
              </a:rPr>
              <a:t>. </a:t>
            </a:r>
            <a:r>
              <a:rPr lang="en-US" dirty="0" smtClean="0">
                <a:effectLst/>
              </a:rPr>
              <a:t>(cont.)</a:t>
            </a:r>
            <a:endParaRPr lang="en-US" dirty="0">
              <a:effectLst/>
            </a:endParaRP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36DF17E-B44E-42A1-87FA-AA06F6F6C64F}" type="slidenum">
              <a:rPr lang="en-US" sz="1200">
                <a:effectLst>
                  <a:outerShdw blurRad="38100" dist="38100" dir="2700000" algn="tl">
                    <a:srgbClr val="000000"/>
                  </a:outerShdw>
                </a:effectLst>
              </a:rPr>
              <a:pPr algn="r">
                <a:defRPr/>
              </a:pPr>
              <a:t>165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4"/>
          <p:cNvSpPr>
            <a:spLocks noGrp="1" noChangeArrowheads="1"/>
          </p:cNvSpPr>
          <p:nvPr>
            <p:ph type="dt" sz="quarter" idx="10"/>
          </p:nvPr>
        </p:nvSpPr>
        <p:spPr/>
        <p:txBody>
          <a:bodyPr/>
          <a:lstStyle/>
          <a:p>
            <a:pPr>
              <a:defRPr/>
            </a:pPr>
            <a:r>
              <a:rPr lang="en-US"/>
              <a:t>John W. Peters</a:t>
            </a:r>
          </a:p>
        </p:txBody>
      </p:sp>
      <p:sp>
        <p:nvSpPr>
          <p:cNvPr id="11"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12" name="Rectangle 46"/>
          <p:cNvSpPr>
            <a:spLocks noGrp="1" noChangeArrowheads="1"/>
          </p:cNvSpPr>
          <p:nvPr>
            <p:ph type="sldNum" sz="quarter" idx="12"/>
          </p:nvPr>
        </p:nvSpPr>
        <p:spPr/>
        <p:txBody>
          <a:bodyPr/>
          <a:lstStyle/>
          <a:p>
            <a:pPr>
              <a:defRPr/>
            </a:pPr>
            <a:fld id="{4716D50C-0600-45A3-B836-0648819AD016}" type="slidenum">
              <a:rPr lang="en-US"/>
              <a:pPr>
                <a:defRPr/>
              </a:pPr>
              <a:t>166</a:t>
            </a:fld>
            <a:endParaRPr lang="en-US"/>
          </a:p>
        </p:txBody>
      </p:sp>
      <p:sp>
        <p:nvSpPr>
          <p:cNvPr id="2" name="Title 1"/>
          <p:cNvSpPr>
            <a:spLocks noGrp="1"/>
          </p:cNvSpPr>
          <p:nvPr>
            <p:ph type="title"/>
          </p:nvPr>
        </p:nvSpPr>
        <p:spPr/>
        <p:txBody>
          <a:bodyPr/>
          <a:lstStyle/>
          <a:p>
            <a:pPr eaLnBrk="1" hangingPunct="1">
              <a:defRPr/>
            </a:pPr>
            <a:r>
              <a:rPr lang="en-US" dirty="0" err="1" smtClean="0"/>
              <a:t>Def</a:t>
            </a:r>
            <a:r>
              <a:rPr lang="en-US" dirty="0" smtClean="0"/>
              <a:t>: Likeness of Sinful Flesh</a:t>
            </a:r>
            <a:endParaRPr lang="en-US" dirty="0"/>
          </a:p>
        </p:txBody>
      </p:sp>
      <p:sp>
        <p:nvSpPr>
          <p:cNvPr id="291845" name="Content Placeholder 2"/>
          <p:cNvSpPr>
            <a:spLocks noGrp="1"/>
          </p:cNvSpPr>
          <p:nvPr>
            <p:ph idx="1"/>
          </p:nvPr>
        </p:nvSpPr>
        <p:spPr>
          <a:xfrm>
            <a:off x="457200" y="1371600"/>
            <a:ext cx="8229600" cy="4759325"/>
          </a:xfrm>
        </p:spPr>
        <p:txBody>
          <a:bodyPr/>
          <a:lstStyle/>
          <a:p>
            <a:pPr marL="0" indent="0" eaLnBrk="1" hangingPunct="1">
              <a:buFont typeface="Wingdings" pitchFamily="2" charset="2"/>
              <a:buNone/>
            </a:pPr>
            <a:r>
              <a:rPr lang="en-US" sz="2800" smtClean="0">
                <a:effectLst/>
              </a:rPr>
              <a:t>But when Christ came to meet the temptations of Satan, He bore "the </a:t>
            </a:r>
            <a:r>
              <a:rPr lang="en-US" sz="2800" smtClean="0">
                <a:solidFill>
                  <a:srgbClr val="FF33CC"/>
                </a:solidFill>
                <a:effectLst/>
              </a:rPr>
              <a:t>likeness of sinful flesh</a:t>
            </a:r>
            <a:r>
              <a:rPr lang="en-US" sz="2800" smtClean="0">
                <a:effectLst/>
              </a:rPr>
              <a:t>." In the wilderness, </a:t>
            </a:r>
            <a:r>
              <a:rPr lang="en-US" sz="2800" smtClean="0">
                <a:solidFill>
                  <a:srgbClr val="FF33CC"/>
                </a:solidFill>
                <a:effectLst/>
              </a:rPr>
              <a:t>weakened physically </a:t>
            </a:r>
            <a:r>
              <a:rPr lang="en-US" sz="2800" smtClean="0">
                <a:effectLst/>
              </a:rPr>
              <a:t>by a fast of forty days, He met the adversary. His dignity was questioned, His authority disputed, His allegiance to His Father assailed by the fallen foe</a:t>
            </a:r>
            <a:r>
              <a:rPr lang="en-US" sz="2000" smtClean="0">
                <a:effectLst/>
              </a:rPr>
              <a:t>.  {BEcho, September 3, 1900 par. 10} </a:t>
            </a:r>
          </a:p>
          <a:p>
            <a:pPr marL="0" indent="0" eaLnBrk="1" hangingPunct="1">
              <a:buFont typeface="Wingdings" pitchFamily="2" charset="2"/>
              <a:buNone/>
            </a:pPr>
            <a:endParaRPr lang="en-US" sz="2000" smtClean="0">
              <a:effectLst/>
            </a:endParaRPr>
          </a:p>
          <a:p>
            <a:pPr marL="0" indent="0" eaLnBrk="1" hangingPunct="1">
              <a:buFont typeface="Wingdings" pitchFamily="2" charset="2"/>
              <a:buNone/>
            </a:pPr>
            <a:r>
              <a:rPr lang="en-US" sz="2000" smtClean="0">
                <a:effectLst/>
              </a:rPr>
              <a:t>“He began where the first Adam began” {8MR 39.2}</a:t>
            </a:r>
          </a:p>
          <a:p>
            <a:pPr marL="0" indent="0" eaLnBrk="1" hangingPunct="1">
              <a:buFont typeface="Wingdings" pitchFamily="2" charset="2"/>
              <a:buNone/>
            </a:pPr>
            <a:r>
              <a:rPr lang="en-US" sz="2800" u="sng" smtClean="0">
                <a:solidFill>
                  <a:srgbClr val="FFFF00"/>
                </a:solidFill>
                <a:effectLst/>
              </a:rPr>
              <a:t>Likeness of Sinful Flesh</a:t>
            </a:r>
            <a:r>
              <a:rPr lang="en-US" sz="2800" smtClean="0">
                <a:solidFill>
                  <a:srgbClr val="FFFF00"/>
                </a:solidFill>
                <a:effectLst/>
              </a:rPr>
              <a:t>: No corrupt principles, no tendencies to evil; </a:t>
            </a:r>
            <a:r>
              <a:rPr lang="en-US" sz="2800" u="sng" smtClean="0">
                <a:solidFill>
                  <a:srgbClr val="FFFF00"/>
                </a:solidFill>
                <a:effectLst/>
              </a:rPr>
              <a:t>but weakened physically</a:t>
            </a:r>
          </a:p>
          <a:p>
            <a:pPr marL="0" indent="0" eaLnBrk="1" hangingPunct="1">
              <a:buFont typeface="Wingdings" pitchFamily="2" charset="2"/>
              <a:buNone/>
            </a:pPr>
            <a:endParaRPr lang="en-US" sz="2800" smtClean="0">
              <a:solidFill>
                <a:srgbClr val="FFFF00"/>
              </a:solidFill>
              <a:effectLst/>
            </a:endParaRPr>
          </a:p>
          <a:p>
            <a:pPr marL="0" indent="0" eaLnBrk="1" hangingPunct="1">
              <a:buFont typeface="Wingdings" pitchFamily="2" charset="2"/>
              <a:buNone/>
            </a:pPr>
            <a:endParaRPr lang="en-US" sz="2800" smtClean="0">
              <a:solidFill>
                <a:srgbClr val="FFFF00"/>
              </a:solidFill>
              <a:effectLst/>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7892825-5649-4B12-874D-85DD4EC90A63}" type="slidenum">
              <a:rPr lang="en-US" sz="1200">
                <a:effectLst>
                  <a:outerShdw blurRad="38100" dist="38100" dir="2700000" algn="tl">
                    <a:srgbClr val="000000"/>
                  </a:outerShdw>
                </a:effectLst>
              </a:rPr>
              <a:pPr algn="r">
                <a:defRPr/>
              </a:pPr>
              <a:t>166</a:t>
            </a:fld>
            <a:endParaRPr lang="en-US" sz="1200" dirty="0">
              <a:effectLst>
                <a:outerShdw blurRad="38100" dist="38100" dir="2700000" algn="tl">
                  <a:srgbClr val="000000"/>
                </a:outerShdw>
              </a:effectLst>
            </a:endParaRPr>
          </a:p>
        </p:txBody>
      </p:sp>
      <p:cxnSp>
        <p:nvCxnSpPr>
          <p:cNvPr id="291848" name="Straight Connector 14"/>
          <p:cNvCxnSpPr>
            <a:cxnSpLocks noChangeShapeType="1"/>
          </p:cNvCxnSpPr>
          <p:nvPr/>
        </p:nvCxnSpPr>
        <p:spPr bwMode="auto">
          <a:xfrm>
            <a:off x="4495800" y="5092700"/>
            <a:ext cx="3276600" cy="0"/>
          </a:xfrm>
          <a:prstGeom prst="line">
            <a:avLst/>
          </a:prstGeom>
          <a:noFill/>
          <a:ln w="9525" algn="ctr">
            <a:solidFill>
              <a:schemeClr val="tx1"/>
            </a:solidFill>
            <a:round/>
            <a:headEnd/>
            <a:tailEnd/>
          </a:ln>
        </p:spPr>
      </p:cxnSp>
      <p:cxnSp>
        <p:nvCxnSpPr>
          <p:cNvPr id="291849" name="Straight Connector 16"/>
          <p:cNvCxnSpPr>
            <a:cxnSpLocks noChangeShapeType="1"/>
          </p:cNvCxnSpPr>
          <p:nvPr/>
        </p:nvCxnSpPr>
        <p:spPr bwMode="auto">
          <a:xfrm>
            <a:off x="7772400" y="5105400"/>
            <a:ext cx="0" cy="457200"/>
          </a:xfrm>
          <a:prstGeom prst="line">
            <a:avLst/>
          </a:prstGeom>
          <a:noFill/>
          <a:ln w="9525" algn="ctr">
            <a:solidFill>
              <a:schemeClr val="tx1"/>
            </a:solidFill>
            <a:round/>
            <a:headEnd/>
            <a:tailEnd/>
          </a:ln>
        </p:spPr>
      </p:cxnSp>
      <p:cxnSp>
        <p:nvCxnSpPr>
          <p:cNvPr id="291850" name="Straight Connector 18"/>
          <p:cNvCxnSpPr>
            <a:cxnSpLocks noChangeShapeType="1"/>
          </p:cNvCxnSpPr>
          <p:nvPr/>
        </p:nvCxnSpPr>
        <p:spPr bwMode="auto">
          <a:xfrm flipH="1">
            <a:off x="4495800" y="5562600"/>
            <a:ext cx="3276600" cy="0"/>
          </a:xfrm>
          <a:prstGeom prst="line">
            <a:avLst/>
          </a:prstGeom>
          <a:noFill/>
          <a:ln w="9525" algn="ctr">
            <a:solidFill>
              <a:schemeClr val="tx1"/>
            </a:solidFill>
            <a:round/>
            <a:headEnd/>
            <a:tailEnd/>
          </a:ln>
        </p:spPr>
      </p:cxnSp>
      <p:cxnSp>
        <p:nvCxnSpPr>
          <p:cNvPr id="291851" name="Straight Connector 20"/>
          <p:cNvCxnSpPr>
            <a:cxnSpLocks noChangeShapeType="1"/>
          </p:cNvCxnSpPr>
          <p:nvPr/>
        </p:nvCxnSpPr>
        <p:spPr bwMode="auto">
          <a:xfrm flipV="1">
            <a:off x="4495800" y="5105400"/>
            <a:ext cx="0" cy="457200"/>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CBDE506-2001-493F-8282-77529742A7D2}" type="slidenum">
              <a:rPr lang="en-US"/>
              <a:pPr>
                <a:defRPr/>
              </a:pPr>
              <a:t>167</a:t>
            </a:fld>
            <a:endParaRPr lang="en-US"/>
          </a:p>
        </p:txBody>
      </p:sp>
      <p:sp>
        <p:nvSpPr>
          <p:cNvPr id="2" name="Title 1"/>
          <p:cNvSpPr>
            <a:spLocks noGrp="1"/>
          </p:cNvSpPr>
          <p:nvPr>
            <p:ph type="title"/>
          </p:nvPr>
        </p:nvSpPr>
        <p:spPr/>
        <p:txBody>
          <a:bodyPr/>
          <a:lstStyle/>
          <a:p>
            <a:pPr eaLnBrk="1" hangingPunct="1">
              <a:defRPr/>
            </a:pPr>
            <a:r>
              <a:rPr lang="en-US" dirty="0" smtClean="0"/>
              <a:t>What is Sinful Flesh?</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Man has fallen. God's image in him is defaced. By disobedience he is </a:t>
            </a:r>
            <a:r>
              <a:rPr lang="en-US" sz="2800" u="sng" dirty="0">
                <a:solidFill>
                  <a:srgbClr val="FFFF00"/>
                </a:solidFill>
                <a:effectLst/>
              </a:rPr>
              <a:t>depraved in inclination</a:t>
            </a:r>
            <a:r>
              <a:rPr lang="en-US" sz="2800" dirty="0">
                <a:solidFill>
                  <a:srgbClr val="FFFF00"/>
                </a:solidFill>
                <a:effectLst/>
              </a:rPr>
              <a:t> </a:t>
            </a:r>
            <a:r>
              <a:rPr lang="en-US" sz="2800" dirty="0">
                <a:effectLst/>
              </a:rPr>
              <a:t>and </a:t>
            </a:r>
            <a:r>
              <a:rPr lang="en-US" sz="2800" u="sng" dirty="0">
                <a:solidFill>
                  <a:srgbClr val="FFFF00"/>
                </a:solidFill>
                <a:effectLst/>
              </a:rPr>
              <a:t>weakened in power</a:t>
            </a:r>
            <a:r>
              <a:rPr lang="en-US" sz="2800" dirty="0">
                <a:effectLst/>
              </a:rPr>
              <a:t>, unable, apparently, to look forward to anything but tribulation and wrath. </a:t>
            </a:r>
            <a:r>
              <a:rPr lang="en-US" sz="2400" dirty="0" smtClean="0">
                <a:effectLst/>
              </a:rPr>
              <a:t>{</a:t>
            </a:r>
            <a:r>
              <a:rPr lang="en-US" sz="2400" dirty="0">
                <a:effectLst/>
              </a:rPr>
              <a:t>ST, March 30, 1904 par. 1</a:t>
            </a:r>
            <a:r>
              <a:rPr lang="en-US" sz="2400" dirty="0" smtClean="0">
                <a:effectLst/>
              </a:rPr>
              <a:t>}</a:t>
            </a:r>
          </a:p>
          <a:p>
            <a:pPr marL="0" indent="0" eaLnBrk="1" hangingPunct="1">
              <a:buFont typeface="Wingdings" pitchFamily="2" charset="2"/>
              <a:buNone/>
              <a:defRPr/>
            </a:pPr>
            <a:r>
              <a:rPr lang="en-US" sz="2400" dirty="0" smtClean="0">
                <a:effectLst/>
              </a:rPr>
              <a:t>  </a:t>
            </a:r>
          </a:p>
          <a:p>
            <a:pPr marL="514350" indent="-514350" eaLnBrk="1" hangingPunct="1">
              <a:buFont typeface="Wingdings" pitchFamily="2" charset="2"/>
              <a:buAutoNum type="arabicPeriod"/>
              <a:defRPr/>
            </a:pPr>
            <a:r>
              <a:rPr lang="en-US" sz="2800" dirty="0" smtClean="0">
                <a:effectLst/>
              </a:rPr>
              <a:t>Depraved inclination = bent to evil/propensities</a:t>
            </a:r>
          </a:p>
          <a:p>
            <a:pPr marL="514350" indent="-514350" eaLnBrk="1" hangingPunct="1">
              <a:buFont typeface="Wingdings" pitchFamily="2" charset="2"/>
              <a:buAutoNum type="arabicPeriod"/>
              <a:defRPr/>
            </a:pPr>
            <a:r>
              <a:rPr lang="en-US" sz="2800" dirty="0" smtClean="0">
                <a:effectLst/>
              </a:rPr>
              <a:t>Weakened in Power = Infirmities</a:t>
            </a: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8A23AAD-A7CD-46F6-B079-5FB944FA68A3}" type="slidenum">
              <a:rPr lang="en-US" sz="1200">
                <a:effectLst>
                  <a:outerShdw blurRad="38100" dist="38100" dir="2700000" algn="tl">
                    <a:srgbClr val="000000"/>
                  </a:outerShdw>
                </a:effectLst>
              </a:rPr>
              <a:pPr algn="r">
                <a:defRPr/>
              </a:pPr>
              <a:t>167</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481AF10-B2D5-4531-B318-1F000599E32B}" type="slidenum">
              <a:rPr lang="en-US"/>
              <a:pPr>
                <a:defRPr/>
              </a:pPr>
              <a:t>168</a:t>
            </a:fld>
            <a:endParaRPr lang="en-US"/>
          </a:p>
        </p:txBody>
      </p:sp>
      <p:sp>
        <p:nvSpPr>
          <p:cNvPr id="2" name="Title 1"/>
          <p:cNvSpPr>
            <a:spLocks noGrp="1"/>
          </p:cNvSpPr>
          <p:nvPr>
            <p:ph type="title"/>
          </p:nvPr>
        </p:nvSpPr>
        <p:spPr/>
        <p:txBody>
          <a:bodyPr/>
          <a:lstStyle/>
          <a:p>
            <a:pPr eaLnBrk="1" hangingPunct="1">
              <a:defRPr/>
            </a:pPr>
            <a:r>
              <a:rPr lang="en-US" dirty="0" smtClean="0"/>
              <a:t>Posterity: Depraved/Selfish</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effectLst/>
              </a:rPr>
              <a:t>“Moral </a:t>
            </a:r>
            <a:r>
              <a:rPr lang="en-US" sz="2800" dirty="0">
                <a:effectLst/>
              </a:rPr>
              <a:t>derangement, which we call </a:t>
            </a:r>
            <a:r>
              <a:rPr lang="en-US" sz="2800" dirty="0" smtClean="0">
                <a:effectLst/>
              </a:rPr>
              <a:t>depravity..” </a:t>
            </a:r>
            <a:r>
              <a:rPr lang="en-US" sz="2000" dirty="0" smtClean="0">
                <a:effectLst/>
              </a:rPr>
              <a:t>--  Lt </a:t>
            </a:r>
            <a:r>
              <a:rPr lang="en-US" sz="2000" dirty="0">
                <a:effectLst/>
              </a:rPr>
              <a:t>26d, 1887.  {1MCP 228.1</a:t>
            </a:r>
            <a:r>
              <a:rPr lang="en-US" sz="2000" dirty="0" smtClean="0">
                <a:effectLst/>
              </a:rPr>
              <a:t>}</a:t>
            </a:r>
          </a:p>
          <a:p>
            <a:pPr eaLnBrk="1" hangingPunct="1">
              <a:buFont typeface="Arial" pitchFamily="34" charset="0"/>
              <a:buChar char="•"/>
              <a:defRPr/>
            </a:pPr>
            <a:r>
              <a:rPr lang="en-US" sz="2800" dirty="0" smtClean="0">
                <a:effectLst/>
              </a:rPr>
              <a:t>“Selfishness </a:t>
            </a:r>
            <a:r>
              <a:rPr lang="en-US" sz="2800" dirty="0">
                <a:effectLst/>
              </a:rPr>
              <a:t>is the essence of </a:t>
            </a:r>
            <a:r>
              <a:rPr lang="en-US" sz="2800" dirty="0" smtClean="0">
                <a:effectLst/>
              </a:rPr>
              <a:t>depravity..” </a:t>
            </a:r>
            <a:r>
              <a:rPr lang="en-US" sz="2000" dirty="0" smtClean="0">
                <a:effectLst/>
              </a:rPr>
              <a:t>{</a:t>
            </a:r>
            <a:r>
              <a:rPr lang="en-US" sz="2000" dirty="0">
                <a:effectLst/>
              </a:rPr>
              <a:t>CS 24.2} {RH, June 25, 1908 par. 1}</a:t>
            </a:r>
          </a:p>
          <a:p>
            <a:pPr eaLnBrk="1" hangingPunct="1">
              <a:buFont typeface="Arial" pitchFamily="34" charset="0"/>
              <a:buChar char="•"/>
              <a:defRPr/>
            </a:pPr>
            <a:r>
              <a:rPr lang="en-US" sz="2800" dirty="0" smtClean="0">
                <a:effectLst/>
              </a:rPr>
              <a:t>Selfishness is sin, and it grieves away the Spirit of Christ. </a:t>
            </a:r>
            <a:r>
              <a:rPr lang="en-US" sz="2000" dirty="0" smtClean="0">
                <a:effectLst/>
              </a:rPr>
              <a:t>{ST, April 13, 1891 par. 3}  </a:t>
            </a:r>
            <a:endParaRPr lang="en-US" sz="2800" dirty="0" smtClean="0">
              <a:effectLst/>
            </a:endParaRPr>
          </a:p>
          <a:p>
            <a:pPr eaLnBrk="1" hangingPunct="1">
              <a:buFont typeface="Arial" pitchFamily="34" charset="0"/>
              <a:buChar char="•"/>
              <a:defRPr/>
            </a:pPr>
            <a:r>
              <a:rPr lang="en-US" sz="2800" dirty="0">
                <a:effectLst/>
              </a:rPr>
              <a:t>Men are selfish by nature. </a:t>
            </a:r>
            <a:r>
              <a:rPr lang="en-US" sz="2000" dirty="0" smtClean="0">
                <a:effectLst/>
              </a:rPr>
              <a:t>{</a:t>
            </a:r>
            <a:r>
              <a:rPr lang="en-US" sz="2000" dirty="0">
                <a:effectLst/>
              </a:rPr>
              <a:t>RH, January 6, 1891 par. 7</a:t>
            </a:r>
            <a:r>
              <a:rPr lang="en-US" sz="2000" dirty="0" smtClean="0">
                <a:effectLst/>
              </a:rPr>
              <a:t>}</a:t>
            </a:r>
            <a:endParaRPr lang="en-US" sz="2800" dirty="0" smtClean="0">
              <a:effectLst/>
            </a:endParaRPr>
          </a:p>
          <a:p>
            <a:pPr eaLnBrk="1" hangingPunct="1">
              <a:buFont typeface="Arial" pitchFamily="34" charset="0"/>
              <a:buChar char="•"/>
              <a:defRPr/>
            </a:pPr>
            <a:r>
              <a:rPr lang="en-US" sz="2800" dirty="0">
                <a:effectLst/>
              </a:rPr>
              <a:t>Adam accepted the forbidden </a:t>
            </a:r>
            <a:r>
              <a:rPr lang="en-US" sz="2800" dirty="0" smtClean="0">
                <a:effectLst/>
              </a:rPr>
              <a:t>fruit…His </a:t>
            </a:r>
            <a:r>
              <a:rPr lang="en-US" sz="2800" u="sng" dirty="0">
                <a:effectLst/>
              </a:rPr>
              <a:t>posterity became </a:t>
            </a:r>
            <a:r>
              <a:rPr lang="en-US" sz="2800" u="sng" dirty="0" smtClean="0">
                <a:effectLst/>
              </a:rPr>
              <a:t>depraved</a:t>
            </a:r>
            <a:r>
              <a:rPr lang="en-US" sz="2400" dirty="0" smtClean="0">
                <a:effectLst/>
              </a:rPr>
              <a:t>.  </a:t>
            </a:r>
            <a:r>
              <a:rPr lang="en-US" sz="1800" dirty="0" smtClean="0">
                <a:effectLst/>
              </a:rPr>
              <a:t>{YI</a:t>
            </a:r>
            <a:r>
              <a:rPr lang="en-US" sz="1800" dirty="0">
                <a:effectLst/>
              </a:rPr>
              <a:t>, June 2, 1898 par. 4} {</a:t>
            </a:r>
            <a:r>
              <a:rPr lang="en-US" sz="1800" dirty="0" err="1">
                <a:effectLst/>
              </a:rPr>
              <a:t>CTr</a:t>
            </a:r>
            <a:r>
              <a:rPr lang="en-US" sz="1800" dirty="0">
                <a:effectLst/>
              </a:rPr>
              <a:t> 246.3</a:t>
            </a:r>
            <a:r>
              <a:rPr lang="en-US" sz="1800" dirty="0" smtClean="0">
                <a:effectLst/>
              </a:rPr>
              <a:t>}</a:t>
            </a:r>
          </a:p>
          <a:p>
            <a:pPr eaLnBrk="1" hangingPunct="1">
              <a:buFont typeface="Arial" pitchFamily="34" charset="0"/>
              <a:buChar char="•"/>
              <a:defRPr/>
            </a:pPr>
            <a:r>
              <a:rPr lang="en-US" sz="2800" dirty="0" smtClean="0">
                <a:solidFill>
                  <a:srgbClr val="FFFF00"/>
                </a:solidFill>
                <a:effectLst/>
              </a:rPr>
              <a:t>Essence of Sinful Flesh</a:t>
            </a:r>
            <a:endParaRPr lang="en-US" sz="4400" dirty="0" smtClean="0">
              <a:solidFill>
                <a:srgbClr val="FFFF00"/>
              </a:solidFill>
              <a:effectLst/>
            </a:endParaRPr>
          </a:p>
          <a:p>
            <a:pPr eaLnBrk="1" hangingPunct="1">
              <a:defRPr/>
            </a:pPr>
            <a:endParaRPr lang="en-US" sz="2400" dirty="0" smtClean="0">
              <a:effectLst/>
            </a:endParaRPr>
          </a:p>
          <a:p>
            <a:pPr eaLnBrk="1" hangingPunct="1">
              <a:defRPr/>
            </a:pPr>
            <a:endParaRPr lang="en-US" sz="2400" dirty="0" smtClean="0">
              <a:effectLst/>
            </a:endParaRPr>
          </a:p>
          <a:p>
            <a:pPr eaLnBrk="1" hangingPunct="1">
              <a:defRPr/>
            </a:pPr>
            <a:endParaRPr lang="en-US" sz="2800" dirty="0">
              <a:effectLst/>
            </a:endParaRPr>
          </a:p>
          <a:p>
            <a:pPr eaLnBrk="1" hangingPunct="1">
              <a:defRPr/>
            </a:pPr>
            <a:endParaRPr lang="en-US" sz="2800" dirty="0" smtClean="0">
              <a:effectLst/>
            </a:endParaRPr>
          </a:p>
          <a:p>
            <a:pPr eaLnBrk="1" hangingPunct="1">
              <a:defRPr/>
            </a:pPr>
            <a:endParaRPr lang="en-US" sz="2800" dirty="0">
              <a:effectLst/>
            </a:endParaRPr>
          </a:p>
          <a:p>
            <a:pPr eaLnBrk="1" hangingPunct="1">
              <a:defRPr/>
            </a:pPr>
            <a:endParaRPr lang="en-US" sz="2800" dirty="0">
              <a:effectLst/>
            </a:endParaRPr>
          </a:p>
          <a:p>
            <a:pPr eaLnBrk="1" hangingPunct="1">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274F0AF-EFEA-416E-B41C-B2294E754869}" type="slidenum">
              <a:rPr lang="en-US" sz="1200">
                <a:effectLst>
                  <a:outerShdw blurRad="38100" dist="38100" dir="2700000" algn="tl">
                    <a:srgbClr val="000000"/>
                  </a:outerShdw>
                </a:effectLst>
              </a:rPr>
              <a:pPr algn="r">
                <a:defRPr/>
              </a:pPr>
              <a:t>168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44804AC-91EE-46F5-97BD-E4C70ACBDFD1}" type="slidenum">
              <a:rPr lang="en-US"/>
              <a:pPr>
                <a:defRPr/>
              </a:pPr>
              <a:t>169</a:t>
            </a:fld>
            <a:endParaRPr lang="en-US"/>
          </a:p>
        </p:txBody>
      </p:sp>
      <p:sp>
        <p:nvSpPr>
          <p:cNvPr id="3" name="Content Placeholder 2"/>
          <p:cNvSpPr>
            <a:spLocks noGrp="1"/>
          </p:cNvSpPr>
          <p:nvPr>
            <p:ph idx="1"/>
          </p:nvPr>
        </p:nvSpPr>
        <p:spPr>
          <a:xfrm>
            <a:off x="457200" y="533400"/>
            <a:ext cx="8229600" cy="5597525"/>
          </a:xfrm>
        </p:spPr>
        <p:txBody>
          <a:bodyPr/>
          <a:lstStyle/>
          <a:p>
            <a:pPr marL="0" indent="0" algn="ctr" eaLnBrk="1" hangingPunct="1">
              <a:buFont typeface="Wingdings" pitchFamily="2" charset="2"/>
              <a:buNone/>
              <a:defRPr/>
            </a:pPr>
            <a:endParaRPr lang="en-US" sz="5400" dirty="0" smtClean="0"/>
          </a:p>
          <a:p>
            <a:pPr marL="0" indent="0" algn="ctr" eaLnBrk="1" hangingPunct="1">
              <a:buFont typeface="Wingdings" pitchFamily="2" charset="2"/>
              <a:buNone/>
              <a:defRPr/>
            </a:pPr>
            <a:r>
              <a:rPr lang="en-US" sz="5400" dirty="0" smtClean="0"/>
              <a:t>Took Sinful Nature</a:t>
            </a:r>
            <a:endParaRPr lang="en-US" sz="5400" dirty="0"/>
          </a:p>
          <a:p>
            <a:pPr marL="0" indent="0" algn="ctr" eaLnBrk="1" hangingPunct="1">
              <a:buFont typeface="Wingdings" pitchFamily="2" charset="2"/>
              <a:buNone/>
              <a:defRPr/>
            </a:pPr>
            <a:r>
              <a:rPr lang="en-US" sz="5400" dirty="0" smtClean="0"/>
              <a:t>Likeness of Sinful Flesh</a:t>
            </a:r>
          </a:p>
          <a:p>
            <a:pPr marL="0" indent="0" algn="ctr" eaLnBrk="1" hangingPunct="1">
              <a:buFont typeface="Wingdings" pitchFamily="2" charset="2"/>
              <a:buNone/>
              <a:defRPr/>
            </a:pPr>
            <a:r>
              <a:rPr lang="en-US" sz="5400" dirty="0" smtClean="0"/>
              <a:t> Infirmities</a:t>
            </a:r>
            <a:endParaRPr lang="en-US" sz="5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3F462FD-553E-4030-848E-21CF4A283B38}" type="slidenum">
              <a:rPr lang="en-US" sz="1200">
                <a:effectLst>
                  <a:outerShdw blurRad="38100" dist="38100" dir="2700000" algn="tl">
                    <a:srgbClr val="000000"/>
                  </a:outerShdw>
                </a:effectLst>
              </a:rPr>
              <a:pPr algn="r">
                <a:defRPr/>
              </a:pPr>
              <a:t>169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DDE02F4-34DF-47EC-B175-2D041942A74B}" type="slidenum">
              <a:rPr lang="en-US"/>
              <a:pPr>
                <a:defRPr/>
              </a:pPr>
              <a:t>17</a:t>
            </a:fld>
            <a:endParaRPr lang="en-US"/>
          </a:p>
        </p:txBody>
      </p:sp>
      <p:sp>
        <p:nvSpPr>
          <p:cNvPr id="2" name="Title 1"/>
          <p:cNvSpPr>
            <a:spLocks noGrp="1"/>
          </p:cNvSpPr>
          <p:nvPr>
            <p:ph type="title"/>
          </p:nvPr>
        </p:nvSpPr>
        <p:spPr/>
        <p:txBody>
          <a:bodyPr/>
          <a:lstStyle/>
          <a:p>
            <a:pPr eaLnBrk="1" hangingPunct="1">
              <a:defRPr/>
            </a:pPr>
            <a:r>
              <a:rPr lang="en-US" dirty="0" smtClean="0"/>
              <a:t>Waggoner &amp; Sinful Flesh</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a:effectLst/>
              </a:rPr>
              <a:t>When Christ was here on the earth in the flesh, it was God manifest in the flesh. "</a:t>
            </a:r>
            <a:r>
              <a:rPr lang="en-US" sz="2800" dirty="0" err="1">
                <a:effectLst/>
              </a:rPr>
              <a:t>Believest</a:t>
            </a:r>
            <a:r>
              <a:rPr lang="en-US" sz="2800" dirty="0">
                <a:effectLst/>
              </a:rPr>
              <a:t> thou not," He said, "that I am in the Father, and the Father in Me?" God was in Him in the flesh which He voluntarily took,-the only begotten Son abode in the bosom of the Father, and therefore </a:t>
            </a:r>
            <a:r>
              <a:rPr lang="en-US" sz="2800" dirty="0">
                <a:solidFill>
                  <a:srgbClr val="FFFF00"/>
                </a:solidFill>
                <a:effectLst/>
              </a:rPr>
              <a:t>He knew no sin, although in sinful flesh</a:t>
            </a:r>
            <a:r>
              <a:rPr lang="en-US" sz="2800" dirty="0">
                <a:effectLst/>
              </a:rPr>
              <a:t>. This is "the mystery of godliness." </a:t>
            </a:r>
            <a:r>
              <a:rPr lang="en-US" sz="2000" dirty="0" smtClean="0">
                <a:effectLst/>
              </a:rPr>
              <a:t>{3-8-1894 </a:t>
            </a:r>
            <a:r>
              <a:rPr lang="en-US" sz="2000" dirty="0">
                <a:effectLst/>
              </a:rPr>
              <a:t>EJW, PTUK 150.7</a:t>
            </a:r>
            <a:r>
              <a:rPr lang="en-US" sz="2000" dirty="0" smtClean="0">
                <a:effectLst/>
              </a:rPr>
              <a:t>}</a:t>
            </a:r>
          </a:p>
          <a:p>
            <a:pPr eaLnBrk="1" hangingPunct="1">
              <a:buFont typeface="Arial" pitchFamily="34" charset="0"/>
              <a:buChar char="•"/>
              <a:defRPr/>
            </a:pPr>
            <a:endParaRPr lang="en-US" sz="2000" dirty="0" smtClean="0">
              <a:effectLst/>
            </a:endParaRPr>
          </a:p>
          <a:p>
            <a:pPr eaLnBrk="1" hangingPunct="1">
              <a:buFont typeface="Arial" pitchFamily="34" charset="0"/>
              <a:buChar char="•"/>
              <a:defRPr/>
            </a:pPr>
            <a:r>
              <a:rPr lang="en-US" sz="2800" dirty="0" smtClean="0">
                <a:effectLst/>
              </a:rPr>
              <a:t>EG White endorsed J&amp;W 400+ times (</a:t>
            </a:r>
            <a:r>
              <a:rPr lang="en-US" sz="2800" dirty="0" err="1" smtClean="0">
                <a:effectLst/>
              </a:rPr>
              <a:t>RxF</a:t>
            </a:r>
            <a:r>
              <a:rPr lang="en-US" sz="2800" dirty="0" smtClean="0">
                <a:effectLst/>
              </a:rPr>
              <a:t>)</a:t>
            </a:r>
            <a:endParaRPr lang="en-US" sz="2800" dirty="0">
              <a:effectLst/>
            </a:endParaRPr>
          </a:p>
          <a:p>
            <a:pPr eaLnBrk="1" hangingPunct="1">
              <a:buFont typeface="Arial" pitchFamily="34" charset="0"/>
              <a:buChar char="•"/>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1BEAED9-BB46-4B50-B0FF-E75AF57408F0}" type="slidenum">
              <a:rPr lang="en-US" sz="1200">
                <a:effectLst>
                  <a:outerShdw blurRad="38100" dist="38100" dir="2700000" algn="tl">
                    <a:srgbClr val="000000"/>
                  </a:outerShdw>
                </a:effectLst>
              </a:rPr>
              <a:pPr algn="r">
                <a:defRPr/>
              </a:pPr>
              <a:t>17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6108E7A-536E-4FCE-BDCB-1FDF42A56455}" type="slidenum">
              <a:rPr lang="en-US"/>
              <a:pPr>
                <a:defRPr/>
              </a:pPr>
              <a:t>170</a:t>
            </a:fld>
            <a:endParaRPr lang="en-US"/>
          </a:p>
        </p:txBody>
      </p:sp>
      <p:sp>
        <p:nvSpPr>
          <p:cNvPr id="2" name="Title 1"/>
          <p:cNvSpPr>
            <a:spLocks noGrp="1"/>
          </p:cNvSpPr>
          <p:nvPr>
            <p:ph type="title"/>
          </p:nvPr>
        </p:nvSpPr>
        <p:spPr/>
        <p:txBody>
          <a:bodyPr/>
          <a:lstStyle/>
          <a:p>
            <a:pPr eaLnBrk="1" hangingPunct="1">
              <a:defRPr/>
            </a:pPr>
            <a:r>
              <a:rPr lang="en-US" dirty="0" smtClean="0"/>
              <a:t>The Fall </a:t>
            </a:r>
            <a:r>
              <a:rPr lang="en-US" dirty="0"/>
              <a:t>B</a:t>
            </a:r>
            <a:r>
              <a:rPr lang="en-US" dirty="0" smtClean="0"/>
              <a:t>rings Infirmities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Before his fall Adam </a:t>
            </a:r>
            <a:r>
              <a:rPr lang="en-US" sz="2800" dirty="0">
                <a:effectLst/>
              </a:rPr>
              <a:t>was free from the results of the curse. When he was assailed by the tempter, </a:t>
            </a:r>
            <a:r>
              <a:rPr lang="en-US" sz="2800" u="sng" dirty="0">
                <a:solidFill>
                  <a:srgbClr val="FF33CC"/>
                </a:solidFill>
                <a:effectLst/>
              </a:rPr>
              <a:t>none of the effects of sin</a:t>
            </a:r>
            <a:r>
              <a:rPr lang="en-US" sz="2800" dirty="0">
                <a:solidFill>
                  <a:srgbClr val="FF33CC"/>
                </a:solidFill>
                <a:effectLst/>
              </a:rPr>
              <a:t> were upon him.</a:t>
            </a:r>
            <a:r>
              <a:rPr lang="en-US" sz="2800" dirty="0">
                <a:effectLst/>
              </a:rPr>
              <a:t> He was created perfect in thought and in action. But he yielded to sin, and fell from his high and holy estate. The days of man would be shortened by his own course of sin; </a:t>
            </a:r>
            <a:r>
              <a:rPr lang="en-US" sz="2800" dirty="0">
                <a:solidFill>
                  <a:srgbClr val="FF33CC"/>
                </a:solidFill>
                <a:effectLst/>
              </a:rPr>
              <a:t>he would deteriorate in physical stature and endurance and in moral and intellectual power</a:t>
            </a:r>
            <a:r>
              <a:rPr lang="en-US" sz="2800" dirty="0">
                <a:effectLst/>
              </a:rPr>
              <a:t>, until the world would be filled with misery of every type. {PP 67.3}  </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endParaRPr lang="en-US" sz="2800" dirty="0"/>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64AD117-1997-4551-8095-8D2D2DDCA2A2}" type="slidenum">
              <a:rPr lang="en-US" sz="1200">
                <a:effectLst>
                  <a:outerShdw blurRad="38100" dist="38100" dir="2700000" algn="tl">
                    <a:srgbClr val="000000"/>
                  </a:outerShdw>
                </a:effectLst>
              </a:rPr>
              <a:pPr algn="r">
                <a:defRPr/>
              </a:pPr>
              <a:t>170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E18ACBB-13B5-4440-9FFE-95F20B6D6FC3}" type="slidenum">
              <a:rPr lang="en-US"/>
              <a:pPr>
                <a:defRPr/>
              </a:pPr>
              <a:t>171</a:t>
            </a:fld>
            <a:endParaRPr lang="en-US"/>
          </a:p>
        </p:txBody>
      </p:sp>
      <p:sp>
        <p:nvSpPr>
          <p:cNvPr id="2" name="Title 1"/>
          <p:cNvSpPr>
            <a:spLocks noGrp="1"/>
          </p:cNvSpPr>
          <p:nvPr>
            <p:ph type="title"/>
          </p:nvPr>
        </p:nvSpPr>
        <p:spPr/>
        <p:txBody>
          <a:bodyPr/>
          <a:lstStyle/>
          <a:p>
            <a:pPr eaLnBrk="1" hangingPunct="1">
              <a:defRPr/>
            </a:pPr>
            <a:r>
              <a:rPr lang="en-US" dirty="0" smtClean="0"/>
              <a:t>Fallen Nature &amp; Infirmities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Our Redeemer perfectly understood the wants of humanity. He who condescended to </a:t>
            </a:r>
            <a:r>
              <a:rPr lang="en-US" sz="2800" dirty="0">
                <a:solidFill>
                  <a:srgbClr val="FF33CC"/>
                </a:solidFill>
                <a:effectLst/>
              </a:rPr>
              <a:t>take upon himself man's nature was acquainted with </a:t>
            </a:r>
            <a:r>
              <a:rPr lang="en-US" sz="2800" u="sng" dirty="0">
                <a:solidFill>
                  <a:srgbClr val="FF33CC"/>
                </a:solidFill>
                <a:effectLst/>
              </a:rPr>
              <a:t>man's </a:t>
            </a:r>
            <a:r>
              <a:rPr lang="en-US" sz="2800" u="sng" dirty="0" smtClean="0">
                <a:solidFill>
                  <a:srgbClr val="FF33CC"/>
                </a:solidFill>
                <a:effectLst/>
              </a:rPr>
              <a:t>weakness</a:t>
            </a:r>
            <a:r>
              <a:rPr lang="en-US" sz="2800" dirty="0" smtClean="0">
                <a:solidFill>
                  <a:srgbClr val="FF33CC"/>
                </a:solidFill>
                <a:effectLst/>
              </a:rPr>
              <a:t>. </a:t>
            </a:r>
            <a:r>
              <a:rPr lang="en-US" sz="2800" dirty="0" smtClean="0">
                <a:effectLst/>
              </a:rPr>
              <a:t>Christ </a:t>
            </a:r>
            <a:r>
              <a:rPr lang="en-US" sz="2800" dirty="0">
                <a:effectLst/>
              </a:rPr>
              <a:t>lived as our </a:t>
            </a:r>
            <a:r>
              <a:rPr lang="en-US" sz="2800" dirty="0" smtClean="0">
                <a:effectLst/>
              </a:rPr>
              <a:t>example</a:t>
            </a:r>
            <a:r>
              <a:rPr lang="en-US" sz="2800" dirty="0" smtClean="0">
                <a:solidFill>
                  <a:srgbClr val="FF33CC"/>
                </a:solidFill>
                <a:effectLst/>
              </a:rPr>
              <a:t>….Christ </a:t>
            </a:r>
            <a:r>
              <a:rPr lang="en-US" sz="2800" dirty="0">
                <a:solidFill>
                  <a:srgbClr val="FF33CC"/>
                </a:solidFill>
                <a:effectLst/>
              </a:rPr>
              <a:t>took upon himself our </a:t>
            </a:r>
            <a:r>
              <a:rPr lang="en-US" sz="2800" u="sng" dirty="0">
                <a:solidFill>
                  <a:srgbClr val="FF33CC"/>
                </a:solidFill>
                <a:effectLst/>
              </a:rPr>
              <a:t>infirmities</a:t>
            </a:r>
            <a:r>
              <a:rPr lang="en-US" sz="2800" dirty="0">
                <a:solidFill>
                  <a:srgbClr val="FF33CC"/>
                </a:solidFill>
                <a:effectLst/>
              </a:rPr>
              <a:t>, and in the </a:t>
            </a:r>
            <a:r>
              <a:rPr lang="en-US" sz="2800" u="sng" dirty="0">
                <a:solidFill>
                  <a:srgbClr val="FF33CC"/>
                </a:solidFill>
                <a:effectLst/>
              </a:rPr>
              <a:t>weakness</a:t>
            </a:r>
            <a:r>
              <a:rPr lang="en-US" sz="2800" dirty="0">
                <a:solidFill>
                  <a:srgbClr val="FF33CC"/>
                </a:solidFill>
                <a:effectLst/>
              </a:rPr>
              <a:t> of humanity</a:t>
            </a:r>
            <a:r>
              <a:rPr lang="en-US" sz="2800" dirty="0">
                <a:effectLst/>
              </a:rPr>
              <a:t> he needed to seek strength from his Father. </a:t>
            </a:r>
            <a:r>
              <a:rPr lang="en-US" sz="2400" dirty="0">
                <a:effectLst/>
              </a:rPr>
              <a:t>{RH, October 11, 1881 par. 1}  </a:t>
            </a:r>
            <a:endParaRPr lang="en-US" sz="2400" dirty="0" smtClean="0">
              <a:effectLst/>
            </a:endParaRPr>
          </a:p>
          <a:p>
            <a:pPr marL="0" indent="0" eaLnBrk="1" hangingPunct="1">
              <a:buFont typeface="Wingdings" pitchFamily="2" charset="2"/>
              <a:buNone/>
              <a:defRPr/>
            </a:pPr>
            <a:r>
              <a:rPr lang="en-US" sz="2400" u="sng" dirty="0" smtClean="0">
                <a:solidFill>
                  <a:srgbClr val="FFFF00"/>
                </a:solidFill>
                <a:effectLst/>
              </a:rPr>
              <a:t>Effects of Sin</a:t>
            </a:r>
          </a:p>
          <a:p>
            <a:pPr marL="457200" indent="-457200" eaLnBrk="1" hangingPunct="1">
              <a:buFont typeface="Wingdings" pitchFamily="2" charset="2"/>
              <a:buAutoNum type="arabicPeriod"/>
              <a:defRPr/>
            </a:pPr>
            <a:r>
              <a:rPr lang="en-US" sz="2400" dirty="0" smtClean="0">
                <a:solidFill>
                  <a:srgbClr val="FFFF00"/>
                </a:solidFill>
                <a:effectLst/>
              </a:rPr>
              <a:t>Infirmities</a:t>
            </a:r>
          </a:p>
          <a:p>
            <a:pPr marL="457200" indent="-457200" eaLnBrk="1" hangingPunct="1">
              <a:buFont typeface="Wingdings" pitchFamily="2" charset="2"/>
              <a:buAutoNum type="arabicPeriod"/>
              <a:defRPr/>
            </a:pPr>
            <a:r>
              <a:rPr lang="en-US" sz="2400" dirty="0" smtClean="0">
                <a:solidFill>
                  <a:srgbClr val="FFFF00"/>
                </a:solidFill>
                <a:effectLst/>
              </a:rPr>
              <a:t>Depraved Nature</a:t>
            </a:r>
            <a:endParaRPr lang="en-US" sz="2400" dirty="0">
              <a:solidFill>
                <a:srgbClr val="FFFF00"/>
              </a:solidFill>
              <a:effectLst/>
            </a:endParaRPr>
          </a:p>
          <a:p>
            <a:pPr marL="0" indent="0" eaLnBrk="1" hangingPunct="1">
              <a:buFont typeface="Wingdings" pitchFamily="2" charset="2"/>
              <a:buNone/>
              <a:defRPr/>
            </a:pPr>
            <a:r>
              <a:rPr lang="en-US" sz="2800" dirty="0">
                <a:solidFill>
                  <a:srgbClr val="FFFF00"/>
                </a:solidFill>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A4FEB3F-559A-4496-8881-E08302A3ACA3}" type="slidenum">
              <a:rPr lang="en-US" sz="1200">
                <a:effectLst>
                  <a:outerShdw blurRad="38100" dist="38100" dir="2700000" algn="tl">
                    <a:srgbClr val="000000"/>
                  </a:outerShdw>
                </a:effectLst>
              </a:rPr>
              <a:pPr algn="r">
                <a:defRPr/>
              </a:pPr>
              <a:t>171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4088E66-7A58-4313-AE09-3A87955C39D7}" type="slidenum">
              <a:rPr lang="en-US"/>
              <a:pPr>
                <a:defRPr/>
              </a:pPr>
              <a:t>172</a:t>
            </a:fld>
            <a:endParaRPr lang="en-US"/>
          </a:p>
        </p:txBody>
      </p:sp>
      <p:sp>
        <p:nvSpPr>
          <p:cNvPr id="2" name="Title 1"/>
          <p:cNvSpPr>
            <a:spLocks noGrp="1"/>
          </p:cNvSpPr>
          <p:nvPr>
            <p:ph type="title"/>
          </p:nvPr>
        </p:nvSpPr>
        <p:spPr/>
        <p:txBody>
          <a:bodyPr/>
          <a:lstStyle/>
          <a:p>
            <a:pPr eaLnBrk="1" hangingPunct="1">
              <a:defRPr/>
            </a:pPr>
            <a:r>
              <a:rPr lang="en-US" dirty="0" smtClean="0"/>
              <a:t>The Fall: Depravity &amp; Weakness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Christ in the </a:t>
            </a:r>
            <a:r>
              <a:rPr lang="en-US" sz="2800" u="sng" dirty="0">
                <a:solidFill>
                  <a:srgbClr val="FF33CC"/>
                </a:solidFill>
                <a:effectLst/>
              </a:rPr>
              <a:t>weakness of humanity</a:t>
            </a:r>
            <a:r>
              <a:rPr lang="en-US" sz="2800" dirty="0">
                <a:solidFill>
                  <a:srgbClr val="FF33CC"/>
                </a:solidFill>
                <a:effectLst/>
              </a:rPr>
              <a:t> was to meet the temptations</a:t>
            </a:r>
            <a:r>
              <a:rPr lang="en-US" sz="2800" dirty="0">
                <a:effectLst/>
              </a:rPr>
              <a:t> of one possessing the powers of the </a:t>
            </a:r>
            <a:r>
              <a:rPr lang="en-US" sz="2800" dirty="0">
                <a:solidFill>
                  <a:srgbClr val="FFFF00"/>
                </a:solidFill>
                <a:effectLst/>
              </a:rPr>
              <a:t>higher nature </a:t>
            </a:r>
            <a:r>
              <a:rPr lang="en-US" sz="2800" dirty="0">
                <a:effectLst/>
              </a:rPr>
              <a:t>that God had bestowed on the angelic family. But Christ's humanity was united with divinity, and in this strength He would bear all the temptations that Satan could bring against Him, and yet keep His soul untainted by sin. And this power to overcome He would give to every son and daughter of </a:t>
            </a:r>
            <a:r>
              <a:rPr lang="en-US" sz="2800" dirty="0" smtClean="0">
                <a:effectLst/>
              </a:rPr>
              <a:t>Adam…”  </a:t>
            </a:r>
            <a:r>
              <a:rPr lang="en-US" sz="2800" dirty="0">
                <a:effectLst/>
              </a:rPr>
              <a:t>{1SM 223.3}  </a:t>
            </a:r>
          </a:p>
          <a:p>
            <a:pPr marL="0" indent="0" eaLnBrk="1" hangingPunct="1">
              <a:buFont typeface="Wingdings" pitchFamily="2" charset="2"/>
              <a:buNone/>
              <a:defRPr/>
            </a:pPr>
            <a:r>
              <a:rPr lang="en-US" sz="2800" dirty="0">
                <a:effectLst/>
              </a:rPr>
              <a:t> </a:t>
            </a:r>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A5FFF4D-660F-47C4-9703-3AF3F1F72A5D}" type="slidenum">
              <a:rPr lang="en-US" sz="1200">
                <a:effectLst>
                  <a:outerShdw blurRad="38100" dist="38100" dir="2700000" algn="tl">
                    <a:srgbClr val="000000"/>
                  </a:outerShdw>
                </a:effectLst>
              </a:rPr>
              <a:pPr algn="r">
                <a:defRPr/>
              </a:pPr>
              <a:t>172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31CEA1C-6AB5-4CEF-9C83-95A203BCDA85}" type="slidenum">
              <a:rPr lang="en-US"/>
              <a:pPr>
                <a:defRPr/>
              </a:pPr>
              <a:t>173</a:t>
            </a:fld>
            <a:endParaRPr lang="en-US"/>
          </a:p>
        </p:txBody>
      </p:sp>
      <p:sp>
        <p:nvSpPr>
          <p:cNvPr id="2" name="Title 1"/>
          <p:cNvSpPr>
            <a:spLocks noGrp="1"/>
          </p:cNvSpPr>
          <p:nvPr>
            <p:ph type="title"/>
          </p:nvPr>
        </p:nvSpPr>
        <p:spPr>
          <a:xfrm>
            <a:off x="457200" y="277813"/>
            <a:ext cx="8229600" cy="865187"/>
          </a:xfrm>
        </p:spPr>
        <p:txBody>
          <a:bodyPr/>
          <a:lstStyle/>
          <a:p>
            <a:pPr eaLnBrk="1" hangingPunct="1">
              <a:defRPr/>
            </a:pPr>
            <a:r>
              <a:rPr lang="en-US" dirty="0" smtClean="0"/>
              <a:t>Fallen Condition of Christ</a:t>
            </a:r>
            <a:br>
              <a:rPr lang="en-US" dirty="0" smtClean="0"/>
            </a:br>
            <a:r>
              <a:rPr lang="en-US" sz="2400" dirty="0" err="1" smtClean="0"/>
              <a:t>Ms</a:t>
            </a:r>
            <a:r>
              <a:rPr lang="en-US" sz="2400" dirty="0" smtClean="0"/>
              <a:t> 143, 1897</a:t>
            </a:r>
            <a:endParaRPr lang="en-US" sz="2400" dirty="0"/>
          </a:p>
        </p:txBody>
      </p:sp>
      <p:sp>
        <p:nvSpPr>
          <p:cNvPr id="3" name="Content Placeholder 2"/>
          <p:cNvSpPr>
            <a:spLocks noGrp="1"/>
          </p:cNvSpPr>
          <p:nvPr>
            <p:ph idx="1"/>
          </p:nvPr>
        </p:nvSpPr>
        <p:spPr>
          <a:xfrm>
            <a:off x="457200" y="1219200"/>
            <a:ext cx="8229600" cy="4911725"/>
          </a:xfrm>
        </p:spPr>
        <p:txBody>
          <a:bodyPr/>
          <a:lstStyle/>
          <a:p>
            <a:pPr eaLnBrk="1" hangingPunct="1">
              <a:buFont typeface="Arial" pitchFamily="34" charset="0"/>
              <a:buChar char="•"/>
              <a:defRPr/>
            </a:pPr>
            <a:r>
              <a:rPr lang="en-US" sz="2800" dirty="0"/>
              <a:t>Christ, who knew not the least moral taint or defilement of sin, </a:t>
            </a:r>
            <a:r>
              <a:rPr lang="en-US" sz="2800" dirty="0">
                <a:solidFill>
                  <a:srgbClr val="FF33CC"/>
                </a:solidFill>
              </a:rPr>
              <a:t>took our nature in its deteriorated condition</a:t>
            </a:r>
            <a:r>
              <a:rPr lang="en-US" sz="2800" dirty="0"/>
              <a:t>. . . .  </a:t>
            </a:r>
            <a:r>
              <a:rPr lang="en-US" sz="2400" dirty="0"/>
              <a:t>{</a:t>
            </a:r>
            <a:r>
              <a:rPr lang="en-US" sz="2400" dirty="0" smtClean="0"/>
              <a:t>17MR 25.4}  </a:t>
            </a:r>
            <a:endParaRPr lang="en-US" sz="2400" dirty="0"/>
          </a:p>
          <a:p>
            <a:pPr eaLnBrk="1" hangingPunct="1">
              <a:buFont typeface="Arial" pitchFamily="34" charset="0"/>
              <a:buChar char="•"/>
              <a:defRPr/>
            </a:pPr>
            <a:r>
              <a:rPr lang="en-US" sz="2800" dirty="0" smtClean="0"/>
              <a:t>By </a:t>
            </a:r>
            <a:r>
              <a:rPr lang="en-US" sz="2800" dirty="0"/>
              <a:t>taking upon Himself man's nature in its </a:t>
            </a:r>
            <a:r>
              <a:rPr lang="en-US" sz="2800" dirty="0">
                <a:solidFill>
                  <a:srgbClr val="FF33CC"/>
                </a:solidFill>
              </a:rPr>
              <a:t>fallen </a:t>
            </a:r>
            <a:r>
              <a:rPr lang="en-US" sz="2800" dirty="0" smtClean="0">
                <a:solidFill>
                  <a:srgbClr val="FF33CC"/>
                </a:solidFill>
              </a:rPr>
              <a:t>condition</a:t>
            </a:r>
            <a:r>
              <a:rPr lang="en-US" sz="2800" dirty="0" smtClean="0"/>
              <a:t>,…He </a:t>
            </a:r>
            <a:r>
              <a:rPr lang="en-US" sz="2800" dirty="0"/>
              <a:t>was subject to the </a:t>
            </a:r>
            <a:r>
              <a:rPr lang="en-US" sz="2800" dirty="0">
                <a:solidFill>
                  <a:srgbClr val="FFFF00"/>
                </a:solidFill>
              </a:rPr>
              <a:t>infirmities and weaknesses of the flesh</a:t>
            </a:r>
            <a:r>
              <a:rPr lang="en-US" sz="2800" dirty="0"/>
              <a:t> with which humanity is </a:t>
            </a:r>
            <a:r>
              <a:rPr lang="en-US" sz="2800" dirty="0" smtClean="0"/>
              <a:t>encompassed… </a:t>
            </a:r>
            <a:r>
              <a:rPr lang="en-US" sz="2400" dirty="0" smtClean="0"/>
              <a:t>{17MR 25.5} </a:t>
            </a:r>
          </a:p>
          <a:p>
            <a:pPr eaLnBrk="1" hangingPunct="1">
              <a:buFont typeface="Arial" pitchFamily="34" charset="0"/>
              <a:buChar char="•"/>
              <a:defRPr/>
            </a:pPr>
            <a:r>
              <a:rPr lang="en-US" sz="2800" dirty="0" smtClean="0"/>
              <a:t>There </a:t>
            </a:r>
            <a:r>
              <a:rPr lang="en-US" sz="2800" dirty="0"/>
              <a:t>should not be the faintest misgiving in regard to </a:t>
            </a:r>
            <a:r>
              <a:rPr lang="en-US" sz="2800" dirty="0">
                <a:solidFill>
                  <a:srgbClr val="FFFF00"/>
                </a:solidFill>
              </a:rPr>
              <a:t>the perfect freedom from sinfulness in the human nature of Christ</a:t>
            </a:r>
            <a:r>
              <a:rPr lang="en-US" sz="2400" dirty="0"/>
              <a:t>.--</a:t>
            </a:r>
            <a:r>
              <a:rPr lang="en-US" sz="2400" dirty="0" err="1"/>
              <a:t>Ms</a:t>
            </a:r>
            <a:r>
              <a:rPr lang="en-US" sz="2400" dirty="0"/>
              <a:t> 143, 1897, pp. 1, 3.  {17MR 26.1}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4A80CC1-7A49-4ED2-BE0A-68F0612112C3}" type="slidenum">
              <a:rPr lang="en-US" sz="1200">
                <a:effectLst>
                  <a:outerShdw blurRad="38100" dist="38100" dir="2700000" algn="tl">
                    <a:srgbClr val="000000"/>
                  </a:outerShdw>
                </a:effectLst>
              </a:rPr>
              <a:pPr algn="r">
                <a:defRPr/>
              </a:pPr>
              <a:t>173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E316951-3E02-421E-A375-291A4FB8B856}" type="slidenum">
              <a:rPr lang="en-US"/>
              <a:pPr>
                <a:defRPr/>
              </a:pPr>
              <a:t>174</a:t>
            </a:fld>
            <a:endParaRPr lang="en-US"/>
          </a:p>
        </p:txBody>
      </p:sp>
      <p:sp>
        <p:nvSpPr>
          <p:cNvPr id="2" name="Title 1"/>
          <p:cNvSpPr>
            <a:spLocks noGrp="1"/>
          </p:cNvSpPr>
          <p:nvPr>
            <p:ph type="title"/>
          </p:nvPr>
        </p:nvSpPr>
        <p:spPr/>
        <p:txBody>
          <a:bodyPr/>
          <a:lstStyle/>
          <a:p>
            <a:pPr eaLnBrk="1" hangingPunct="1">
              <a:defRPr/>
            </a:pPr>
            <a:r>
              <a:rPr lang="en-US" dirty="0" smtClean="0"/>
              <a:t>Likeness of Sinful Flesh</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Just that which you may be, He was in human nature. He took </a:t>
            </a:r>
            <a:r>
              <a:rPr lang="en-US" sz="2800" dirty="0">
                <a:solidFill>
                  <a:srgbClr val="FF33CC"/>
                </a:solidFill>
                <a:effectLst/>
              </a:rPr>
              <a:t>our infirmities</a:t>
            </a:r>
            <a:r>
              <a:rPr lang="en-US" sz="2800" dirty="0">
                <a:effectLst/>
              </a:rPr>
              <a:t>. He was not only made flesh, but He was made in the </a:t>
            </a:r>
            <a:r>
              <a:rPr lang="en-US" sz="2800" u="sng" dirty="0">
                <a:effectLst/>
              </a:rPr>
              <a:t>likeness of sinful flesh</a:t>
            </a:r>
            <a:r>
              <a:rPr lang="en-US" sz="2800" dirty="0">
                <a:effectLst/>
              </a:rPr>
              <a:t>. His divine attributes were withheld from relieving His </a:t>
            </a:r>
            <a:r>
              <a:rPr lang="en-US" sz="2800" dirty="0">
                <a:solidFill>
                  <a:srgbClr val="FF33CC"/>
                </a:solidFill>
                <a:effectLst/>
              </a:rPr>
              <a:t>soul anguish or His bodily pains </a:t>
            </a:r>
            <a:r>
              <a:rPr lang="en-US" sz="2400" dirty="0">
                <a:effectLst/>
              </a:rPr>
              <a:t>(Letter 106, 1896).  {5BC 1124.2}</a:t>
            </a:r>
            <a:endParaRPr lang="en-US" sz="2800" dirty="0">
              <a:effectLst/>
            </a:endParaRPr>
          </a:p>
          <a:p>
            <a:pPr marL="0" indent="0" eaLnBrk="1" hangingPunct="1">
              <a:buFont typeface="Wingdings" pitchFamily="2" charset="2"/>
              <a:buNone/>
              <a:defRPr/>
            </a:pPr>
            <a:endParaRPr lang="en-US" sz="2800" dirty="0" smtClean="0"/>
          </a:p>
          <a:p>
            <a:pPr marL="0" indent="0" eaLnBrk="1" hangingPunct="1">
              <a:buFont typeface="Wingdings" pitchFamily="2" charset="2"/>
              <a:buNone/>
              <a:defRPr/>
            </a:pPr>
            <a:r>
              <a:rPr lang="en-US" sz="2800" dirty="0" smtClean="0">
                <a:solidFill>
                  <a:srgbClr val="FFFF00"/>
                </a:solidFill>
              </a:rPr>
              <a:t>Not sinful flesh, but </a:t>
            </a:r>
            <a:r>
              <a:rPr lang="en-US" sz="2800" i="1" dirty="0" smtClean="0">
                <a:solidFill>
                  <a:srgbClr val="FFFF00"/>
                </a:solidFill>
              </a:rPr>
              <a:t>likeness</a:t>
            </a:r>
            <a:r>
              <a:rPr lang="en-US" sz="2800" dirty="0" smtClean="0">
                <a:solidFill>
                  <a:srgbClr val="FFFF00"/>
                </a:solidFill>
              </a:rPr>
              <a:t> of sinful flesh </a:t>
            </a:r>
          </a:p>
          <a:p>
            <a:pPr marL="0" indent="0" eaLnBrk="1" hangingPunct="1">
              <a:buFont typeface="Wingdings" pitchFamily="2" charset="2"/>
              <a:buNone/>
              <a:defRPr/>
            </a:pPr>
            <a:r>
              <a:rPr lang="en-US" sz="2800" dirty="0" smtClean="0">
                <a:solidFill>
                  <a:srgbClr val="FFFF00"/>
                </a:solidFill>
              </a:rPr>
              <a:t>(Romans 8:3)</a:t>
            </a: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783432A-5693-497C-8083-53A5182CEAB3}" type="slidenum">
              <a:rPr lang="en-US" sz="1200">
                <a:effectLst>
                  <a:outerShdw blurRad="38100" dist="38100" dir="2700000" algn="tl">
                    <a:srgbClr val="000000"/>
                  </a:outerShdw>
                </a:effectLst>
              </a:rPr>
              <a:pPr algn="r">
                <a:defRPr/>
              </a:pPr>
              <a:t>174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99B61FC-097A-49AB-B5C1-E1FCDC030482}" type="slidenum">
              <a:rPr lang="en-US"/>
              <a:pPr>
                <a:defRPr/>
              </a:pPr>
              <a:t>175</a:t>
            </a:fld>
            <a:endParaRPr lang="en-US"/>
          </a:p>
        </p:txBody>
      </p:sp>
      <p:sp>
        <p:nvSpPr>
          <p:cNvPr id="2" name="Title 1"/>
          <p:cNvSpPr>
            <a:spLocks noGrp="1"/>
          </p:cNvSpPr>
          <p:nvPr>
            <p:ph type="title"/>
          </p:nvPr>
        </p:nvSpPr>
        <p:spPr/>
        <p:txBody>
          <a:bodyPr/>
          <a:lstStyle/>
          <a:p>
            <a:pPr eaLnBrk="1" hangingPunct="1">
              <a:defRPr/>
            </a:pPr>
            <a:r>
              <a:rPr lang="en-US" dirty="0" smtClean="0"/>
              <a:t>Likeness: “Identical—Except”</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He had not taken on Him even the nature of the angels, but humanity, </a:t>
            </a:r>
            <a:r>
              <a:rPr lang="en-US" sz="2800" dirty="0">
                <a:solidFill>
                  <a:srgbClr val="FFFF00"/>
                </a:solidFill>
                <a:effectLst/>
              </a:rPr>
              <a:t>perfectly identical with our own nature</a:t>
            </a:r>
            <a:r>
              <a:rPr lang="en-US" sz="2800" dirty="0">
                <a:effectLst/>
              </a:rPr>
              <a:t>, </a:t>
            </a:r>
            <a:r>
              <a:rPr lang="en-US" sz="2800" dirty="0">
                <a:solidFill>
                  <a:srgbClr val="FF33CC"/>
                </a:solidFill>
                <a:effectLst/>
              </a:rPr>
              <a:t>except without the taint of </a:t>
            </a:r>
            <a:r>
              <a:rPr lang="en-US" sz="2800" dirty="0" smtClean="0">
                <a:solidFill>
                  <a:srgbClr val="FF33CC"/>
                </a:solidFill>
                <a:effectLst/>
              </a:rPr>
              <a:t>sin</a:t>
            </a:r>
            <a:r>
              <a:rPr lang="en-US" sz="2800" dirty="0" smtClean="0">
                <a:effectLst/>
              </a:rPr>
              <a:t>…His </a:t>
            </a:r>
            <a:r>
              <a:rPr lang="en-US" sz="2800" dirty="0">
                <a:effectLst/>
              </a:rPr>
              <a:t>finite nature was pure and </a:t>
            </a:r>
            <a:r>
              <a:rPr lang="en-US" sz="2800" dirty="0" smtClean="0">
                <a:effectLst/>
              </a:rPr>
              <a:t>spotless… </a:t>
            </a:r>
            <a:r>
              <a:rPr lang="en-US" sz="2000" dirty="0">
                <a:effectLst/>
              </a:rPr>
              <a:t>{16MR </a:t>
            </a:r>
            <a:r>
              <a:rPr lang="en-US" sz="2000" dirty="0" smtClean="0">
                <a:effectLst/>
              </a:rPr>
              <a:t>181-182}</a:t>
            </a:r>
            <a:endParaRPr lang="en-US" sz="2400" dirty="0" smtClean="0">
              <a:effectLst/>
            </a:endParaRPr>
          </a:p>
          <a:p>
            <a:pPr marL="0" indent="0" eaLnBrk="1" hangingPunct="1">
              <a:buFont typeface="Wingdings" pitchFamily="2" charset="2"/>
              <a:buNone/>
              <a:defRPr/>
            </a:pPr>
            <a:endParaRPr lang="en-US" sz="2400" dirty="0" smtClean="0"/>
          </a:p>
          <a:p>
            <a:pPr marL="0" indent="0" eaLnBrk="1" hangingPunct="1">
              <a:buFont typeface="Wingdings" pitchFamily="2" charset="2"/>
              <a:buNone/>
              <a:defRPr/>
            </a:pPr>
            <a:r>
              <a:rPr lang="en-US" sz="2400" dirty="0" smtClean="0">
                <a:solidFill>
                  <a:srgbClr val="FF33CC"/>
                </a:solidFill>
              </a:rPr>
              <a:t>On </a:t>
            </a:r>
            <a:r>
              <a:rPr lang="en-US" sz="2400" dirty="0">
                <a:solidFill>
                  <a:srgbClr val="FF33CC"/>
                </a:solidFill>
              </a:rPr>
              <a:t>all points except sin</a:t>
            </a:r>
            <a:r>
              <a:rPr lang="en-US" sz="2400" dirty="0"/>
              <a:t>, divinity was to touch humanity</a:t>
            </a:r>
            <a:r>
              <a:rPr lang="en-US" sz="2400" dirty="0" smtClean="0"/>
              <a:t>.--</a:t>
            </a:r>
            <a:r>
              <a:rPr lang="en-US" sz="2000" dirty="0" err="1" smtClean="0"/>
              <a:t>Ms</a:t>
            </a:r>
            <a:r>
              <a:rPr lang="en-US" sz="2000" dirty="0" smtClean="0"/>
              <a:t> 9</a:t>
            </a:r>
            <a:r>
              <a:rPr lang="en-US" sz="2000" dirty="0"/>
              <a:t>, 1903, p. 9.  {17MR 29.2}  </a:t>
            </a:r>
            <a:endParaRPr lang="en-US" sz="2000" dirty="0" smtClean="0">
              <a:effectLst/>
            </a:endParaRPr>
          </a:p>
          <a:p>
            <a:pPr marL="0" indent="0" eaLnBrk="1" hangingPunct="1">
              <a:buFont typeface="Wingdings" pitchFamily="2" charset="2"/>
              <a:buNone/>
              <a:defRPr/>
            </a:pPr>
            <a:endParaRPr lang="en-US" u="sng" dirty="0" smtClean="0">
              <a:solidFill>
                <a:srgbClr val="FFFF00"/>
              </a:solidFill>
              <a:effectLst/>
            </a:endParaRPr>
          </a:p>
          <a:p>
            <a:pPr marL="0" indent="0" eaLnBrk="1" hangingPunct="1">
              <a:buFont typeface="Wingdings" pitchFamily="2" charset="2"/>
              <a:buNone/>
              <a:defRPr/>
            </a:pPr>
            <a:r>
              <a:rPr lang="en-US" u="sng" dirty="0" smtClean="0">
                <a:solidFill>
                  <a:srgbClr val="FFFF00"/>
                </a:solidFill>
                <a:effectLst/>
              </a:rPr>
              <a:t>Likeness of sinful flesh</a:t>
            </a:r>
            <a:r>
              <a:rPr lang="en-US" dirty="0" smtClean="0">
                <a:solidFill>
                  <a:srgbClr val="FFFF00"/>
                </a:solidFill>
                <a:effectLst/>
              </a:rPr>
              <a:t>: perfectly identical except w/o a taint of sin</a:t>
            </a:r>
            <a:endParaRPr lang="en-US" dirty="0">
              <a:solidFill>
                <a:srgbClr val="FFFF00"/>
              </a:solidFill>
              <a:effectLst/>
            </a:endParaRPr>
          </a:p>
          <a:p>
            <a:pPr marL="0" indent="0" eaLnBrk="1" hangingPunct="1">
              <a:buFont typeface="Wingdings" pitchFamily="2" charset="2"/>
              <a:buNone/>
              <a:defRPr/>
            </a:pP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093BDCE-16D8-4E52-9D3E-B1E0A752CDF9}" type="slidenum">
              <a:rPr lang="en-US" sz="1200">
                <a:effectLst>
                  <a:outerShdw blurRad="38100" dist="38100" dir="2700000" algn="tl">
                    <a:srgbClr val="000000"/>
                  </a:outerShdw>
                </a:effectLst>
              </a:rPr>
              <a:pPr algn="r">
                <a:defRPr/>
              </a:pPr>
              <a:t>175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8D3F03A-1C8F-4551-AEE2-958EF671EEFA}" type="slidenum">
              <a:rPr lang="en-US"/>
              <a:pPr>
                <a:defRPr/>
              </a:pPr>
              <a:t>176</a:t>
            </a:fld>
            <a:endParaRPr lang="en-US"/>
          </a:p>
        </p:txBody>
      </p:sp>
      <p:sp>
        <p:nvSpPr>
          <p:cNvPr id="2" name="Title 1"/>
          <p:cNvSpPr>
            <a:spLocks noGrp="1"/>
          </p:cNvSpPr>
          <p:nvPr>
            <p:ph type="title"/>
          </p:nvPr>
        </p:nvSpPr>
        <p:spPr/>
        <p:txBody>
          <a:bodyPr/>
          <a:lstStyle/>
          <a:p>
            <a:pPr eaLnBrk="1" hangingPunct="1">
              <a:defRPr/>
            </a:pPr>
            <a:r>
              <a:rPr lang="en-US" dirty="0" smtClean="0"/>
              <a:t>Likeness of Sinful Flesh</a:t>
            </a:r>
            <a:endParaRPr lang="en-US" dirty="0"/>
          </a:p>
        </p:txBody>
      </p:sp>
      <p:sp>
        <p:nvSpPr>
          <p:cNvPr id="3" name="Content Placeholder 2"/>
          <p:cNvSpPr>
            <a:spLocks noGrp="1"/>
          </p:cNvSpPr>
          <p:nvPr>
            <p:ph idx="1"/>
          </p:nvPr>
        </p:nvSpPr>
        <p:spPr>
          <a:xfrm>
            <a:off x="533400" y="1600200"/>
            <a:ext cx="8229600" cy="4530725"/>
          </a:xfrm>
        </p:spPr>
        <p:txBody>
          <a:bodyPr/>
          <a:lstStyle/>
          <a:p>
            <a:pPr eaLnBrk="1" hangingPunct="1">
              <a:buFont typeface="Arial" pitchFamily="34" charset="0"/>
              <a:buChar char="•"/>
              <a:defRPr/>
            </a:pPr>
            <a:r>
              <a:rPr lang="en-US" sz="2800" dirty="0">
                <a:effectLst/>
              </a:rPr>
              <a:t>Christ, the second Adam, came in </a:t>
            </a:r>
            <a:r>
              <a:rPr lang="en-US" sz="2800" u="sng" dirty="0">
                <a:effectLst/>
              </a:rPr>
              <a:t>the likeness of sinful flesh</a:t>
            </a:r>
            <a:r>
              <a:rPr lang="en-US" sz="2800" dirty="0">
                <a:effectLst/>
              </a:rPr>
              <a:t>. In man's behalf, He became </a:t>
            </a:r>
            <a:r>
              <a:rPr lang="en-US" sz="2800" dirty="0">
                <a:solidFill>
                  <a:srgbClr val="FF33CC"/>
                </a:solidFill>
                <a:effectLst/>
              </a:rPr>
              <a:t>subject to sorrow, to weariness, to hunger, and to thirst</a:t>
            </a:r>
            <a:r>
              <a:rPr lang="en-US" sz="2800" dirty="0">
                <a:effectLst/>
              </a:rPr>
              <a:t>. He was subject to temptation, but He yielded not to sin. </a:t>
            </a:r>
            <a:r>
              <a:rPr lang="en-US" sz="2800" u="sng" dirty="0">
                <a:effectLst/>
              </a:rPr>
              <a:t>No taint of sin was upon Him</a:t>
            </a:r>
            <a:r>
              <a:rPr lang="en-US" sz="2800" dirty="0">
                <a:effectLst/>
              </a:rPr>
              <a:t>. </a:t>
            </a:r>
            <a:r>
              <a:rPr lang="en-US" sz="2400" dirty="0" smtClean="0">
                <a:effectLst/>
              </a:rPr>
              <a:t>Manuscript </a:t>
            </a:r>
            <a:r>
              <a:rPr lang="en-US" sz="2400" dirty="0">
                <a:effectLst/>
              </a:rPr>
              <a:t>99, 1903. {3SM 141.5}  </a:t>
            </a:r>
            <a:endParaRPr lang="en-US" sz="2400" dirty="0" smtClean="0">
              <a:effectLst/>
            </a:endParaRPr>
          </a:p>
          <a:p>
            <a:pPr eaLnBrk="1" hangingPunct="1">
              <a:buFont typeface="Arial" pitchFamily="34" charset="0"/>
              <a:buChar char="•"/>
              <a:defRPr/>
            </a:pPr>
            <a:endParaRPr lang="en-US" sz="2800" dirty="0" smtClean="0">
              <a:effectLst/>
            </a:endParaRPr>
          </a:p>
          <a:p>
            <a:pPr eaLnBrk="1" hangingPunct="1">
              <a:buFont typeface="Arial" pitchFamily="34" charset="0"/>
              <a:buChar char="•"/>
              <a:defRPr/>
            </a:pPr>
            <a:r>
              <a:rPr lang="en-US" sz="2400" dirty="0" smtClean="0">
                <a:solidFill>
                  <a:srgbClr val="FFFF00"/>
                </a:solidFill>
                <a:effectLst/>
              </a:rPr>
              <a:t>Subject to “inherent propensities of disobedience” or “propensities of sin”???</a:t>
            </a:r>
          </a:p>
          <a:p>
            <a:pPr eaLnBrk="1" hangingPunct="1">
              <a:buFont typeface="Arial" pitchFamily="34" charset="0"/>
              <a:buChar char="•"/>
              <a:defRPr/>
            </a:pPr>
            <a:r>
              <a:rPr lang="en-US" sz="2400" dirty="0" smtClean="0">
                <a:solidFill>
                  <a:srgbClr val="FFFF00"/>
                </a:solidFill>
                <a:effectLst/>
              </a:rPr>
              <a:t>No evil </a:t>
            </a:r>
            <a:r>
              <a:rPr lang="en-US" sz="2400" dirty="0">
                <a:solidFill>
                  <a:srgbClr val="FFFF00"/>
                </a:solidFill>
                <a:effectLst/>
              </a:rPr>
              <a:t>propensities in Him </a:t>
            </a:r>
            <a:r>
              <a:rPr lang="en-US" sz="2400" dirty="0" smtClean="0">
                <a:solidFill>
                  <a:srgbClr val="FFFF00"/>
                </a:solidFill>
                <a:effectLst/>
              </a:rPr>
              <a:t> </a:t>
            </a:r>
            <a:r>
              <a:rPr lang="en-US" sz="2400" dirty="0">
                <a:solidFill>
                  <a:srgbClr val="FFFF00"/>
                </a:solidFill>
                <a:effectLst/>
              </a:rPr>
              <a:t>{13MR 18.1} </a:t>
            </a:r>
            <a:endParaRPr lang="en-US" sz="2800" dirty="0">
              <a:solidFill>
                <a:srgbClr val="FFFF00"/>
              </a:solidFill>
              <a:effectLst/>
            </a:endParaRPr>
          </a:p>
          <a:p>
            <a:pPr eaLnBrk="1" hangingPunct="1">
              <a:buFont typeface="Arial" pitchFamily="34" charset="0"/>
              <a:buChar char="•"/>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64F6F97-3266-4EC3-94D5-35C50094D211}" type="slidenum">
              <a:rPr lang="en-US" sz="1200">
                <a:effectLst>
                  <a:outerShdw blurRad="38100" dist="38100" dir="2700000" algn="tl">
                    <a:srgbClr val="000000"/>
                  </a:outerShdw>
                </a:effectLst>
              </a:rPr>
              <a:pPr algn="r">
                <a:defRPr/>
              </a:pPr>
              <a:t>176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4A5E4D0-144D-4B03-90FA-729347117E66}" type="slidenum">
              <a:rPr lang="en-US"/>
              <a:pPr>
                <a:defRPr/>
              </a:pPr>
              <a:t>177</a:t>
            </a:fld>
            <a:endParaRPr lang="en-US"/>
          </a:p>
        </p:txBody>
      </p:sp>
      <p:sp>
        <p:nvSpPr>
          <p:cNvPr id="2" name="Title 1"/>
          <p:cNvSpPr>
            <a:spLocks noGrp="1"/>
          </p:cNvSpPr>
          <p:nvPr>
            <p:ph type="title"/>
          </p:nvPr>
        </p:nvSpPr>
        <p:spPr/>
        <p:txBody>
          <a:bodyPr/>
          <a:lstStyle/>
          <a:p>
            <a:pPr eaLnBrk="1" hangingPunct="1">
              <a:defRPr/>
            </a:pPr>
            <a:r>
              <a:rPr lang="en-US" dirty="0" smtClean="0"/>
              <a:t>Brazen Serpent</a:t>
            </a:r>
            <a:endParaRPr lang="en-US" dirty="0"/>
          </a:p>
        </p:txBody>
      </p:sp>
      <p:sp>
        <p:nvSpPr>
          <p:cNvPr id="3" name="Content Placeholder 2"/>
          <p:cNvSpPr>
            <a:spLocks noGrp="1"/>
          </p:cNvSpPr>
          <p:nvPr>
            <p:ph idx="1"/>
          </p:nvPr>
        </p:nvSpPr>
        <p:spPr/>
        <p:txBody>
          <a:bodyPr/>
          <a:lstStyle/>
          <a:p>
            <a:pPr eaLnBrk="1" hangingPunct="1">
              <a:defRPr/>
            </a:pPr>
            <a:r>
              <a:rPr lang="en-US" sz="2800" dirty="0">
                <a:solidFill>
                  <a:srgbClr val="FF33CC"/>
                </a:solidFill>
                <a:effectLst/>
              </a:rPr>
              <a:t>What a strange symbol of Christ was that </a:t>
            </a:r>
            <a:r>
              <a:rPr lang="en-US" sz="2800" u="sng" dirty="0">
                <a:solidFill>
                  <a:srgbClr val="FF33CC"/>
                </a:solidFill>
                <a:effectLst/>
              </a:rPr>
              <a:t>likeness of the serpents </a:t>
            </a:r>
            <a:r>
              <a:rPr lang="en-US" sz="2800" dirty="0">
                <a:effectLst/>
              </a:rPr>
              <a:t>which stung them. This symbol was lifted on a pole, and they were to look to it, and be healed. So Jesus was made in the </a:t>
            </a:r>
            <a:r>
              <a:rPr lang="en-US" sz="2800" u="sng" dirty="0">
                <a:solidFill>
                  <a:srgbClr val="FF33CC"/>
                </a:solidFill>
                <a:effectLst/>
              </a:rPr>
              <a:t>likeness of sinful flesh</a:t>
            </a:r>
            <a:r>
              <a:rPr lang="en-US" sz="2800" dirty="0">
                <a:effectLst/>
              </a:rPr>
              <a:t>. He came as the sin-bearer. . . .  {SD 222.2}  </a:t>
            </a:r>
          </a:p>
          <a:p>
            <a:pPr marL="0" indent="0" eaLnBrk="1" hangingPunct="1">
              <a:buFont typeface="Wingdings" pitchFamily="2" charset="2"/>
              <a:buNone/>
              <a:defRPr/>
            </a:pPr>
            <a:endParaRPr lang="en-US" sz="2800" dirty="0">
              <a:effectLst/>
            </a:endParaRPr>
          </a:p>
          <a:p>
            <a:pPr eaLnBrk="1" hangingPunct="1">
              <a:defRPr/>
            </a:pPr>
            <a:r>
              <a:rPr lang="en-US" sz="2800" dirty="0">
                <a:effectLst/>
              </a:rPr>
              <a:t>Serpent not </a:t>
            </a:r>
            <a:r>
              <a:rPr lang="en-US" sz="2800" dirty="0" smtClean="0">
                <a:effectLst/>
              </a:rPr>
              <a:t>a real </a:t>
            </a:r>
            <a:r>
              <a:rPr lang="en-US" sz="2800" dirty="0">
                <a:effectLst/>
              </a:rPr>
              <a:t>serpent, but likeness thereof   </a:t>
            </a:r>
          </a:p>
          <a:p>
            <a:pPr eaLnBrk="1" hangingPunct="1">
              <a:defRPr/>
            </a:pPr>
            <a:r>
              <a:rPr lang="en-US" sz="2800" dirty="0">
                <a:effectLst/>
              </a:rPr>
              <a:t>Sinful flesh not real, but likeness thereof</a:t>
            </a: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F69AADC-BE07-42CB-B237-921A2877EB4C}" type="slidenum">
              <a:rPr lang="en-US" sz="1200">
                <a:effectLst>
                  <a:outerShdw blurRad="38100" dist="38100" dir="2700000" algn="tl">
                    <a:srgbClr val="000000"/>
                  </a:outerShdw>
                </a:effectLst>
              </a:rPr>
              <a:pPr algn="r">
                <a:defRPr/>
              </a:pPr>
              <a:t>177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A3BF320-5BE2-4742-B091-ADC38651FD38}" type="slidenum">
              <a:rPr lang="en-US"/>
              <a:pPr>
                <a:defRPr/>
              </a:pPr>
              <a:t>178</a:t>
            </a:fld>
            <a:endParaRPr lang="en-US"/>
          </a:p>
        </p:txBody>
      </p:sp>
      <p:sp>
        <p:nvSpPr>
          <p:cNvPr id="2" name="Title 1"/>
          <p:cNvSpPr>
            <a:spLocks noGrp="1"/>
          </p:cNvSpPr>
          <p:nvPr>
            <p:ph type="title"/>
          </p:nvPr>
        </p:nvSpPr>
        <p:spPr/>
        <p:txBody>
          <a:bodyPr/>
          <a:lstStyle/>
          <a:p>
            <a:pPr eaLnBrk="1" hangingPunct="1">
              <a:defRPr/>
            </a:pPr>
            <a:r>
              <a:rPr lang="en-US" dirty="0" err="1" smtClean="0"/>
              <a:t>Sinlessness</a:t>
            </a:r>
            <a:r>
              <a:rPr lang="en-US" dirty="0" smtClean="0"/>
              <a:t> of Human Nature</a:t>
            </a:r>
            <a:br>
              <a:rPr lang="en-US" dirty="0" smtClean="0"/>
            </a:br>
            <a:r>
              <a:rPr lang="en-US" dirty="0" smtClean="0"/>
              <a:t>Fallen with infirmities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a:solidFill>
                  <a:srgbClr val="FF33CC"/>
                </a:solidFill>
                <a:effectLst/>
              </a:rPr>
              <a:t>In taking upon Himself </a:t>
            </a:r>
            <a:r>
              <a:rPr lang="en-US" sz="2400" u="sng" dirty="0">
                <a:solidFill>
                  <a:srgbClr val="FF33CC"/>
                </a:solidFill>
                <a:effectLst/>
              </a:rPr>
              <a:t>man's nature</a:t>
            </a:r>
            <a:r>
              <a:rPr lang="en-US" sz="2400" dirty="0">
                <a:solidFill>
                  <a:srgbClr val="FF33CC"/>
                </a:solidFill>
                <a:effectLst/>
              </a:rPr>
              <a:t> in its fallen condition</a:t>
            </a:r>
            <a:r>
              <a:rPr lang="en-US" sz="2400" dirty="0">
                <a:effectLst/>
              </a:rPr>
              <a:t>, </a:t>
            </a:r>
            <a:r>
              <a:rPr lang="en-US" sz="2400" u="sng" dirty="0">
                <a:effectLst/>
              </a:rPr>
              <a:t>Christ did not in the least participate in its sin</a:t>
            </a:r>
            <a:r>
              <a:rPr lang="en-US" sz="2400" dirty="0">
                <a:effectLst/>
              </a:rPr>
              <a:t>. He was </a:t>
            </a:r>
            <a:r>
              <a:rPr lang="en-US" sz="2400" u="sng" dirty="0">
                <a:effectLst/>
              </a:rPr>
              <a:t>subject to the infirmities and weaknesses</a:t>
            </a:r>
            <a:r>
              <a:rPr lang="en-US" sz="2400" dirty="0">
                <a:effectLst/>
              </a:rPr>
              <a:t> by which man is encompassed, "that it might be fulfilled which was spoken by </a:t>
            </a:r>
            <a:r>
              <a:rPr lang="en-US" sz="2400" dirty="0" err="1">
                <a:effectLst/>
              </a:rPr>
              <a:t>Esaias</a:t>
            </a:r>
            <a:r>
              <a:rPr lang="en-US" sz="2400" dirty="0">
                <a:effectLst/>
              </a:rPr>
              <a:t> the prophet, saying, Himself took our infirmities, and </a:t>
            </a:r>
            <a:r>
              <a:rPr lang="en-US" sz="2400" dirty="0">
                <a:solidFill>
                  <a:srgbClr val="FFFF00"/>
                </a:solidFill>
                <a:effectLst/>
              </a:rPr>
              <a:t>bare our sicknesses</a:t>
            </a:r>
            <a:r>
              <a:rPr lang="en-US" sz="2400" dirty="0">
                <a:effectLst/>
              </a:rPr>
              <a:t>." He was </a:t>
            </a:r>
            <a:r>
              <a:rPr lang="en-US" sz="2400" dirty="0">
                <a:solidFill>
                  <a:srgbClr val="FF33CC"/>
                </a:solidFill>
                <a:effectLst/>
              </a:rPr>
              <a:t>touched with the feeling of our infirmities</a:t>
            </a:r>
            <a:r>
              <a:rPr lang="en-US" sz="2400" dirty="0">
                <a:effectLst/>
              </a:rPr>
              <a:t>, and was in all points tempted like as we are. And yet He "knew no sin</a:t>
            </a:r>
            <a:r>
              <a:rPr lang="en-US" sz="2400" dirty="0" smtClean="0">
                <a:effectLst/>
              </a:rPr>
              <a:t>.". </a:t>
            </a:r>
            <a:r>
              <a:rPr lang="en-US" sz="2400" dirty="0">
                <a:effectLst/>
              </a:rPr>
              <a:t>. . </a:t>
            </a:r>
            <a:r>
              <a:rPr lang="en-US" sz="2400" dirty="0" smtClean="0">
                <a:solidFill>
                  <a:srgbClr val="FFC000"/>
                </a:solidFill>
                <a:effectLst/>
              </a:rPr>
              <a:t>We </a:t>
            </a:r>
            <a:r>
              <a:rPr lang="en-US" sz="2400" dirty="0">
                <a:solidFill>
                  <a:srgbClr val="FFC000"/>
                </a:solidFill>
                <a:effectLst/>
              </a:rPr>
              <a:t>should have no misgivings in regard to the perfect </a:t>
            </a:r>
            <a:r>
              <a:rPr lang="en-US" sz="2400" dirty="0" err="1">
                <a:solidFill>
                  <a:srgbClr val="FFC000"/>
                </a:solidFill>
                <a:effectLst/>
              </a:rPr>
              <a:t>sinlessness</a:t>
            </a:r>
            <a:r>
              <a:rPr lang="en-US" sz="2400" dirty="0">
                <a:solidFill>
                  <a:srgbClr val="FFC000"/>
                </a:solidFill>
                <a:effectLst/>
              </a:rPr>
              <a:t> of the human nature of Christ</a:t>
            </a:r>
            <a:r>
              <a:rPr lang="en-US" sz="2400" dirty="0" smtClean="0">
                <a:effectLst/>
              </a:rPr>
              <a:t>.– </a:t>
            </a:r>
            <a:r>
              <a:rPr lang="en-US" sz="2000" dirty="0" err="1" smtClean="0">
                <a:effectLst/>
              </a:rPr>
              <a:t>Ms</a:t>
            </a:r>
            <a:r>
              <a:rPr lang="en-US" sz="2000" dirty="0" smtClean="0">
                <a:effectLst/>
              </a:rPr>
              <a:t> 143, 1897 {16MR </a:t>
            </a:r>
            <a:r>
              <a:rPr lang="en-US" sz="2000" dirty="0">
                <a:effectLst/>
              </a:rPr>
              <a:t>116.3</a:t>
            </a:r>
            <a:r>
              <a:rPr lang="en-US" sz="2000" dirty="0" smtClean="0">
                <a:effectLst/>
              </a:rPr>
              <a:t>, 117.1}</a:t>
            </a:r>
            <a:endParaRPr lang="en-US" sz="2000" dirty="0">
              <a:effectLst/>
            </a:endParaRPr>
          </a:p>
          <a:p>
            <a:pPr marL="0" indent="0" eaLnBrk="1" hangingPunct="1">
              <a:buFont typeface="Wingdings" pitchFamily="2" charset="2"/>
              <a:buNone/>
              <a:defRPr/>
            </a:pPr>
            <a:r>
              <a:rPr lang="en-US" sz="2000" dirty="0" smtClean="0"/>
              <a:t>{ST, </a:t>
            </a:r>
            <a:r>
              <a:rPr lang="en-US" sz="2000" dirty="0"/>
              <a:t>June 9, </a:t>
            </a:r>
            <a:r>
              <a:rPr lang="en-US" sz="2000" dirty="0" smtClean="0"/>
              <a:t>1898}</a:t>
            </a:r>
            <a:endParaRPr lang="en-US" sz="2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CC37CAD-A5B5-4965-8152-66005DF589C6}" type="slidenum">
              <a:rPr lang="en-US" sz="1200">
                <a:effectLst>
                  <a:outerShdw blurRad="38100" dist="38100" dir="2700000" algn="tl">
                    <a:srgbClr val="000000"/>
                  </a:outerShdw>
                </a:effectLst>
              </a:rPr>
              <a:pPr algn="r">
                <a:defRPr/>
              </a:pPr>
              <a:t>178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0EB251B-54C0-406E-96AA-374FA9048870}" type="slidenum">
              <a:rPr lang="en-US"/>
              <a:pPr>
                <a:defRPr/>
              </a:pPr>
              <a:t>179</a:t>
            </a:fld>
            <a:endParaRPr lang="en-US"/>
          </a:p>
        </p:txBody>
      </p:sp>
      <p:sp>
        <p:nvSpPr>
          <p:cNvPr id="2" name="Title 1"/>
          <p:cNvSpPr>
            <a:spLocks noGrp="1"/>
          </p:cNvSpPr>
          <p:nvPr>
            <p:ph type="title"/>
          </p:nvPr>
        </p:nvSpPr>
        <p:spPr/>
        <p:txBody>
          <a:bodyPr/>
          <a:lstStyle/>
          <a:p>
            <a:pPr eaLnBrk="1" hangingPunct="1">
              <a:defRPr/>
            </a:pPr>
            <a:r>
              <a:rPr lang="en-US" dirty="0" smtClean="0"/>
              <a:t>Imperfect Offering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Man could not atone for man. </a:t>
            </a:r>
            <a:r>
              <a:rPr lang="en-US" sz="2800" dirty="0">
                <a:solidFill>
                  <a:srgbClr val="FF33CC"/>
                </a:solidFill>
                <a:effectLst/>
              </a:rPr>
              <a:t>His sinful, fallen condition would constitute him </a:t>
            </a:r>
            <a:r>
              <a:rPr lang="en-US" sz="2800" u="sng" dirty="0">
                <a:solidFill>
                  <a:srgbClr val="FF33CC"/>
                </a:solidFill>
                <a:effectLst/>
              </a:rPr>
              <a:t>an imperfect offering</a:t>
            </a:r>
            <a:r>
              <a:rPr lang="en-US" sz="2800" dirty="0">
                <a:solidFill>
                  <a:srgbClr val="FF33CC"/>
                </a:solidFill>
                <a:effectLst/>
              </a:rPr>
              <a:t>, an atoning sacrifice of less value than Adam before his fall</a:t>
            </a:r>
            <a:r>
              <a:rPr lang="en-US" sz="2800" dirty="0">
                <a:effectLst/>
              </a:rPr>
              <a:t>. </a:t>
            </a:r>
            <a:r>
              <a:rPr lang="en-US" sz="2800" dirty="0" smtClean="0">
                <a:effectLst/>
              </a:rPr>
              <a:t>{</a:t>
            </a:r>
            <a:r>
              <a:rPr lang="en-US" sz="2800" dirty="0">
                <a:effectLst/>
              </a:rPr>
              <a:t>2SP 9.3}  </a:t>
            </a:r>
            <a:endParaRPr lang="en-US" sz="2800" dirty="0" smtClean="0">
              <a:effectLst/>
            </a:endParaRPr>
          </a:p>
          <a:p>
            <a:pPr marL="0" indent="0" eaLnBrk="1" hangingPunct="1">
              <a:buFont typeface="Wingdings" pitchFamily="2" charset="2"/>
              <a:buNone/>
              <a:defRPr/>
            </a:pPr>
            <a:endParaRPr lang="en-US" sz="2800" dirty="0" smtClean="0">
              <a:effectLst/>
            </a:endParaRPr>
          </a:p>
          <a:p>
            <a:pPr marL="0" indent="0" eaLnBrk="1" hangingPunct="1">
              <a:buFont typeface="Wingdings" pitchFamily="2" charset="2"/>
              <a:buNone/>
              <a:defRPr/>
            </a:pPr>
            <a:r>
              <a:rPr lang="en-US" sz="2800" dirty="0" smtClean="0">
                <a:solidFill>
                  <a:srgbClr val="FFFF00"/>
                </a:solidFill>
                <a:effectLst/>
              </a:rPr>
              <a:t>1. Man possesses sinful, fallen condition</a:t>
            </a:r>
          </a:p>
          <a:p>
            <a:pPr marL="0" indent="0" eaLnBrk="1" hangingPunct="1">
              <a:buFont typeface="Wingdings" pitchFamily="2" charset="2"/>
              <a:buNone/>
              <a:defRPr/>
            </a:pPr>
            <a:r>
              <a:rPr lang="en-US" sz="2800" dirty="0" smtClean="0">
                <a:solidFill>
                  <a:srgbClr val="FFFF00"/>
                </a:solidFill>
                <a:effectLst/>
              </a:rPr>
              <a:t>2. Christ possessed NOT a sinful, fallen condition</a:t>
            </a:r>
          </a:p>
          <a:p>
            <a:pPr marL="0" indent="0" eaLnBrk="1" hangingPunct="1">
              <a:buFont typeface="Wingdings" pitchFamily="2" charset="2"/>
              <a:buNone/>
              <a:defRPr/>
            </a:pPr>
            <a:r>
              <a:rPr lang="en-US" sz="2400" dirty="0" smtClean="0">
                <a:solidFill>
                  <a:srgbClr val="00FF00"/>
                </a:solidFill>
                <a:effectLst/>
              </a:rPr>
              <a:t>3.</a:t>
            </a:r>
            <a:r>
              <a:rPr lang="en-US" sz="2800" dirty="0" smtClean="0">
                <a:solidFill>
                  <a:srgbClr val="00FF00"/>
                </a:solidFill>
                <a:effectLst/>
              </a:rPr>
              <a:t> What about sinful, fallen condition</a:t>
            </a:r>
          </a:p>
          <a:p>
            <a:pPr marL="0" indent="0" eaLnBrk="1" hangingPunct="1">
              <a:buFont typeface="Wingdings" pitchFamily="2" charset="2"/>
              <a:buNone/>
              <a:defRPr/>
            </a:pPr>
            <a:r>
              <a:rPr lang="en-US" sz="2800" dirty="0">
                <a:solidFill>
                  <a:srgbClr val="00FF00"/>
                </a:solidFill>
                <a:effectLst/>
              </a:rPr>
              <a:t>	</a:t>
            </a:r>
            <a:r>
              <a:rPr lang="en-US" sz="2800" dirty="0" smtClean="0">
                <a:solidFill>
                  <a:srgbClr val="00FF00"/>
                </a:solidFill>
                <a:effectLst/>
              </a:rPr>
              <a:t> in relation to sinful nature ? </a:t>
            </a:r>
          </a:p>
          <a:p>
            <a:pPr marL="0" indent="0" eaLnBrk="1" hangingPunct="1">
              <a:buFont typeface="Wingdings" pitchFamily="2" charset="2"/>
              <a:buNone/>
              <a:defRPr/>
            </a:pPr>
            <a:endParaRPr lang="en-US" sz="2800" dirty="0">
              <a:solidFill>
                <a:srgbClr val="00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E420064-8A98-4B1D-8C7E-8B40CE40D8B9}" type="slidenum">
              <a:rPr lang="en-US" sz="1200">
                <a:effectLst>
                  <a:outerShdw blurRad="38100" dist="38100" dir="2700000" algn="tl">
                    <a:srgbClr val="000000"/>
                  </a:outerShdw>
                </a:effectLst>
              </a:rPr>
              <a:pPr algn="r">
                <a:defRPr/>
              </a:pPr>
              <a:t>179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4931016-4EEA-476C-AB28-5668F92D08B4}" type="slidenum">
              <a:rPr lang="en-US"/>
              <a:pPr>
                <a:defRPr/>
              </a:pPr>
              <a:t>18</a:t>
            </a:fld>
            <a:endParaRPr lang="en-US"/>
          </a:p>
        </p:txBody>
      </p:sp>
      <p:sp>
        <p:nvSpPr>
          <p:cNvPr id="2" name="Title 1"/>
          <p:cNvSpPr>
            <a:spLocks noGrp="1"/>
          </p:cNvSpPr>
          <p:nvPr>
            <p:ph type="title"/>
          </p:nvPr>
        </p:nvSpPr>
        <p:spPr>
          <a:xfrm>
            <a:off x="457200" y="381000"/>
            <a:ext cx="8229600" cy="1143000"/>
          </a:xfrm>
        </p:spPr>
        <p:txBody>
          <a:bodyPr/>
          <a:lstStyle/>
          <a:p>
            <a:pPr eaLnBrk="1" hangingPunct="1">
              <a:defRPr/>
            </a:pPr>
            <a:r>
              <a:rPr lang="en-US" sz="4000" dirty="0" smtClean="0"/>
              <a:t>Jones &amp; Waggoner’s Posterity</a:t>
            </a:r>
            <a:br>
              <a:rPr lang="en-US" sz="4000" dirty="0" smtClean="0"/>
            </a:br>
            <a:r>
              <a:rPr lang="en-US" sz="4000" dirty="0" smtClean="0"/>
              <a:t>Dominated till 1955</a:t>
            </a:r>
            <a:endParaRPr lang="en-US" sz="4000"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t>Theology adopted by W.W. Prescott, M. L. </a:t>
            </a:r>
            <a:r>
              <a:rPr lang="en-US" sz="2800" dirty="0" err="1" smtClean="0"/>
              <a:t>Andreasen</a:t>
            </a:r>
            <a:r>
              <a:rPr lang="en-US" sz="2800" dirty="0" smtClean="0"/>
              <a:t>, H. Douglas, R. J. Wieland, R. Larson, Standish Brothers, Jack </a:t>
            </a:r>
            <a:r>
              <a:rPr lang="en-US" sz="2800" dirty="0" err="1" smtClean="0"/>
              <a:t>Sequeira</a:t>
            </a:r>
            <a:r>
              <a:rPr lang="en-US" sz="2800" dirty="0" smtClean="0"/>
              <a:t>, etc.</a:t>
            </a:r>
          </a:p>
          <a:p>
            <a:pPr eaLnBrk="1" hangingPunct="1">
              <a:buFont typeface="Arial" pitchFamily="34" charset="0"/>
              <a:buChar char="•"/>
              <a:defRPr/>
            </a:pPr>
            <a:endParaRPr lang="en-US" dirty="0" smtClean="0"/>
          </a:p>
          <a:p>
            <a:pPr eaLnBrk="1" hangingPunct="1">
              <a:buFont typeface="Arial" pitchFamily="34" charset="0"/>
              <a:buChar char="•"/>
              <a:defRPr/>
            </a:pPr>
            <a:r>
              <a:rPr lang="en-US" dirty="0" smtClean="0"/>
              <a:t>Final Generation Vindication of God</a:t>
            </a:r>
          </a:p>
          <a:p>
            <a:pPr lvl="1" eaLnBrk="1" hangingPunct="1">
              <a:buFont typeface="Arial" pitchFamily="34" charset="0"/>
              <a:buChar char="•"/>
              <a:defRPr/>
            </a:pPr>
            <a:r>
              <a:rPr lang="en-US" dirty="0"/>
              <a:t>Based on Post-fall nature of Christ </a:t>
            </a:r>
            <a:endParaRPr lang="en-US" dirty="0" smtClean="0"/>
          </a:p>
          <a:p>
            <a:pPr lvl="1" eaLnBrk="1" hangingPunct="1">
              <a:buFont typeface="Arial" pitchFamily="34" charset="0"/>
              <a:buChar char="•"/>
              <a:defRPr/>
            </a:pPr>
            <a:endParaRPr lang="en-US" dirty="0"/>
          </a:p>
          <a:p>
            <a:pPr eaLnBrk="1" hangingPunct="1">
              <a:buFont typeface="Arial" pitchFamily="34" charset="0"/>
              <a:buChar char="•"/>
              <a:defRPr/>
            </a:pPr>
            <a:r>
              <a:rPr lang="en-US" dirty="0" err="1" smtClean="0"/>
              <a:t>Sequeira</a:t>
            </a:r>
            <a:r>
              <a:rPr lang="en-US" dirty="0"/>
              <a:t>: </a:t>
            </a:r>
            <a:r>
              <a:rPr lang="en-US" sz="2800" dirty="0" smtClean="0"/>
              <a:t>Christ qualifies </a:t>
            </a:r>
            <a:r>
              <a:rPr lang="en-US" sz="2800" dirty="0"/>
              <a:t>to be our </a:t>
            </a:r>
            <a:r>
              <a:rPr lang="en-US" sz="2800" dirty="0" smtClean="0"/>
              <a:t>Substitute  		</a:t>
            </a:r>
            <a:r>
              <a:rPr lang="en-US" sz="2800" smtClean="0"/>
              <a:t>    by taking </a:t>
            </a:r>
            <a:r>
              <a:rPr lang="en-US" sz="2800" dirty="0" smtClean="0"/>
              <a:t>sinful flesh</a:t>
            </a:r>
            <a:endParaRPr lang="en-US" sz="2800" dirty="0"/>
          </a:p>
          <a:p>
            <a:pPr marL="457200" lvl="1" indent="0" eaLnBrk="1" hangingPunct="1">
              <a:buFontTx/>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9238B4B-478E-4E3F-A4E4-75E601B01BCE}" type="slidenum">
              <a:rPr lang="en-US" sz="1200">
                <a:effectLst>
                  <a:outerShdw blurRad="38100" dist="38100" dir="2700000" algn="tl">
                    <a:srgbClr val="000000"/>
                  </a:outerShdw>
                </a:effectLst>
              </a:rPr>
              <a:pPr algn="r">
                <a:defRPr/>
              </a:pPr>
              <a:t>18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BF7001C-5B16-48D9-82C7-E741E989FE63}" type="slidenum">
              <a:rPr lang="en-US"/>
              <a:pPr>
                <a:defRPr/>
              </a:pPr>
              <a:t>180</a:t>
            </a:fld>
            <a:endParaRPr lang="en-US"/>
          </a:p>
        </p:txBody>
      </p:sp>
      <p:sp>
        <p:nvSpPr>
          <p:cNvPr id="2" name="Title 1"/>
          <p:cNvSpPr>
            <a:spLocks noGrp="1"/>
          </p:cNvSpPr>
          <p:nvPr>
            <p:ph type="title"/>
          </p:nvPr>
        </p:nvSpPr>
        <p:spPr>
          <a:xfrm>
            <a:off x="457200" y="277813"/>
            <a:ext cx="8229600" cy="865187"/>
          </a:xfrm>
        </p:spPr>
        <p:txBody>
          <a:bodyPr/>
          <a:lstStyle/>
          <a:p>
            <a:pPr eaLnBrk="1" hangingPunct="1">
              <a:defRPr/>
            </a:pPr>
            <a:r>
              <a:rPr lang="en-US" dirty="0" smtClean="0"/>
              <a:t>But “He took our sinful nature”?</a:t>
            </a:r>
            <a:endParaRPr lang="en-US" dirty="0"/>
          </a:p>
        </p:txBody>
      </p:sp>
      <p:sp>
        <p:nvSpPr>
          <p:cNvPr id="3" name="Content Placeholder 2"/>
          <p:cNvSpPr>
            <a:spLocks noGrp="1"/>
          </p:cNvSpPr>
          <p:nvPr>
            <p:ph idx="1"/>
          </p:nvPr>
        </p:nvSpPr>
        <p:spPr>
          <a:xfrm>
            <a:off x="457200" y="1371600"/>
            <a:ext cx="8229600" cy="4759325"/>
          </a:xfrm>
        </p:spPr>
        <p:txBody>
          <a:bodyPr/>
          <a:lstStyle/>
          <a:p>
            <a:pPr eaLnBrk="1" hangingPunct="1">
              <a:buFont typeface="Arial" pitchFamily="34" charset="0"/>
              <a:buChar char="•"/>
              <a:defRPr/>
            </a:pPr>
            <a:r>
              <a:rPr lang="en-US" sz="2000" dirty="0">
                <a:solidFill>
                  <a:srgbClr val="FF33CC"/>
                </a:solidFill>
              </a:rPr>
              <a:t>He took upon his sinless nature our sinful nature</a:t>
            </a:r>
            <a:r>
              <a:rPr lang="en-US" sz="2000" dirty="0"/>
              <a:t>, that He might know how to succor those that are tempted</a:t>
            </a:r>
            <a:r>
              <a:rPr lang="en-US" sz="1600" dirty="0"/>
              <a:t>.--</a:t>
            </a:r>
            <a:r>
              <a:rPr lang="en-US" sz="1600" dirty="0" smtClean="0"/>
              <a:t>MM </a:t>
            </a:r>
            <a:r>
              <a:rPr lang="en-US" sz="1600" dirty="0"/>
              <a:t>181.  {7ABC 450.5</a:t>
            </a:r>
            <a:r>
              <a:rPr lang="en-US" sz="1600" dirty="0" smtClean="0"/>
              <a:t>}</a:t>
            </a:r>
          </a:p>
          <a:p>
            <a:pPr eaLnBrk="1" hangingPunct="1">
              <a:buFont typeface="Arial" pitchFamily="34" charset="0"/>
              <a:buChar char="•"/>
              <a:defRPr/>
            </a:pPr>
            <a:r>
              <a:rPr lang="en-US" sz="2000" dirty="0" smtClean="0">
                <a:solidFill>
                  <a:srgbClr val="00FF00"/>
                </a:solidFill>
              </a:rPr>
              <a:t>In </a:t>
            </a:r>
            <a:r>
              <a:rPr lang="en-US" sz="2000" dirty="0">
                <a:solidFill>
                  <a:srgbClr val="00FF00"/>
                </a:solidFill>
              </a:rPr>
              <a:t>him was no guile or sinfulness; he was ever pure and undefiled</a:t>
            </a:r>
            <a:r>
              <a:rPr lang="en-US" sz="2000" dirty="0"/>
              <a:t>; yet </a:t>
            </a:r>
            <a:r>
              <a:rPr lang="en-US" sz="2000" dirty="0">
                <a:solidFill>
                  <a:srgbClr val="FF33CC"/>
                </a:solidFill>
              </a:rPr>
              <a:t>he took upon him our sinful nature</a:t>
            </a:r>
            <a:r>
              <a:rPr lang="en-US" sz="2000" dirty="0" smtClean="0"/>
              <a:t>. </a:t>
            </a:r>
            <a:r>
              <a:rPr lang="en-US" sz="1800" dirty="0"/>
              <a:t>{RH, </a:t>
            </a:r>
            <a:r>
              <a:rPr lang="en-US" sz="1800" dirty="0" smtClean="0"/>
              <a:t>12-15-1896; </a:t>
            </a:r>
            <a:r>
              <a:rPr lang="da-DK" sz="1800" dirty="0" smtClean="0"/>
              <a:t>RH</a:t>
            </a:r>
            <a:r>
              <a:rPr lang="da-DK" sz="1800" dirty="0"/>
              <a:t>, </a:t>
            </a:r>
            <a:r>
              <a:rPr lang="da-DK" sz="1800" dirty="0" smtClean="0"/>
              <a:t>8-22-1907;</a:t>
            </a:r>
            <a:r>
              <a:rPr lang="en-US" sz="1800" dirty="0" smtClean="0"/>
              <a:t>  ST</a:t>
            </a:r>
            <a:r>
              <a:rPr lang="en-US" sz="1800" dirty="0"/>
              <a:t>, </a:t>
            </a:r>
            <a:r>
              <a:rPr lang="en-US" sz="1800" dirty="0" smtClean="0"/>
              <a:t>8-30-1902} </a:t>
            </a:r>
          </a:p>
          <a:p>
            <a:pPr marL="0" indent="0" eaLnBrk="1" hangingPunct="1">
              <a:buFont typeface="Wingdings" pitchFamily="2" charset="2"/>
              <a:buNone/>
              <a:defRPr/>
            </a:pPr>
            <a:endParaRPr lang="en-US" sz="2000" dirty="0"/>
          </a:p>
          <a:p>
            <a:pPr eaLnBrk="1" hangingPunct="1">
              <a:buFont typeface="Arial" pitchFamily="34" charset="0"/>
              <a:buChar char="•"/>
              <a:defRPr/>
            </a:pPr>
            <a:r>
              <a:rPr lang="en-US" sz="2400" dirty="0" smtClean="0">
                <a:solidFill>
                  <a:srgbClr val="00FF00"/>
                </a:solidFill>
                <a:effectLst/>
              </a:rPr>
              <a:t>Christ</a:t>
            </a:r>
            <a:r>
              <a:rPr lang="en-US" sz="2400" dirty="0">
                <a:solidFill>
                  <a:srgbClr val="00FF00"/>
                </a:solidFill>
                <a:effectLst/>
              </a:rPr>
              <a:t>, who knew not the least taint of sin or defilement</a:t>
            </a:r>
            <a:r>
              <a:rPr lang="en-US" sz="2400" dirty="0">
                <a:effectLst/>
              </a:rPr>
              <a:t>, </a:t>
            </a:r>
            <a:r>
              <a:rPr lang="en-US" sz="2400" dirty="0">
                <a:solidFill>
                  <a:srgbClr val="FF33CC"/>
                </a:solidFill>
                <a:effectLst/>
              </a:rPr>
              <a:t>took our nature in its deteriorated condition</a:t>
            </a:r>
            <a:r>
              <a:rPr lang="en-US" sz="2400" dirty="0">
                <a:effectLst/>
              </a:rPr>
              <a:t>. </a:t>
            </a:r>
            <a:r>
              <a:rPr lang="en-US" sz="1800" dirty="0" smtClean="0">
                <a:effectLst/>
              </a:rPr>
              <a:t>{</a:t>
            </a:r>
            <a:r>
              <a:rPr lang="en-US" sz="1800" dirty="0">
                <a:effectLst/>
              </a:rPr>
              <a:t>AG 165.3} </a:t>
            </a:r>
            <a:endParaRPr lang="en-US" sz="1800" dirty="0" smtClean="0">
              <a:effectLst/>
            </a:endParaRPr>
          </a:p>
          <a:p>
            <a:pPr eaLnBrk="1" hangingPunct="1">
              <a:buFont typeface="Arial" pitchFamily="34" charset="0"/>
              <a:buChar char="•"/>
              <a:defRPr/>
            </a:pPr>
            <a:r>
              <a:rPr lang="en-US" sz="2000" dirty="0"/>
              <a:t>“He took our infirmities” </a:t>
            </a:r>
            <a:r>
              <a:rPr lang="en-US" sz="1100" dirty="0">
                <a:effectLst/>
              </a:rPr>
              <a:t> </a:t>
            </a:r>
            <a:r>
              <a:rPr lang="en-US" sz="1800" dirty="0">
                <a:effectLst/>
              </a:rPr>
              <a:t>{5BC 1124.2</a:t>
            </a:r>
            <a:r>
              <a:rPr lang="en-US" sz="1800" dirty="0" smtClean="0">
                <a:effectLst/>
              </a:rPr>
              <a:t>}</a:t>
            </a:r>
            <a:endParaRPr lang="en-US" sz="2000" dirty="0" smtClean="0">
              <a:effectLst/>
            </a:endParaRPr>
          </a:p>
          <a:p>
            <a:pPr eaLnBrk="1" hangingPunct="1">
              <a:buFont typeface="Arial" pitchFamily="34" charset="0"/>
              <a:buChar char="•"/>
              <a:defRPr/>
            </a:pPr>
            <a:r>
              <a:rPr lang="en-US" sz="2000" dirty="0" smtClean="0">
                <a:effectLst/>
              </a:rPr>
              <a:t>Born without a taint of sin. </a:t>
            </a:r>
            <a:r>
              <a:rPr lang="en-US" sz="1800" dirty="0">
                <a:effectLst/>
              </a:rPr>
              <a:t>{7BC 925.5}</a:t>
            </a:r>
            <a:endParaRPr lang="en-US" sz="2000" dirty="0">
              <a:effectLst/>
            </a:endParaRPr>
          </a:p>
          <a:p>
            <a:pPr eaLnBrk="1" hangingPunct="1">
              <a:buFont typeface="Arial" pitchFamily="34" charset="0"/>
              <a:buChar char="•"/>
              <a:defRPr/>
            </a:pPr>
            <a:endParaRPr lang="en-US" sz="2000" dirty="0" smtClean="0">
              <a:effectLst/>
            </a:endParaRPr>
          </a:p>
          <a:p>
            <a:pPr eaLnBrk="1" hangingPunct="1">
              <a:buFont typeface="Arial" pitchFamily="34" charset="0"/>
              <a:buChar char="•"/>
              <a:defRPr/>
            </a:pPr>
            <a:r>
              <a:rPr lang="en-US" sz="2400" u="sng" dirty="0" smtClean="0">
                <a:solidFill>
                  <a:srgbClr val="FFFF00"/>
                </a:solidFill>
                <a:effectLst/>
              </a:rPr>
              <a:t>Definition</a:t>
            </a:r>
            <a:r>
              <a:rPr lang="en-US" sz="2400" dirty="0">
                <a:solidFill>
                  <a:srgbClr val="FFFF00"/>
                </a:solidFill>
                <a:effectLst/>
              </a:rPr>
              <a:t>:   </a:t>
            </a:r>
            <a:r>
              <a:rPr lang="en-US" sz="2400" dirty="0" smtClean="0">
                <a:solidFill>
                  <a:srgbClr val="FFFF00"/>
                </a:solidFill>
                <a:effectLst/>
              </a:rPr>
              <a:t>“Took </a:t>
            </a:r>
            <a:r>
              <a:rPr lang="en-US" sz="2400" dirty="0">
                <a:solidFill>
                  <a:srgbClr val="FFFF00"/>
                </a:solidFill>
                <a:effectLst/>
              </a:rPr>
              <a:t>our sinful </a:t>
            </a:r>
            <a:r>
              <a:rPr lang="en-US" sz="2400" dirty="0" smtClean="0">
                <a:solidFill>
                  <a:srgbClr val="FFFF00"/>
                </a:solidFill>
                <a:effectLst/>
              </a:rPr>
              <a:t>nature” </a:t>
            </a:r>
            <a:r>
              <a:rPr lang="en-US" sz="2400" dirty="0">
                <a:solidFill>
                  <a:srgbClr val="FFFF00"/>
                </a:solidFill>
                <a:effectLst/>
              </a:rPr>
              <a:t>= nature in deteriorated condition </a:t>
            </a:r>
          </a:p>
          <a:p>
            <a:pPr marL="0" indent="0" eaLnBrk="1" hangingPunct="1">
              <a:buFont typeface="Wingdings" pitchFamily="2" charset="2"/>
              <a:buNone/>
              <a:defRPr/>
            </a:pPr>
            <a:r>
              <a:rPr lang="en-US" sz="2800" dirty="0" smtClean="0">
                <a:solidFill>
                  <a:srgbClr val="FFFF00"/>
                </a:solidFill>
                <a:effectLst/>
              </a:rPr>
              <a:t>                                                           </a:t>
            </a:r>
            <a:r>
              <a:rPr lang="en-US" sz="2800" dirty="0">
                <a:effectLst/>
              </a:rPr>
              <a:t>|</a:t>
            </a:r>
          </a:p>
          <a:p>
            <a:pPr marL="0" indent="0" eaLnBrk="1" hangingPunct="1">
              <a:buFont typeface="Wingdings" pitchFamily="2" charset="2"/>
              <a:buNone/>
              <a:defRPr/>
            </a:pPr>
            <a:endParaRPr lang="en-US" sz="2800" dirty="0" smtClean="0"/>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6A63C96-C318-4AE1-922F-C7F3B0DBBE31}" type="slidenum">
              <a:rPr lang="en-US" sz="1200">
                <a:effectLst>
                  <a:outerShdw blurRad="38100" dist="38100" dir="2700000" algn="tl">
                    <a:srgbClr val="000000"/>
                  </a:outerShdw>
                </a:effectLst>
              </a:rPr>
              <a:pPr algn="r">
                <a:defRPr/>
              </a:pPr>
              <a:t>180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0266903-8DD9-42BE-B8CB-1F1A6FEEE07D}" type="slidenum">
              <a:rPr lang="en-US"/>
              <a:pPr>
                <a:defRPr/>
              </a:pPr>
              <a:t>181</a:t>
            </a:fld>
            <a:endParaRPr lang="en-US"/>
          </a:p>
        </p:txBody>
      </p:sp>
      <p:sp>
        <p:nvSpPr>
          <p:cNvPr id="2" name="Title 1"/>
          <p:cNvSpPr>
            <a:spLocks noGrp="1"/>
          </p:cNvSpPr>
          <p:nvPr>
            <p:ph type="title"/>
          </p:nvPr>
        </p:nvSpPr>
        <p:spPr/>
        <p:txBody>
          <a:bodyPr/>
          <a:lstStyle/>
          <a:p>
            <a:pPr eaLnBrk="1" hangingPunct="1">
              <a:defRPr/>
            </a:pPr>
            <a:r>
              <a:rPr lang="en-US" dirty="0" smtClean="0"/>
              <a:t>Took Nature of Man</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dirty="0">
                <a:effectLst/>
              </a:rPr>
              <a:t>The Son of God, who is the express image of the Father's person, became man's Advocate and Redeemer. He humbled Himself in </a:t>
            </a:r>
            <a:r>
              <a:rPr lang="en-US" dirty="0">
                <a:solidFill>
                  <a:srgbClr val="FF33CC"/>
                </a:solidFill>
                <a:effectLst/>
              </a:rPr>
              <a:t>taking the nature of man in his </a:t>
            </a:r>
            <a:r>
              <a:rPr lang="en-US" u="sng" dirty="0">
                <a:solidFill>
                  <a:srgbClr val="FF33CC"/>
                </a:solidFill>
                <a:effectLst/>
              </a:rPr>
              <a:t>fallen condition</a:t>
            </a:r>
            <a:r>
              <a:rPr lang="en-US" dirty="0">
                <a:solidFill>
                  <a:srgbClr val="FF33CC"/>
                </a:solidFill>
                <a:effectLst/>
              </a:rPr>
              <a:t>, but he did </a:t>
            </a:r>
            <a:r>
              <a:rPr lang="en-US" u="sng" dirty="0">
                <a:solidFill>
                  <a:srgbClr val="FF33CC"/>
                </a:solidFill>
                <a:effectLst/>
              </a:rPr>
              <a:t>not take the taint of sin</a:t>
            </a:r>
            <a:r>
              <a:rPr lang="en-US" dirty="0">
                <a:effectLst/>
              </a:rPr>
              <a:t>.</a:t>
            </a:r>
            <a:r>
              <a:rPr lang="en-US" sz="2800" dirty="0">
                <a:effectLst/>
              </a:rPr>
              <a:t>--</a:t>
            </a:r>
            <a:r>
              <a:rPr lang="en-US" sz="2800" dirty="0" err="1">
                <a:effectLst/>
              </a:rPr>
              <a:t>Ms</a:t>
            </a:r>
            <a:r>
              <a:rPr lang="en-US" sz="2800" dirty="0">
                <a:effectLst/>
              </a:rPr>
              <a:t> 93, 1893, p. 3.  {17MR 24.2</a:t>
            </a:r>
            <a:r>
              <a:rPr lang="en-US" sz="2800" dirty="0" smtClean="0">
                <a:effectLst/>
              </a:rPr>
              <a:t>}</a:t>
            </a:r>
          </a:p>
          <a:p>
            <a:pPr eaLnBrk="1" hangingPunct="1">
              <a:buFont typeface="Arial" pitchFamily="34" charset="0"/>
              <a:buChar char="•"/>
              <a:defRPr/>
            </a:pPr>
            <a:endParaRPr lang="en-US" sz="2800" dirty="0">
              <a:effectLst/>
            </a:endParaRPr>
          </a:p>
          <a:p>
            <a:pPr eaLnBrk="1" hangingPunct="1">
              <a:buFont typeface="Arial" pitchFamily="34" charset="0"/>
              <a:buChar char="•"/>
              <a:defRPr/>
            </a:pPr>
            <a:r>
              <a:rPr lang="en-US" sz="2800" dirty="0" smtClean="0">
                <a:solidFill>
                  <a:srgbClr val="FFFF00"/>
                </a:solidFill>
                <a:effectLst/>
              </a:rPr>
              <a:t>Took Fallen Nature w/o the Taint of Sin </a:t>
            </a:r>
            <a:endParaRPr lang="en-US" sz="2800" dirty="0">
              <a:solidFill>
                <a:srgbClr val="FFFF00"/>
              </a:solidFill>
              <a:effectLst/>
            </a:endParaRPr>
          </a:p>
          <a:p>
            <a:pPr eaLnBrk="1" hangingPunct="1">
              <a:buFont typeface="Arial" pitchFamily="34" charset="0"/>
              <a:buChar char="•"/>
              <a:defRPr/>
            </a:pPr>
            <a:endParaRPr lang="en-US" sz="2800" dirty="0">
              <a:effectLst/>
            </a:endParaRP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3CD0D09-2E48-4A2F-901E-AE591733BFFC}" type="slidenum">
              <a:rPr lang="en-US" sz="1200">
                <a:effectLst>
                  <a:outerShdw blurRad="38100" dist="38100" dir="2700000" algn="tl">
                    <a:srgbClr val="000000"/>
                  </a:outerShdw>
                </a:effectLst>
              </a:rPr>
              <a:pPr algn="r">
                <a:defRPr/>
              </a:pPr>
              <a:t>181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C7C4A56-B34D-4464-9C59-B7A1BD1CD567}" type="slidenum">
              <a:rPr lang="en-US"/>
              <a:pPr>
                <a:defRPr/>
              </a:pPr>
              <a:t>182</a:t>
            </a:fld>
            <a:endParaRPr lang="en-US"/>
          </a:p>
        </p:txBody>
      </p:sp>
      <p:sp>
        <p:nvSpPr>
          <p:cNvPr id="2" name="Title 1"/>
          <p:cNvSpPr>
            <a:spLocks noGrp="1"/>
          </p:cNvSpPr>
          <p:nvPr>
            <p:ph type="title"/>
          </p:nvPr>
        </p:nvSpPr>
        <p:spPr/>
        <p:txBody>
          <a:bodyPr/>
          <a:lstStyle/>
          <a:p>
            <a:pPr eaLnBrk="1" hangingPunct="1">
              <a:defRPr/>
            </a:pPr>
            <a:r>
              <a:rPr lang="en-US" dirty="0" smtClean="0"/>
              <a:t>“Took Our Nature, Fallen”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t>Here the test to Christ was far greater than that of Adam and Eve, for </a:t>
            </a:r>
            <a:r>
              <a:rPr lang="en-US" dirty="0">
                <a:solidFill>
                  <a:srgbClr val="FFFF00"/>
                </a:solidFill>
              </a:rPr>
              <a:t>Christ took our nature, fallen but not corrupted</a:t>
            </a:r>
            <a:r>
              <a:rPr lang="en-US" dirty="0"/>
              <a:t>, and would not be corrupted unless He received the words of Satan in the place of the words of God</a:t>
            </a:r>
            <a:r>
              <a:rPr lang="en-US" sz="2800" dirty="0"/>
              <a:t>.—Manuscript 57, 1890 (Manuscript Releases, vol. 16, pp. 180-183). {</a:t>
            </a:r>
            <a:r>
              <a:rPr lang="en-US" sz="2800" dirty="0" err="1"/>
              <a:t>CTr</a:t>
            </a:r>
            <a:r>
              <a:rPr lang="en-US" sz="2800" dirty="0"/>
              <a:t> 208.7}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D9CFEF1-EF77-4C5B-9203-20DB792336D8}" type="slidenum">
              <a:rPr lang="en-US" sz="1200">
                <a:effectLst>
                  <a:outerShdw blurRad="38100" dist="38100" dir="2700000" algn="tl">
                    <a:srgbClr val="000000"/>
                  </a:outerShdw>
                </a:effectLst>
              </a:rPr>
              <a:pPr algn="r">
                <a:defRPr/>
              </a:pPr>
              <a:t>182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E2DF770-A7B6-4166-BE5F-BF91B6161514}" type="slidenum">
              <a:rPr lang="en-US"/>
              <a:pPr>
                <a:defRPr/>
              </a:pPr>
              <a:t>183</a:t>
            </a:fld>
            <a:endParaRPr lang="en-US"/>
          </a:p>
        </p:txBody>
      </p:sp>
      <p:sp>
        <p:nvSpPr>
          <p:cNvPr id="3" name="Content Placeholder 2"/>
          <p:cNvSpPr>
            <a:spLocks noGrp="1"/>
          </p:cNvSpPr>
          <p:nvPr>
            <p:ph idx="1"/>
          </p:nvPr>
        </p:nvSpPr>
        <p:spPr>
          <a:xfrm>
            <a:off x="457200" y="304800"/>
            <a:ext cx="8229600" cy="5826125"/>
          </a:xfrm>
        </p:spPr>
        <p:txBody>
          <a:bodyPr/>
          <a:lstStyle/>
          <a:p>
            <a:pPr eaLnBrk="1" hangingPunct="1">
              <a:defRPr/>
            </a:pPr>
            <a:r>
              <a:rPr lang="en-US" sz="2400" dirty="0" smtClean="0">
                <a:effectLst/>
              </a:rPr>
              <a:t>In </a:t>
            </a:r>
            <a:r>
              <a:rPr lang="en-US" sz="2400" dirty="0">
                <a:effectLst/>
              </a:rPr>
              <a:t>the fullness of time He was to be revealed in human form. He was to take His position at the head of humanity by </a:t>
            </a:r>
            <a:r>
              <a:rPr lang="en-US" sz="2400" u="sng" dirty="0">
                <a:solidFill>
                  <a:srgbClr val="FF33CC"/>
                </a:solidFill>
                <a:effectLst/>
              </a:rPr>
              <a:t>taking the nature </a:t>
            </a:r>
            <a:r>
              <a:rPr lang="en-US" sz="2400" dirty="0">
                <a:solidFill>
                  <a:srgbClr val="FF33CC"/>
                </a:solidFill>
                <a:effectLst/>
              </a:rPr>
              <a:t>but </a:t>
            </a:r>
            <a:r>
              <a:rPr lang="en-US" sz="2400" u="sng" dirty="0">
                <a:solidFill>
                  <a:srgbClr val="FF33CC"/>
                </a:solidFill>
                <a:effectLst/>
              </a:rPr>
              <a:t>not the sinfulness of man</a:t>
            </a:r>
            <a:r>
              <a:rPr lang="en-US" sz="2400" dirty="0">
                <a:solidFill>
                  <a:srgbClr val="FF33CC"/>
                </a:solidFill>
                <a:effectLst/>
              </a:rPr>
              <a:t> </a:t>
            </a:r>
            <a:r>
              <a:rPr lang="en-US" sz="1800" dirty="0">
                <a:effectLst/>
              </a:rPr>
              <a:t>(ST May 29, 1901).  {7BC 912.8} </a:t>
            </a:r>
            <a:r>
              <a:rPr lang="en-US" sz="1800" dirty="0" smtClean="0">
                <a:effectLst/>
              </a:rPr>
              <a:t> </a:t>
            </a:r>
            <a:r>
              <a:rPr lang="en-US" sz="2400" dirty="0" smtClean="0">
                <a:solidFill>
                  <a:srgbClr val="FFFF00"/>
                </a:solidFill>
                <a:effectLst/>
              </a:rPr>
              <a:t>Inheritance</a:t>
            </a:r>
            <a:endParaRPr lang="en-US" sz="2400" dirty="0">
              <a:solidFill>
                <a:srgbClr val="FFFF00"/>
              </a:solidFill>
              <a:effectLst/>
            </a:endParaRPr>
          </a:p>
          <a:p>
            <a:pPr marL="0" indent="0" eaLnBrk="1" hangingPunct="1">
              <a:buFont typeface="Wingdings" pitchFamily="2" charset="2"/>
              <a:buNone/>
              <a:defRPr/>
            </a:pPr>
            <a:endParaRPr lang="en-US" sz="2400" dirty="0">
              <a:effectLst/>
            </a:endParaRPr>
          </a:p>
          <a:p>
            <a:pPr eaLnBrk="1" hangingPunct="1">
              <a:defRPr/>
            </a:pPr>
            <a:r>
              <a:rPr lang="en-US" sz="2400" dirty="0">
                <a:effectLst/>
              </a:rPr>
              <a:t>There should not be the faintest misgivings in regard to the </a:t>
            </a:r>
            <a:r>
              <a:rPr lang="en-US" sz="2400" dirty="0">
                <a:solidFill>
                  <a:srgbClr val="FF33CC"/>
                </a:solidFill>
                <a:effectLst/>
              </a:rPr>
              <a:t>perfect freedom from sinfulness in the human nature of Christ</a:t>
            </a:r>
            <a:r>
              <a:rPr lang="en-US" sz="2400" dirty="0">
                <a:effectLst/>
              </a:rPr>
              <a:t>.  {16MR 117.1} </a:t>
            </a:r>
          </a:p>
          <a:p>
            <a:pPr marL="0" indent="0" eaLnBrk="1" hangingPunct="1">
              <a:buFont typeface="Wingdings" pitchFamily="2" charset="2"/>
              <a:buNone/>
              <a:defRPr/>
            </a:pPr>
            <a:r>
              <a:rPr lang="en-US" sz="2400" dirty="0">
                <a:effectLst/>
              </a:rPr>
              <a:t> </a:t>
            </a:r>
          </a:p>
          <a:p>
            <a:pPr eaLnBrk="1" hangingPunct="1">
              <a:defRPr/>
            </a:pPr>
            <a:r>
              <a:rPr lang="en-US" sz="2400" dirty="0">
                <a:effectLst/>
              </a:rPr>
              <a:t>We should have no misgivings in regard to the </a:t>
            </a:r>
            <a:r>
              <a:rPr lang="en-US" sz="2400" dirty="0">
                <a:solidFill>
                  <a:srgbClr val="FF33CC"/>
                </a:solidFill>
                <a:effectLst/>
              </a:rPr>
              <a:t>perfect </a:t>
            </a:r>
            <a:r>
              <a:rPr lang="en-US" sz="2400" dirty="0" err="1">
                <a:solidFill>
                  <a:srgbClr val="FF33CC"/>
                </a:solidFill>
                <a:effectLst/>
              </a:rPr>
              <a:t>sinlessness</a:t>
            </a:r>
            <a:r>
              <a:rPr lang="en-US" sz="2400" dirty="0">
                <a:solidFill>
                  <a:srgbClr val="FF33CC"/>
                </a:solidFill>
                <a:effectLst/>
              </a:rPr>
              <a:t> of the human nature of Christ</a:t>
            </a:r>
            <a:r>
              <a:rPr lang="en-US" sz="2400" dirty="0">
                <a:effectLst/>
              </a:rPr>
              <a:t>. Our faith must be an intelligent faith, looking unto Jesus in perfect confidence, in full and entire faith in the atoning sacrifice (ST June 9, 1898).  {5BC 1131.4}  </a:t>
            </a:r>
          </a:p>
          <a:p>
            <a:pPr marL="0" indent="0" eaLnBrk="1" hangingPunct="1">
              <a:buFont typeface="Wingdings" pitchFamily="2" charset="2"/>
              <a:buNone/>
              <a:defRPr/>
            </a:pP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696492C-E142-4B41-ACF4-7DF0BC85AC77}" type="slidenum">
              <a:rPr lang="en-US" sz="1200">
                <a:effectLst>
                  <a:outerShdw blurRad="38100" dist="38100" dir="2700000" algn="tl">
                    <a:srgbClr val="000000"/>
                  </a:outerShdw>
                </a:effectLst>
              </a:rPr>
              <a:pPr algn="r">
                <a:defRPr/>
              </a:pPr>
              <a:t>183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011CCF4-4339-4B5D-863A-2D85E23A300E}" type="slidenum">
              <a:rPr lang="en-US"/>
              <a:pPr>
                <a:defRPr/>
              </a:pPr>
              <a:t>184</a:t>
            </a:fld>
            <a:endParaRPr lang="en-US"/>
          </a:p>
        </p:txBody>
      </p:sp>
      <p:sp>
        <p:nvSpPr>
          <p:cNvPr id="3" name="Content Placeholder 2"/>
          <p:cNvSpPr>
            <a:spLocks noGrp="1"/>
          </p:cNvSpPr>
          <p:nvPr>
            <p:ph idx="1"/>
          </p:nvPr>
        </p:nvSpPr>
        <p:spPr/>
        <p:txBody>
          <a:bodyPr/>
          <a:lstStyle/>
          <a:p>
            <a:pPr marL="0" indent="0" algn="ctr" eaLnBrk="1" hangingPunct="1">
              <a:buFont typeface="Wingdings" pitchFamily="2" charset="2"/>
              <a:buNone/>
              <a:defRPr/>
            </a:pPr>
            <a:r>
              <a:rPr lang="en-US" sz="8800" dirty="0" smtClean="0"/>
              <a:t>Passions</a:t>
            </a:r>
          </a:p>
          <a:p>
            <a:pPr marL="0" indent="0" algn="ctr" eaLnBrk="1" hangingPunct="1">
              <a:buFont typeface="Wingdings" pitchFamily="2" charset="2"/>
              <a:buNone/>
              <a:defRPr/>
            </a:pPr>
            <a:r>
              <a:rPr lang="en-US" sz="8800" dirty="0" smtClean="0"/>
              <a:t>Propensities</a:t>
            </a:r>
            <a:endParaRPr lang="en-US" sz="8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6670EC1-379E-4F0F-AADC-0A78CFF8E7B1}" type="slidenum">
              <a:rPr lang="en-US" sz="1200">
                <a:effectLst>
                  <a:outerShdw blurRad="38100" dist="38100" dir="2700000" algn="tl">
                    <a:srgbClr val="000000"/>
                  </a:outerShdw>
                </a:effectLst>
              </a:rPr>
              <a:pPr algn="r">
                <a:defRPr/>
              </a:pPr>
              <a:t>184</a:t>
            </a:fld>
            <a:endParaRPr lang="en-US" sz="1200">
              <a:effectLst>
                <a:outerShdw blurRad="38100" dist="38100" dir="2700000" algn="tl">
                  <a:srgbClr val="000000"/>
                </a:outerShdw>
              </a:effectLst>
            </a:endParaRPr>
          </a:p>
        </p:txBody>
      </p:sp>
      <p:sp>
        <p:nvSpPr>
          <p:cNvPr id="310279" name="TextBox 5"/>
          <p:cNvSpPr txBox="1">
            <a:spLocks noChangeArrowheads="1"/>
          </p:cNvSpPr>
          <p:nvPr/>
        </p:nvSpPr>
        <p:spPr bwMode="auto">
          <a:xfrm>
            <a:off x="228600" y="239713"/>
            <a:ext cx="800100" cy="369887"/>
          </a:xfrm>
          <a:prstGeom prst="rect">
            <a:avLst/>
          </a:prstGeom>
          <a:noFill/>
          <a:ln w="9525">
            <a:noFill/>
            <a:miter lim="800000"/>
            <a:headEnd/>
            <a:tailEnd/>
          </a:ln>
        </p:spPr>
        <p:txBody>
          <a:bodyPr wrap="none">
            <a:spAutoFit/>
          </a:bodyPr>
          <a:lstStyle/>
          <a:p>
            <a:pPr eaLnBrk="0" hangingPunct="0"/>
            <a:r>
              <a:rPr lang="en-US"/>
              <a:t>Part 4</a:t>
            </a: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3671543-4426-4C28-8D86-4ACCAC8FE5A5}" type="slidenum">
              <a:rPr lang="en-US"/>
              <a:pPr>
                <a:defRPr/>
              </a:pPr>
              <a:t>185</a:t>
            </a:fld>
            <a:endParaRPr lang="en-US"/>
          </a:p>
        </p:txBody>
      </p:sp>
      <p:sp>
        <p:nvSpPr>
          <p:cNvPr id="2" name="Title 1"/>
          <p:cNvSpPr>
            <a:spLocks noGrp="1"/>
          </p:cNvSpPr>
          <p:nvPr>
            <p:ph type="title"/>
          </p:nvPr>
        </p:nvSpPr>
        <p:spPr/>
        <p:txBody>
          <a:bodyPr/>
          <a:lstStyle/>
          <a:p>
            <a:pPr eaLnBrk="1" hangingPunct="1">
              <a:defRPr/>
            </a:pPr>
            <a:r>
              <a:rPr lang="en-US" dirty="0" smtClean="0"/>
              <a:t>Passions in the Garden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t>[M]an was formed in the likeness of God. </a:t>
            </a:r>
            <a:r>
              <a:rPr lang="en-US" dirty="0">
                <a:solidFill>
                  <a:srgbClr val="FFFF00"/>
                </a:solidFill>
              </a:rPr>
              <a:t>His nature </a:t>
            </a:r>
            <a:r>
              <a:rPr lang="en-US" dirty="0">
                <a:solidFill>
                  <a:srgbClr val="FF33CC"/>
                </a:solidFill>
              </a:rPr>
              <a:t>was in harmony with the will of God</a:t>
            </a:r>
            <a:r>
              <a:rPr lang="en-US" dirty="0"/>
              <a:t>. His mind was capable of comprehending divine things. His affections were pure; </a:t>
            </a:r>
            <a:r>
              <a:rPr lang="en-US" dirty="0">
                <a:solidFill>
                  <a:srgbClr val="FF33CC"/>
                </a:solidFill>
              </a:rPr>
              <a:t>his appetites and </a:t>
            </a:r>
            <a:r>
              <a:rPr lang="en-US" u="sng" dirty="0">
                <a:solidFill>
                  <a:srgbClr val="FF33CC"/>
                </a:solidFill>
              </a:rPr>
              <a:t>passions</a:t>
            </a:r>
            <a:r>
              <a:rPr lang="en-US" dirty="0">
                <a:solidFill>
                  <a:srgbClr val="FF33CC"/>
                </a:solidFill>
              </a:rPr>
              <a:t> were under the control of reason</a:t>
            </a:r>
            <a:r>
              <a:rPr lang="en-US" dirty="0"/>
              <a:t>. He was holy and happy in bearing the image of God and in perfect obedience to His will.  {PP 45.2}</a:t>
            </a: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B8A5EE0-10FC-412C-A49F-B259755C100C}" type="slidenum">
              <a:rPr lang="en-US" sz="1200">
                <a:effectLst>
                  <a:outerShdw blurRad="38100" dist="38100" dir="2700000" algn="tl">
                    <a:srgbClr val="000000"/>
                  </a:outerShdw>
                </a:effectLst>
              </a:rPr>
              <a:pPr algn="r">
                <a:defRPr/>
              </a:pPr>
              <a:t>185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AB6E210-B0EE-402A-A187-094F6270B495}" type="slidenum">
              <a:rPr lang="en-US"/>
              <a:pPr>
                <a:defRPr/>
              </a:pPr>
              <a:t>186</a:t>
            </a:fld>
            <a:endParaRPr lang="en-US"/>
          </a:p>
        </p:txBody>
      </p:sp>
      <p:sp>
        <p:nvSpPr>
          <p:cNvPr id="2" name="Title 1"/>
          <p:cNvSpPr>
            <a:spLocks noGrp="1"/>
          </p:cNvSpPr>
          <p:nvPr>
            <p:ph type="title"/>
          </p:nvPr>
        </p:nvSpPr>
        <p:spPr/>
        <p:txBody>
          <a:bodyPr/>
          <a:lstStyle/>
          <a:p>
            <a:pPr eaLnBrk="1" hangingPunct="1">
              <a:defRPr/>
            </a:pPr>
            <a:r>
              <a:rPr lang="en-US" dirty="0" smtClean="0"/>
              <a:t>Passion of Humanity</a:t>
            </a:r>
            <a:endParaRPr lang="en-US" dirty="0"/>
          </a:p>
        </p:txBody>
      </p:sp>
      <p:sp>
        <p:nvSpPr>
          <p:cNvPr id="3" name="Content Placeholder 2"/>
          <p:cNvSpPr>
            <a:spLocks noGrp="1"/>
          </p:cNvSpPr>
          <p:nvPr>
            <p:ph idx="1"/>
          </p:nvPr>
        </p:nvSpPr>
        <p:spPr>
          <a:xfrm>
            <a:off x="304800" y="1752600"/>
            <a:ext cx="8229600" cy="4530725"/>
          </a:xfrm>
        </p:spPr>
        <p:txBody>
          <a:bodyPr/>
          <a:lstStyle/>
          <a:p>
            <a:pPr eaLnBrk="1" hangingPunct="1">
              <a:buFont typeface="Arial" pitchFamily="34" charset="0"/>
              <a:buChar char="•"/>
              <a:defRPr/>
            </a:pPr>
            <a:r>
              <a:rPr lang="en-US" sz="2800" dirty="0">
                <a:effectLst/>
              </a:rPr>
              <a:t>Though </a:t>
            </a:r>
            <a:r>
              <a:rPr lang="en-US" sz="2800" dirty="0">
                <a:solidFill>
                  <a:srgbClr val="FF33CC"/>
                </a:solidFill>
                <a:effectLst/>
              </a:rPr>
              <a:t>He had all the strength of passion of humanity</a:t>
            </a:r>
            <a:r>
              <a:rPr lang="en-US" sz="2800" dirty="0">
                <a:effectLst/>
              </a:rPr>
              <a:t>, never did He yield to temptation to do one single act which was not pure and elevating and ennobling</a:t>
            </a:r>
            <a:r>
              <a:rPr lang="en-US" sz="2800" dirty="0" smtClean="0">
                <a:effectLst/>
              </a:rPr>
              <a:t>. </a:t>
            </a:r>
            <a:r>
              <a:rPr lang="en-US" sz="2000" dirty="0">
                <a:effectLst/>
              </a:rPr>
              <a:t>{HP 155.7} </a:t>
            </a:r>
            <a:endParaRPr lang="en-US" sz="1800" dirty="0" smtClean="0">
              <a:effectLst/>
            </a:endParaRPr>
          </a:p>
          <a:p>
            <a:pPr eaLnBrk="1" hangingPunct="1">
              <a:buFont typeface="Arial" pitchFamily="34" charset="0"/>
              <a:buChar char="•"/>
              <a:defRPr/>
            </a:pPr>
            <a:endParaRPr lang="en-US" sz="1800" dirty="0">
              <a:effectLst/>
            </a:endParaRPr>
          </a:p>
          <a:p>
            <a:pPr eaLnBrk="1" hangingPunct="1">
              <a:buFont typeface="Arial" pitchFamily="34" charset="0"/>
              <a:buChar char="•"/>
              <a:defRPr/>
            </a:pPr>
            <a:r>
              <a:rPr lang="en-US" sz="2800" dirty="0">
                <a:effectLst/>
              </a:rPr>
              <a:t>He blessed children that were </a:t>
            </a:r>
            <a:r>
              <a:rPr lang="en-US" sz="2800" dirty="0">
                <a:solidFill>
                  <a:srgbClr val="FF33CC"/>
                </a:solidFill>
                <a:effectLst/>
              </a:rPr>
              <a:t>possessed of passions like His own</a:t>
            </a:r>
            <a:r>
              <a:rPr lang="en-US" sz="2800" dirty="0" smtClean="0">
                <a:effectLst/>
              </a:rPr>
              <a:t>. </a:t>
            </a:r>
            <a:r>
              <a:rPr lang="en-US" sz="2000" dirty="0" smtClean="0">
                <a:effectLst/>
              </a:rPr>
              <a:t>{ST</a:t>
            </a:r>
            <a:r>
              <a:rPr lang="en-US" sz="2000" i="1" dirty="0" smtClean="0">
                <a:effectLst/>
              </a:rPr>
              <a:t>, </a:t>
            </a:r>
            <a:r>
              <a:rPr lang="en-US" sz="2000" dirty="0">
                <a:effectLst/>
              </a:rPr>
              <a:t>Apr. 9, </a:t>
            </a:r>
            <a:r>
              <a:rPr lang="en-US" sz="2000" dirty="0" smtClean="0">
                <a:effectLst/>
              </a:rPr>
              <a:t>1896}</a:t>
            </a:r>
            <a:r>
              <a:rPr lang="en-US" sz="2000" i="1" dirty="0">
                <a:effectLst/>
              </a:rPr>
              <a:t/>
            </a:r>
            <a:br>
              <a:rPr lang="en-US" sz="2000" i="1" dirty="0">
                <a:effectLst/>
              </a:rPr>
            </a:br>
            <a:endParaRPr lang="en-US" sz="1800" dirty="0">
              <a:effectLst/>
            </a:endParaRPr>
          </a:p>
          <a:p>
            <a:pPr eaLnBrk="1" hangingPunct="1">
              <a:buFont typeface="Arial" pitchFamily="34" charset="0"/>
              <a:buChar char="•"/>
              <a:defRPr/>
            </a:pPr>
            <a:r>
              <a:rPr lang="en-US" sz="2800" dirty="0" smtClean="0">
                <a:solidFill>
                  <a:srgbClr val="FFFF00"/>
                </a:solidFill>
                <a:effectLst/>
              </a:rPr>
              <a:t>Natural passions of appetite, joy, etc. </a:t>
            </a: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79B28B2-3ECB-4123-ACD6-06457591F74B}" type="slidenum">
              <a:rPr lang="en-US" sz="1200">
                <a:effectLst>
                  <a:outerShdw blurRad="38100" dist="38100" dir="2700000" algn="tl">
                    <a:srgbClr val="000000"/>
                  </a:outerShdw>
                </a:effectLst>
              </a:rPr>
              <a:pPr algn="r">
                <a:defRPr/>
              </a:pPr>
              <a:t>186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A6AEA00-2F1D-49CC-9A69-5A1176FAD556}" type="slidenum">
              <a:rPr lang="en-US"/>
              <a:pPr>
                <a:defRPr/>
              </a:pPr>
              <a:t>187</a:t>
            </a:fld>
            <a:endParaRPr lang="en-US"/>
          </a:p>
        </p:txBody>
      </p:sp>
      <p:sp>
        <p:nvSpPr>
          <p:cNvPr id="2" name="Title 1"/>
          <p:cNvSpPr>
            <a:spLocks noGrp="1"/>
          </p:cNvSpPr>
          <p:nvPr>
            <p:ph type="title"/>
          </p:nvPr>
        </p:nvSpPr>
        <p:spPr/>
        <p:txBody>
          <a:bodyPr/>
          <a:lstStyle/>
          <a:p>
            <a:pPr eaLnBrk="1" hangingPunct="1">
              <a:defRPr/>
            </a:pPr>
            <a:r>
              <a:rPr lang="en-US" dirty="0" smtClean="0"/>
              <a:t>Lower Passions</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u="sng" dirty="0">
                <a:solidFill>
                  <a:srgbClr val="FF33CC"/>
                </a:solidFill>
                <a:effectLst/>
              </a:rPr>
              <a:t>The lower passions</a:t>
            </a:r>
            <a:r>
              <a:rPr lang="en-US" sz="2800" dirty="0">
                <a:solidFill>
                  <a:srgbClr val="FF33CC"/>
                </a:solidFill>
                <a:effectLst/>
              </a:rPr>
              <a:t> </a:t>
            </a:r>
            <a:r>
              <a:rPr lang="en-US" sz="2800" dirty="0">
                <a:effectLst/>
              </a:rPr>
              <a:t>have their seat in the body and work through it. The words "flesh" or "fleshly" or "carnal lusts" </a:t>
            </a:r>
            <a:r>
              <a:rPr lang="en-US" sz="2800" u="sng" dirty="0">
                <a:solidFill>
                  <a:srgbClr val="FF33CC"/>
                </a:solidFill>
                <a:effectLst/>
              </a:rPr>
              <a:t>embrace the lower, corrupt nature</a:t>
            </a:r>
            <a:r>
              <a:rPr lang="en-US" sz="2800" dirty="0">
                <a:effectLst/>
              </a:rPr>
              <a:t>; the flesh of itself cannot act contrary to the will of God. We are commanded to crucify the flesh, with the affections and lusts. </a:t>
            </a:r>
            <a:r>
              <a:rPr lang="en-US" sz="2000" dirty="0">
                <a:effectLst/>
              </a:rPr>
              <a:t>{AH 127.2} </a:t>
            </a:r>
            <a:endParaRPr lang="en-US" sz="2000" dirty="0" smtClean="0">
              <a:effectLst/>
            </a:endParaRPr>
          </a:p>
          <a:p>
            <a:pPr marL="0" indent="0" eaLnBrk="1" hangingPunct="1">
              <a:buFont typeface="Wingdings" pitchFamily="2" charset="2"/>
              <a:buNone/>
              <a:defRPr/>
            </a:pPr>
            <a:r>
              <a:rPr lang="en-US" sz="1600" dirty="0" smtClean="0">
                <a:effectLst/>
              </a:rPr>
              <a:t>                                 (It = experimental knowledge of Christ)</a:t>
            </a:r>
          </a:p>
          <a:p>
            <a:pPr eaLnBrk="1" hangingPunct="1">
              <a:buFont typeface="Arial" pitchFamily="34" charset="0"/>
              <a:buChar char="•"/>
              <a:defRPr/>
            </a:pPr>
            <a:r>
              <a:rPr lang="en-US" sz="2400" dirty="0" smtClean="0">
                <a:effectLst/>
              </a:rPr>
              <a:t>It </a:t>
            </a:r>
            <a:r>
              <a:rPr lang="en-US" sz="2400" dirty="0">
                <a:effectLst/>
              </a:rPr>
              <a:t>gives to man the mastery of himself, bringing every impulse and </a:t>
            </a:r>
            <a:r>
              <a:rPr lang="en-US" sz="2400" dirty="0">
                <a:solidFill>
                  <a:srgbClr val="FF33CC"/>
                </a:solidFill>
                <a:effectLst/>
              </a:rPr>
              <a:t>passion of the </a:t>
            </a:r>
            <a:r>
              <a:rPr lang="en-US" sz="2400" u="sng" dirty="0">
                <a:solidFill>
                  <a:srgbClr val="FF33CC"/>
                </a:solidFill>
                <a:effectLst/>
              </a:rPr>
              <a:t>lower nature</a:t>
            </a:r>
            <a:r>
              <a:rPr lang="en-US" sz="2400" dirty="0">
                <a:solidFill>
                  <a:srgbClr val="FF33CC"/>
                </a:solidFill>
                <a:effectLst/>
              </a:rPr>
              <a:t> under the control of the </a:t>
            </a:r>
            <a:r>
              <a:rPr lang="en-US" sz="2400" u="sng" dirty="0">
                <a:solidFill>
                  <a:srgbClr val="FF33CC"/>
                </a:solidFill>
                <a:effectLst/>
              </a:rPr>
              <a:t>higher powers of the mind</a:t>
            </a:r>
            <a:r>
              <a:rPr lang="en-US" sz="2400" dirty="0">
                <a:effectLst/>
              </a:rPr>
              <a:t>. </a:t>
            </a:r>
            <a:r>
              <a:rPr lang="en-US" sz="2400" dirty="0" smtClean="0">
                <a:effectLst/>
              </a:rPr>
              <a:t>{</a:t>
            </a:r>
            <a:r>
              <a:rPr lang="en-US" sz="2400" dirty="0">
                <a:effectLst/>
              </a:rPr>
              <a:t>COL 114.2} </a:t>
            </a:r>
          </a:p>
          <a:p>
            <a:pPr eaLnBrk="1" hangingPunct="1">
              <a:buFont typeface="Arial" pitchFamily="34" charset="0"/>
              <a:buChar char="•"/>
              <a:defRPr/>
            </a:pP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4FD2D14-32FB-4042-877D-BFF28AF42D36}" type="slidenum">
              <a:rPr lang="en-US" sz="1200">
                <a:effectLst>
                  <a:outerShdw blurRad="38100" dist="38100" dir="2700000" algn="tl">
                    <a:srgbClr val="000000"/>
                  </a:outerShdw>
                </a:effectLst>
              </a:rPr>
              <a:pPr algn="r">
                <a:defRPr/>
              </a:pPr>
              <a:t>187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C2B5234-2639-4F10-A673-C512DD8135BA}" type="slidenum">
              <a:rPr lang="en-US"/>
              <a:pPr>
                <a:defRPr/>
              </a:pPr>
              <a:t>188</a:t>
            </a:fld>
            <a:endParaRPr lang="en-US"/>
          </a:p>
        </p:txBody>
      </p:sp>
      <p:sp>
        <p:nvSpPr>
          <p:cNvPr id="2" name="Title 1"/>
          <p:cNvSpPr>
            <a:spLocks noGrp="1"/>
          </p:cNvSpPr>
          <p:nvPr>
            <p:ph type="title"/>
          </p:nvPr>
        </p:nvSpPr>
        <p:spPr/>
        <p:txBody>
          <a:bodyPr/>
          <a:lstStyle/>
          <a:p>
            <a:pPr eaLnBrk="1" hangingPunct="1">
              <a:defRPr/>
            </a:pPr>
            <a:r>
              <a:rPr lang="en-US" dirty="0" smtClean="0"/>
              <a:t>Higher / Lower Nature</a:t>
            </a:r>
            <a:br>
              <a:rPr lang="en-US" dirty="0" smtClean="0"/>
            </a:br>
            <a:r>
              <a:rPr lang="en-US" sz="3200" dirty="0" smtClean="0"/>
              <a:t>(of the Mind &amp; Nervous System)</a:t>
            </a:r>
            <a:endParaRPr lang="en-US" sz="3200" dirty="0"/>
          </a:p>
        </p:txBody>
      </p:sp>
      <p:sp>
        <p:nvSpPr>
          <p:cNvPr id="3" name="Content Placeholder 2"/>
          <p:cNvSpPr>
            <a:spLocks noGrp="1"/>
          </p:cNvSpPr>
          <p:nvPr>
            <p:ph idx="1"/>
          </p:nvPr>
        </p:nvSpPr>
        <p:spPr/>
        <p:txBody>
          <a:bodyPr/>
          <a:lstStyle/>
          <a:p>
            <a:pPr eaLnBrk="1" hangingPunct="1">
              <a:defRPr/>
            </a:pPr>
            <a:r>
              <a:rPr lang="en-US" sz="2400" dirty="0" smtClean="0"/>
              <a:t>A </a:t>
            </a:r>
            <a:r>
              <a:rPr lang="en-US" sz="2400" dirty="0"/>
              <a:t>noble character is not the result of accident; it is not due to special favors or endowments of Providence. It is the result of self-discipline, of </a:t>
            </a:r>
            <a:r>
              <a:rPr lang="en-US" sz="2400" dirty="0">
                <a:solidFill>
                  <a:srgbClr val="FF33CC"/>
                </a:solidFill>
              </a:rPr>
              <a:t>subjection of the lower to the higher nature</a:t>
            </a:r>
            <a:r>
              <a:rPr lang="en-US" sz="2400" dirty="0"/>
              <a:t>, of the surrender of self to the service of God and man.  </a:t>
            </a:r>
            <a:r>
              <a:rPr lang="en-US" sz="2000" dirty="0"/>
              <a:t>{PK 488.2} </a:t>
            </a:r>
            <a:endParaRPr lang="en-US" sz="2000" dirty="0" smtClean="0"/>
          </a:p>
          <a:p>
            <a:pPr eaLnBrk="1" hangingPunct="1">
              <a:defRPr/>
            </a:pPr>
            <a:endParaRPr lang="en-US" sz="2400" dirty="0" smtClean="0"/>
          </a:p>
          <a:p>
            <a:pPr eaLnBrk="1" hangingPunct="1">
              <a:defRPr/>
            </a:pPr>
            <a:r>
              <a:rPr lang="en-US" sz="2400" dirty="0"/>
              <a:t>That which in God's dealing with us may seem to be hardship, is really mercy at every step, </a:t>
            </a:r>
            <a:r>
              <a:rPr lang="en-US" sz="2400" dirty="0">
                <a:solidFill>
                  <a:srgbClr val="FF33CC"/>
                </a:solidFill>
              </a:rPr>
              <a:t>arousing the higher nature</a:t>
            </a:r>
            <a:r>
              <a:rPr lang="en-US" sz="2400" dirty="0"/>
              <a:t>, and causing an abhorrence of sin and injustice, and leading us to guard against selfish practices… </a:t>
            </a:r>
            <a:r>
              <a:rPr lang="en-US" sz="2000" dirty="0"/>
              <a:t>--Letter 65, 1895.  {3MR 363.1} </a:t>
            </a: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8C27B09-D9D2-4A94-B14D-0D12BA87E045}" type="slidenum">
              <a:rPr lang="en-US" sz="1200">
                <a:effectLst>
                  <a:outerShdw blurRad="38100" dist="38100" dir="2700000" algn="tl">
                    <a:srgbClr val="000000"/>
                  </a:outerShdw>
                </a:effectLst>
              </a:rPr>
              <a:pPr algn="r">
                <a:defRPr/>
              </a:pPr>
              <a:t>188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7130BA6-8431-4E01-8BD1-711F786C45C9}" type="slidenum">
              <a:rPr lang="en-US"/>
              <a:pPr>
                <a:defRPr/>
              </a:pPr>
              <a:t>189</a:t>
            </a:fld>
            <a:endParaRPr lang="en-US"/>
          </a:p>
        </p:txBody>
      </p:sp>
      <p:sp>
        <p:nvSpPr>
          <p:cNvPr id="2" name="Title 1"/>
          <p:cNvSpPr>
            <a:spLocks noGrp="1"/>
          </p:cNvSpPr>
          <p:nvPr>
            <p:ph type="title"/>
          </p:nvPr>
        </p:nvSpPr>
        <p:spPr/>
        <p:txBody>
          <a:bodyPr/>
          <a:lstStyle/>
          <a:p>
            <a:pPr eaLnBrk="1" hangingPunct="1">
              <a:defRPr/>
            </a:pPr>
            <a:r>
              <a:rPr lang="en-US" dirty="0" smtClean="0"/>
              <a:t>Our Passions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He is a brother in our infirmities, but </a:t>
            </a:r>
            <a:r>
              <a:rPr lang="en-US" dirty="0">
                <a:solidFill>
                  <a:srgbClr val="FF33CC"/>
                </a:solidFill>
                <a:effectLst/>
              </a:rPr>
              <a:t>not in possessing like passions</a:t>
            </a:r>
            <a:r>
              <a:rPr lang="en-US" dirty="0">
                <a:effectLst/>
              </a:rPr>
              <a:t>. As the sinless One, </a:t>
            </a:r>
            <a:r>
              <a:rPr lang="en-US" dirty="0">
                <a:solidFill>
                  <a:srgbClr val="FFC000"/>
                </a:solidFill>
                <a:effectLst/>
              </a:rPr>
              <a:t>His nature recoiled from evil</a:t>
            </a:r>
            <a:r>
              <a:rPr lang="en-US" dirty="0">
                <a:effectLst/>
              </a:rPr>
              <a:t>. He endured struggles and torture of soul in a world of sin. His humanity made prayer a necessity and privilege. {2T 201.2}  </a:t>
            </a:r>
            <a:endParaRPr lang="en-US" dirty="0" smtClean="0">
              <a:effectLst/>
            </a:endParaRP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r>
              <a:rPr lang="en-US" dirty="0" smtClean="0">
                <a:solidFill>
                  <a:srgbClr val="FFFF00"/>
                </a:solidFill>
                <a:effectLst/>
              </a:rPr>
              <a:t>Passions of lower, corrupt nature</a:t>
            </a:r>
            <a:endParaRPr lang="en-US" dirty="0">
              <a:solidFill>
                <a:srgbClr val="FFFF00"/>
              </a:solidFill>
              <a:effectLst/>
            </a:endParaRP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CD5EAAF-F7AC-4079-9381-CABC2AA8E143}" type="slidenum">
              <a:rPr lang="en-US" sz="1200">
                <a:effectLst>
                  <a:outerShdw blurRad="38100" dist="38100" dir="2700000" algn="tl">
                    <a:srgbClr val="000000"/>
                  </a:outerShdw>
                </a:effectLst>
              </a:rPr>
              <a:pPr algn="r">
                <a:defRPr/>
              </a:pPr>
              <a:t>189</a:t>
            </a:fld>
            <a:endParaRPr lang="en-US" sz="1200">
              <a:effectLst>
                <a:outerShdw blurRad="38100" dist="38100" dir="2700000" algn="tl">
                  <a:srgbClr val="00000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767E135-438F-4585-9DD9-080D9280DEDD}" type="slidenum">
              <a:rPr lang="en-US"/>
              <a:pPr>
                <a:defRPr/>
              </a:pPr>
              <a:t>19</a:t>
            </a:fld>
            <a:endParaRPr lang="en-US"/>
          </a:p>
        </p:txBody>
      </p:sp>
      <p:sp>
        <p:nvSpPr>
          <p:cNvPr id="2" name="Title 1"/>
          <p:cNvSpPr>
            <a:spLocks noGrp="1"/>
          </p:cNvSpPr>
          <p:nvPr>
            <p:ph type="title"/>
          </p:nvPr>
        </p:nvSpPr>
        <p:spPr/>
        <p:txBody>
          <a:bodyPr/>
          <a:lstStyle/>
          <a:p>
            <a:pPr eaLnBrk="1" hangingPunct="1">
              <a:defRPr/>
            </a:pPr>
            <a:r>
              <a:rPr lang="en-US" dirty="0" smtClean="0"/>
              <a:t>Adventists Revise Position</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i="1" dirty="0" smtClean="0"/>
              <a:t>Bible Readings for the Home Circle</a:t>
            </a:r>
          </a:p>
          <a:p>
            <a:pPr lvl="1" eaLnBrk="1" hangingPunct="1">
              <a:buFont typeface="Arial" pitchFamily="34" charset="0"/>
              <a:buChar char="•"/>
              <a:defRPr/>
            </a:pPr>
            <a:r>
              <a:rPr lang="en-US" sz="2400" i="1" dirty="0" smtClean="0"/>
              <a:t>Christ “partook of our sinful, fallen nature” </a:t>
            </a:r>
            <a:endParaRPr lang="en-US" sz="2400" i="1" dirty="0"/>
          </a:p>
          <a:p>
            <a:pPr lvl="1" eaLnBrk="1" hangingPunct="1">
              <a:buFont typeface="Arial" pitchFamily="34" charset="0"/>
              <a:buChar char="•"/>
              <a:defRPr/>
            </a:pPr>
            <a:r>
              <a:rPr lang="en-US" sz="2400" i="1" dirty="0" smtClean="0"/>
              <a:t>Removed in 1949</a:t>
            </a:r>
          </a:p>
          <a:p>
            <a:pPr eaLnBrk="1" hangingPunct="1">
              <a:buFont typeface="Arial" pitchFamily="34" charset="0"/>
              <a:buChar char="•"/>
              <a:defRPr/>
            </a:pPr>
            <a:endParaRPr lang="en-US" dirty="0" smtClean="0"/>
          </a:p>
          <a:p>
            <a:pPr eaLnBrk="1" hangingPunct="1">
              <a:buFont typeface="Arial" pitchFamily="34" charset="0"/>
              <a:buChar char="•"/>
              <a:defRPr/>
            </a:pPr>
            <a:r>
              <a:rPr lang="en-US" dirty="0" smtClean="0"/>
              <a:t>WH Branson’s </a:t>
            </a:r>
            <a:r>
              <a:rPr lang="en-US" i="1" dirty="0" smtClean="0"/>
              <a:t>Drama of the Ages </a:t>
            </a:r>
            <a:endParaRPr lang="en-US" dirty="0" smtClean="0"/>
          </a:p>
          <a:p>
            <a:pPr lvl="1" eaLnBrk="1" hangingPunct="1">
              <a:buFont typeface="Arial" pitchFamily="34" charset="0"/>
              <a:buChar char="•"/>
              <a:defRPr/>
            </a:pPr>
            <a:r>
              <a:rPr lang="en-US" dirty="0" smtClean="0"/>
              <a:t>“sinful flesh” </a:t>
            </a:r>
            <a:r>
              <a:rPr lang="en-US" dirty="0" smtClean="0">
                <a:sym typeface="Wingdings" pitchFamily="2" charset="2"/>
              </a:rPr>
              <a:t> “actual flesh” (1950)</a:t>
            </a:r>
          </a:p>
          <a:p>
            <a:pPr lvl="1" eaLnBrk="1" hangingPunct="1">
              <a:buFont typeface="Arial" pitchFamily="34" charset="0"/>
              <a:buChar char="•"/>
              <a:defRPr/>
            </a:pPr>
            <a:r>
              <a:rPr lang="en-US" dirty="0" smtClean="0">
                <a:sym typeface="Wingdings" pitchFamily="2" charset="2"/>
              </a:rPr>
              <a:t>“sinful nature  “our nature” (1953)</a:t>
            </a:r>
            <a:endParaRPr lang="en-US" dirty="0" smtClean="0"/>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7FB90FD-0FEA-4920-A01E-1A845E083714}" type="slidenum">
              <a:rPr lang="en-US" sz="1200">
                <a:effectLst>
                  <a:outerShdw blurRad="38100" dist="38100" dir="2700000" algn="tl">
                    <a:srgbClr val="000000"/>
                  </a:outerShdw>
                </a:effectLst>
              </a:rPr>
              <a:pPr algn="r">
                <a:defRPr/>
              </a:pPr>
              <a:t>19</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D73B430-5B08-436A-A7A1-E537C91E29F0}" type="slidenum">
              <a:rPr lang="en-US"/>
              <a:pPr>
                <a:defRPr/>
              </a:pPr>
              <a:t>190</a:t>
            </a:fld>
            <a:endParaRPr lang="en-US"/>
          </a:p>
        </p:txBody>
      </p:sp>
      <p:sp>
        <p:nvSpPr>
          <p:cNvPr id="2" name="Title 1"/>
          <p:cNvSpPr>
            <a:spLocks noGrp="1"/>
          </p:cNvSpPr>
          <p:nvPr>
            <p:ph type="title"/>
          </p:nvPr>
        </p:nvSpPr>
        <p:spPr/>
        <p:txBody>
          <a:bodyPr/>
          <a:lstStyle/>
          <a:p>
            <a:pPr eaLnBrk="1" hangingPunct="1">
              <a:defRPr/>
            </a:pPr>
            <a:r>
              <a:rPr lang="en-US" dirty="0" smtClean="0"/>
              <a:t>Passions of </a:t>
            </a:r>
            <a:r>
              <a:rPr lang="en-US" dirty="0"/>
              <a:t>F</a:t>
            </a:r>
            <a:r>
              <a:rPr lang="en-US" dirty="0" smtClean="0"/>
              <a:t>allen Nature</a:t>
            </a:r>
            <a:br>
              <a:rPr lang="en-US" dirty="0" smtClean="0"/>
            </a:br>
            <a:r>
              <a:rPr lang="en-US" sz="3600" dirty="0" smtClean="0"/>
              <a:t>(Lower Nature)</a:t>
            </a:r>
            <a:endParaRPr lang="en-US" sz="3600"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He was a mighty petitioner, </a:t>
            </a:r>
            <a:r>
              <a:rPr lang="en-US" sz="2800" dirty="0">
                <a:solidFill>
                  <a:srgbClr val="FF33CC"/>
                </a:solidFill>
                <a:effectLst/>
              </a:rPr>
              <a:t>not possessing the passions of our human, fallen natures</a:t>
            </a:r>
            <a:r>
              <a:rPr lang="en-US" sz="2800" dirty="0">
                <a:effectLst/>
              </a:rPr>
              <a:t>, but </a:t>
            </a:r>
            <a:r>
              <a:rPr lang="en-US" sz="2800" u="sng" dirty="0">
                <a:effectLst/>
              </a:rPr>
              <a:t>compassed with like infirmities</a:t>
            </a:r>
            <a:r>
              <a:rPr lang="en-US" sz="2800" dirty="0">
                <a:effectLst/>
              </a:rPr>
              <a:t>, tempted in all points even as we are. Jesus endured agony which required help and support from His Father</a:t>
            </a:r>
            <a:r>
              <a:rPr lang="en-US" sz="2800" dirty="0" smtClean="0">
                <a:effectLst/>
              </a:rPr>
              <a:t>.“</a:t>
            </a:r>
            <a:r>
              <a:rPr lang="en-US" sz="2800" dirty="0">
                <a:effectLst/>
              </a:rPr>
              <a:t>.  </a:t>
            </a:r>
            <a:r>
              <a:rPr lang="en-US" sz="2000" dirty="0">
                <a:effectLst/>
              </a:rPr>
              <a:t>{2T 508.2} </a:t>
            </a:r>
            <a:endParaRPr lang="en-US" sz="2000" dirty="0" smtClean="0">
              <a:effectLst/>
            </a:endParaRP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r>
              <a:rPr lang="en-US" sz="2800" dirty="0">
                <a:effectLst/>
              </a:rPr>
              <a:t>We need now the sword of the Lord to cut to the very soul and marrow of </a:t>
            </a:r>
            <a:r>
              <a:rPr lang="en-US" sz="2800" u="sng" dirty="0">
                <a:effectLst/>
              </a:rPr>
              <a:t>fleshly lusts, appetites, and passions</a:t>
            </a:r>
            <a:r>
              <a:rPr lang="en-US" sz="2800" dirty="0">
                <a:effectLst/>
              </a:rPr>
              <a:t>.  {8T 315.3}  </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BA7B8E5-CD03-4BDC-88F7-71FA4BE92182}" type="slidenum">
              <a:rPr lang="en-US" sz="1200">
                <a:effectLst>
                  <a:outerShdw blurRad="38100" dist="38100" dir="2700000" algn="tl">
                    <a:srgbClr val="000000"/>
                  </a:outerShdw>
                </a:effectLst>
              </a:rPr>
              <a:pPr algn="r">
                <a:defRPr/>
              </a:pPr>
              <a:t>190</a:t>
            </a:fld>
            <a:endParaRPr lang="en-US" sz="1200">
              <a:effectLst>
                <a:outerShdw blurRad="38100" dist="38100" dir="2700000" algn="tl">
                  <a:srgbClr val="000000"/>
                </a:outerShdw>
              </a:effectLst>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390BC67-825C-4861-8E5E-ACD9911BB90E}" type="slidenum">
              <a:rPr lang="en-US"/>
              <a:pPr>
                <a:defRPr/>
              </a:pPr>
              <a:t>191</a:t>
            </a:fld>
            <a:endParaRPr lang="en-US"/>
          </a:p>
        </p:txBody>
      </p:sp>
      <p:sp>
        <p:nvSpPr>
          <p:cNvPr id="2" name="Title 1"/>
          <p:cNvSpPr>
            <a:spLocks noGrp="1"/>
          </p:cNvSpPr>
          <p:nvPr>
            <p:ph type="title"/>
          </p:nvPr>
        </p:nvSpPr>
        <p:spPr>
          <a:xfrm>
            <a:off x="457200" y="277813"/>
            <a:ext cx="8229600" cy="636587"/>
          </a:xfrm>
        </p:spPr>
        <p:txBody>
          <a:bodyPr/>
          <a:lstStyle/>
          <a:p>
            <a:pPr eaLnBrk="1" hangingPunct="1">
              <a:defRPr/>
            </a:pPr>
            <a:r>
              <a:rPr lang="en-US" sz="3600" dirty="0" smtClean="0"/>
              <a:t>Baker Letter</a:t>
            </a:r>
            <a:endParaRPr lang="en-US" sz="3600" dirty="0"/>
          </a:p>
        </p:txBody>
      </p:sp>
      <p:sp>
        <p:nvSpPr>
          <p:cNvPr id="3" name="Content Placeholder 2"/>
          <p:cNvSpPr>
            <a:spLocks noGrp="1"/>
          </p:cNvSpPr>
          <p:nvPr>
            <p:ph idx="1"/>
          </p:nvPr>
        </p:nvSpPr>
        <p:spPr>
          <a:xfrm>
            <a:off x="457200" y="762000"/>
            <a:ext cx="8229600" cy="5368925"/>
          </a:xfrm>
        </p:spPr>
        <p:txBody>
          <a:bodyPr/>
          <a:lstStyle/>
          <a:p>
            <a:pPr marL="0" indent="0" eaLnBrk="1" hangingPunct="1">
              <a:buFont typeface="Wingdings" pitchFamily="2" charset="2"/>
              <a:buNone/>
              <a:defRPr/>
            </a:pPr>
            <a:r>
              <a:rPr lang="en-US" sz="3600" dirty="0"/>
              <a:t> </a:t>
            </a:r>
            <a:r>
              <a:rPr lang="en-US" sz="2400" dirty="0"/>
              <a:t>Be careful, exceedingly careful as to how you dwell upon the </a:t>
            </a:r>
            <a:r>
              <a:rPr lang="en-US" sz="2400" u="sng" dirty="0"/>
              <a:t>human nature of Christ</a:t>
            </a:r>
            <a:r>
              <a:rPr lang="en-US" sz="2400" dirty="0"/>
              <a:t>. </a:t>
            </a:r>
            <a:r>
              <a:rPr lang="en-US" sz="2400" dirty="0">
                <a:solidFill>
                  <a:srgbClr val="FF33CC"/>
                </a:solidFill>
              </a:rPr>
              <a:t>Do not set Him before the people as a man with the propensities of sin</a:t>
            </a:r>
            <a:r>
              <a:rPr lang="en-US" sz="2400" dirty="0"/>
              <a:t>. He is the second Adam. The first Adam was created a pure, sinless being, without a taint of sin upon him; he was in the image of God. He could fall, and he did fall through transgressing. Because of sin, </a:t>
            </a:r>
            <a:r>
              <a:rPr lang="en-US" sz="2400" dirty="0">
                <a:solidFill>
                  <a:srgbClr val="FFFF00"/>
                </a:solidFill>
              </a:rPr>
              <a:t>his posterity was born with inherent propensities of disobedience</a:t>
            </a:r>
            <a:r>
              <a:rPr lang="en-US" sz="2400" dirty="0"/>
              <a:t>. But Jesus Christ was the only begotten Son of God. He took upon Himself </a:t>
            </a:r>
            <a:r>
              <a:rPr lang="en-US" sz="2400" u="sng" dirty="0"/>
              <a:t>human nature</a:t>
            </a:r>
            <a:r>
              <a:rPr lang="en-US" sz="2400" dirty="0"/>
              <a:t>, and was tempted in all points as </a:t>
            </a:r>
            <a:r>
              <a:rPr lang="en-US" sz="2400" u="sng" dirty="0"/>
              <a:t>human nature</a:t>
            </a:r>
            <a:r>
              <a:rPr lang="en-US" sz="2400" dirty="0"/>
              <a:t> is tempted. He could have sinned; He could have fallen, </a:t>
            </a:r>
            <a:r>
              <a:rPr lang="en-US" sz="2400" dirty="0">
                <a:solidFill>
                  <a:srgbClr val="FF33CC"/>
                </a:solidFill>
              </a:rPr>
              <a:t>but not for one moment was there in Him an evil propensity</a:t>
            </a:r>
            <a:r>
              <a:rPr lang="en-US" sz="2400" dirty="0"/>
              <a:t>. </a:t>
            </a:r>
            <a:r>
              <a:rPr lang="en-US" sz="2400" dirty="0">
                <a:solidFill>
                  <a:srgbClr val="FFC000"/>
                </a:solidFill>
              </a:rPr>
              <a:t>He was assailed with temptations in the wilderness, as Adam was assailed with temptations in Eden</a:t>
            </a:r>
            <a:r>
              <a:rPr lang="en-US" sz="2400" dirty="0"/>
              <a:t>.  {13MR 18.1}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4635C7B-2679-4497-8244-65B2333CCC5D}" type="slidenum">
              <a:rPr lang="en-US" sz="1200">
                <a:effectLst>
                  <a:outerShdw blurRad="38100" dist="38100" dir="2700000" algn="tl">
                    <a:srgbClr val="000000"/>
                  </a:outerShdw>
                </a:effectLst>
              </a:rPr>
              <a:pPr algn="r">
                <a:defRPr/>
              </a:pPr>
              <a:t>191</a:t>
            </a:fld>
            <a:endParaRPr lang="en-US" sz="1200">
              <a:effectLst>
                <a:outerShdw blurRad="38100" dist="38100" dir="2700000" algn="tl">
                  <a:srgbClr val="000000"/>
                </a:outerShdw>
              </a:effectLst>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0ABE700-736D-478A-B600-1090D024EF51}" type="slidenum">
              <a:rPr lang="en-US"/>
              <a:pPr>
                <a:defRPr/>
              </a:pPr>
              <a:t>192</a:t>
            </a:fld>
            <a:endParaRPr lang="en-US"/>
          </a:p>
        </p:txBody>
      </p:sp>
      <p:sp>
        <p:nvSpPr>
          <p:cNvPr id="2" name="Title 1"/>
          <p:cNvSpPr>
            <a:spLocks noGrp="1"/>
          </p:cNvSpPr>
          <p:nvPr>
            <p:ph type="title"/>
          </p:nvPr>
        </p:nvSpPr>
        <p:spPr/>
        <p:txBody>
          <a:bodyPr/>
          <a:lstStyle/>
          <a:p>
            <a:pPr eaLnBrk="1" hangingPunct="1">
              <a:defRPr/>
            </a:pPr>
            <a:r>
              <a:rPr lang="en-US" dirty="0" smtClean="0"/>
              <a:t>No evil Propensities</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t>But </a:t>
            </a:r>
            <a:r>
              <a:rPr lang="en-US" sz="2800" dirty="0"/>
              <a:t>Jesus Christ was the only begotten Son of God. He took upon Himself </a:t>
            </a:r>
            <a:r>
              <a:rPr lang="en-US" sz="2800" dirty="0">
                <a:solidFill>
                  <a:srgbClr val="FFC000"/>
                </a:solidFill>
              </a:rPr>
              <a:t>human nature</a:t>
            </a:r>
            <a:r>
              <a:rPr lang="en-US" sz="2800" dirty="0"/>
              <a:t>, and was tempted in all points as </a:t>
            </a:r>
            <a:r>
              <a:rPr lang="en-US" sz="2800" dirty="0">
                <a:solidFill>
                  <a:srgbClr val="FFC000"/>
                </a:solidFill>
              </a:rPr>
              <a:t>human nature</a:t>
            </a:r>
            <a:r>
              <a:rPr lang="en-US" sz="2800" dirty="0"/>
              <a:t> is tempted. He could have sinned; He could have fallen, but </a:t>
            </a:r>
            <a:r>
              <a:rPr lang="en-US" sz="2800" dirty="0">
                <a:solidFill>
                  <a:srgbClr val="FF33CC"/>
                </a:solidFill>
              </a:rPr>
              <a:t>not for one moment was there in Him an </a:t>
            </a:r>
            <a:r>
              <a:rPr lang="en-US" sz="2800" u="sng" dirty="0">
                <a:solidFill>
                  <a:srgbClr val="FF33CC"/>
                </a:solidFill>
              </a:rPr>
              <a:t>evil propensity</a:t>
            </a:r>
            <a:r>
              <a:rPr lang="en-US" sz="2800" dirty="0"/>
              <a:t>. </a:t>
            </a:r>
            <a:r>
              <a:rPr lang="en-US" sz="2800" dirty="0" smtClean="0"/>
              <a:t>{</a:t>
            </a:r>
            <a:r>
              <a:rPr lang="en-US" sz="2800" dirty="0"/>
              <a:t>13MR 18.1} </a:t>
            </a:r>
            <a:endParaRPr lang="en-US" sz="2800" dirty="0" smtClean="0"/>
          </a:p>
          <a:p>
            <a:pPr eaLnBrk="1" hangingPunct="1">
              <a:buFont typeface="Arial" pitchFamily="34" charset="0"/>
              <a:buChar char="•"/>
              <a:defRPr/>
            </a:pPr>
            <a:endParaRPr lang="en-US" sz="2800" dirty="0" smtClean="0">
              <a:effectLst/>
            </a:endParaRPr>
          </a:p>
          <a:p>
            <a:pPr eaLnBrk="1" hangingPunct="1">
              <a:buFont typeface="Arial" pitchFamily="34" charset="0"/>
              <a:buChar char="•"/>
              <a:defRPr/>
            </a:pPr>
            <a:r>
              <a:rPr lang="en-US" sz="2800" dirty="0" smtClean="0">
                <a:effectLst/>
              </a:rPr>
              <a:t>As </a:t>
            </a:r>
            <a:r>
              <a:rPr lang="en-US" sz="2800" dirty="0">
                <a:effectLst/>
              </a:rPr>
              <a:t>the sinless One, </a:t>
            </a:r>
            <a:r>
              <a:rPr lang="en-US" sz="2800" dirty="0">
                <a:solidFill>
                  <a:srgbClr val="FFFF00"/>
                </a:solidFill>
                <a:effectLst/>
              </a:rPr>
              <a:t>His nature recoiled from evil</a:t>
            </a:r>
            <a:r>
              <a:rPr lang="en-US" sz="2800" dirty="0">
                <a:effectLst/>
              </a:rPr>
              <a:t>. </a:t>
            </a:r>
            <a:r>
              <a:rPr lang="en-US" sz="2800" dirty="0" smtClean="0">
                <a:effectLst/>
              </a:rPr>
              <a:t>{</a:t>
            </a:r>
            <a:r>
              <a:rPr lang="en-US" sz="2800" dirty="0">
                <a:effectLst/>
              </a:rPr>
              <a:t>2T 201.2}  </a:t>
            </a:r>
          </a:p>
          <a:p>
            <a:pPr eaLnBrk="1" hangingPunct="1">
              <a:buFont typeface="Arial" pitchFamily="34" charset="0"/>
              <a:buChar char="•"/>
              <a:defRPr/>
            </a:pPr>
            <a:endParaRPr lang="en-US" sz="2800" dirty="0"/>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5E91CCF-3A8E-41E9-8CA7-4C511A63CBEA}" type="slidenum">
              <a:rPr lang="en-US" sz="1200">
                <a:effectLst>
                  <a:outerShdw blurRad="38100" dist="38100" dir="2700000" algn="tl">
                    <a:srgbClr val="000000"/>
                  </a:outerShdw>
                </a:effectLst>
              </a:rPr>
              <a:pPr algn="r">
                <a:defRPr/>
              </a:pPr>
              <a:t>192</a:t>
            </a:fld>
            <a:endParaRPr lang="en-US" sz="1200">
              <a:effectLst>
                <a:outerShdw blurRad="38100" dist="38100" dir="2700000" algn="tl">
                  <a:srgbClr val="000000"/>
                </a:outerShdw>
              </a:effectLst>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6C3475D-50D0-4747-82BA-6A3EDCDC1A5B}" type="slidenum">
              <a:rPr lang="en-US"/>
              <a:pPr>
                <a:defRPr/>
              </a:pPr>
              <a:t>193</a:t>
            </a:fld>
            <a:endParaRPr lang="en-US"/>
          </a:p>
        </p:txBody>
      </p:sp>
      <p:sp>
        <p:nvSpPr>
          <p:cNvPr id="2" name="Title 1"/>
          <p:cNvSpPr>
            <a:spLocks noGrp="1"/>
          </p:cNvSpPr>
          <p:nvPr>
            <p:ph type="title"/>
          </p:nvPr>
        </p:nvSpPr>
        <p:spPr>
          <a:xfrm>
            <a:off x="457200" y="277813"/>
            <a:ext cx="8229600" cy="788987"/>
          </a:xfrm>
        </p:spPr>
        <p:txBody>
          <a:bodyPr/>
          <a:lstStyle/>
          <a:p>
            <a:pPr eaLnBrk="1" hangingPunct="1">
              <a:defRPr/>
            </a:pPr>
            <a:r>
              <a:rPr lang="en-US" dirty="0" smtClean="0"/>
              <a:t>R. J. Wieland on Propensities</a:t>
            </a:r>
            <a:endParaRPr lang="en-US" dirty="0"/>
          </a:p>
        </p:txBody>
      </p:sp>
      <p:sp>
        <p:nvSpPr>
          <p:cNvPr id="3" name="Content Placeholder 2"/>
          <p:cNvSpPr>
            <a:spLocks noGrp="1"/>
          </p:cNvSpPr>
          <p:nvPr>
            <p:ph idx="1"/>
          </p:nvPr>
        </p:nvSpPr>
        <p:spPr>
          <a:xfrm>
            <a:off x="457200" y="1219200"/>
            <a:ext cx="8229600" cy="4911725"/>
          </a:xfrm>
        </p:spPr>
        <p:txBody>
          <a:bodyPr/>
          <a:lstStyle/>
          <a:p>
            <a:pPr eaLnBrk="1" hangingPunct="1">
              <a:defRPr/>
            </a:pPr>
            <a:r>
              <a:rPr lang="en-US" sz="2800" dirty="0" smtClean="0">
                <a:effectLst/>
              </a:rPr>
              <a:t>“Wieland </a:t>
            </a:r>
            <a:r>
              <a:rPr lang="en-US" sz="2800" dirty="0">
                <a:effectLst/>
              </a:rPr>
              <a:t>has proposed that "propensities of sin," an "evil propensity," or "inclination to corruption" only imply that </a:t>
            </a:r>
            <a:r>
              <a:rPr lang="en-US" sz="2800" dirty="0">
                <a:solidFill>
                  <a:srgbClr val="FFFF00"/>
                </a:solidFill>
                <a:effectLst/>
              </a:rPr>
              <a:t>Christ actually "yielded to corruption</a:t>
            </a:r>
            <a:r>
              <a:rPr lang="en-US" sz="2800" dirty="0">
                <a:effectLst/>
              </a:rPr>
              <a:t>." He denies that such expressions refer to proclivities, or a proneness, to sin</a:t>
            </a:r>
            <a:r>
              <a:rPr lang="en-US" sz="2800" dirty="0" smtClean="0">
                <a:effectLst/>
              </a:rPr>
              <a:t>.”</a:t>
            </a:r>
          </a:p>
          <a:p>
            <a:pPr marL="0" indent="0" eaLnBrk="1" hangingPunct="1">
              <a:buFont typeface="Wingdings" pitchFamily="2" charset="2"/>
              <a:buNone/>
              <a:defRPr/>
            </a:pPr>
            <a:endParaRPr lang="en-US" sz="2800" dirty="0" smtClean="0">
              <a:effectLst/>
            </a:endParaRPr>
          </a:p>
          <a:p>
            <a:pPr eaLnBrk="1" hangingPunct="1">
              <a:defRPr/>
            </a:pPr>
            <a:r>
              <a:rPr lang="en-US" sz="2800" dirty="0" smtClean="0">
                <a:effectLst/>
              </a:rPr>
              <a:t>“One </a:t>
            </a:r>
            <a:r>
              <a:rPr lang="en-US" sz="2800" dirty="0">
                <a:effectLst/>
              </a:rPr>
              <a:t>is curious as to what dictionary or thesaurus Wieland consulted that enables him to justify his suggestion that the term </a:t>
            </a:r>
            <a:r>
              <a:rPr lang="en-US" sz="2800" dirty="0">
                <a:solidFill>
                  <a:srgbClr val="FFFF00"/>
                </a:solidFill>
                <a:effectLst/>
              </a:rPr>
              <a:t>"propensity" implies an "actual participation in sin</a:t>
            </a:r>
            <a:r>
              <a:rPr lang="en-US" sz="2800" dirty="0" smtClean="0">
                <a:effectLst/>
              </a:rPr>
              <a:t>.” </a:t>
            </a:r>
            <a:r>
              <a:rPr lang="en-US" sz="2000" dirty="0" smtClean="0">
                <a:effectLst/>
              </a:rPr>
              <a:t>W.W. </a:t>
            </a:r>
            <a:r>
              <a:rPr lang="en-US" sz="2000" dirty="0" err="1" smtClean="0">
                <a:effectLst/>
              </a:rPr>
              <a:t>Whidden</a:t>
            </a:r>
            <a:r>
              <a:rPr lang="en-US" sz="2000" dirty="0" smtClean="0">
                <a:effectLst/>
              </a:rPr>
              <a:t>, </a:t>
            </a:r>
            <a:r>
              <a:rPr lang="en-US" sz="2000" i="1" dirty="0" smtClean="0">
                <a:effectLst/>
              </a:rPr>
              <a:t>Ellen White on the Humanity of Christ</a:t>
            </a:r>
            <a:r>
              <a:rPr lang="en-US" sz="2000" dirty="0" smtClean="0">
                <a:effectLst/>
              </a:rPr>
              <a:t>, p. 63 </a:t>
            </a:r>
            <a:r>
              <a:rPr lang="en-US" sz="2800" dirty="0">
                <a:effectLst/>
              </a:rPr>
              <a:t/>
            </a:r>
            <a:br>
              <a:rPr lang="en-US" sz="2800" dirty="0">
                <a:effectLst/>
              </a:rPr>
            </a:b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EE1E09F-5221-4EFF-8F9E-95D53C9CDF6E}" type="slidenum">
              <a:rPr lang="en-US" sz="1200">
                <a:effectLst>
                  <a:outerShdw blurRad="38100" dist="38100" dir="2700000" algn="tl">
                    <a:srgbClr val="000000"/>
                  </a:outerShdw>
                </a:effectLst>
              </a:rPr>
              <a:pPr algn="r">
                <a:defRPr/>
              </a:pPr>
              <a:t>193</a:t>
            </a:fld>
            <a:endParaRPr lang="en-US" sz="1200">
              <a:effectLst>
                <a:outerShdw blurRad="38100" dist="38100" dir="2700000" algn="tl">
                  <a:srgbClr val="000000"/>
                </a:outerShdw>
              </a:effectLst>
            </a:endParaRP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8686A4B-7417-4B9C-9491-B95F468A385B}" type="slidenum">
              <a:rPr lang="en-US"/>
              <a:pPr>
                <a:defRPr/>
              </a:pPr>
              <a:t>194</a:t>
            </a:fld>
            <a:endParaRPr lang="en-US"/>
          </a:p>
        </p:txBody>
      </p:sp>
      <p:sp>
        <p:nvSpPr>
          <p:cNvPr id="2" name="Title 1"/>
          <p:cNvSpPr>
            <a:spLocks noGrp="1"/>
          </p:cNvSpPr>
          <p:nvPr>
            <p:ph type="title"/>
          </p:nvPr>
        </p:nvSpPr>
        <p:spPr/>
        <p:txBody>
          <a:bodyPr/>
          <a:lstStyle/>
          <a:p>
            <a:pPr eaLnBrk="1" hangingPunct="1">
              <a:defRPr/>
            </a:pPr>
            <a:r>
              <a:rPr lang="en-US" dirty="0" smtClean="0"/>
              <a:t>Evil Propensities of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Paul was in such constant dread, </a:t>
            </a:r>
            <a:r>
              <a:rPr lang="en-US" sz="2800" dirty="0">
                <a:solidFill>
                  <a:srgbClr val="FF33CC"/>
                </a:solidFill>
                <a:effectLst/>
              </a:rPr>
              <a:t>lest his evil propensities should get the better of him</a:t>
            </a:r>
            <a:r>
              <a:rPr lang="en-US" sz="2800" dirty="0">
                <a:effectLst/>
              </a:rPr>
              <a:t>, that he was constantly battling, with firm resistance, unruly appetites and passions. If the great apostle felt like trembling in view of his weakness, who has a right to feel self-confident and boastful? The moment we begin to feel self-sufficient and confident then we are in danger of a disgraceful failure. {OFC 244.3}</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23A83F8-C276-4FE3-AFAC-096ED98CDFCA}" type="slidenum">
              <a:rPr lang="en-US" sz="1200">
                <a:effectLst>
                  <a:outerShdw blurRad="38100" dist="38100" dir="2700000" algn="tl">
                    <a:srgbClr val="000000"/>
                  </a:outerShdw>
                </a:effectLst>
              </a:rPr>
              <a:pPr algn="r">
                <a:defRPr/>
              </a:pPr>
              <a:t>194</a:t>
            </a:fld>
            <a:endParaRPr lang="en-US" sz="1200">
              <a:effectLst>
                <a:outerShdw blurRad="38100" dist="38100" dir="2700000" algn="tl">
                  <a:srgbClr val="000000"/>
                </a:outerShdw>
              </a:effectLst>
            </a:endParaRP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56B4531-BE13-47B0-9294-572B58D2345C}" type="slidenum">
              <a:rPr lang="en-US"/>
              <a:pPr>
                <a:defRPr/>
              </a:pPr>
              <a:t>195</a:t>
            </a:fld>
            <a:endParaRPr lang="en-US"/>
          </a:p>
        </p:txBody>
      </p:sp>
      <p:sp>
        <p:nvSpPr>
          <p:cNvPr id="2" name="Title 1"/>
          <p:cNvSpPr>
            <a:spLocks noGrp="1"/>
          </p:cNvSpPr>
          <p:nvPr>
            <p:ph type="title"/>
          </p:nvPr>
        </p:nvSpPr>
        <p:spPr/>
        <p:txBody>
          <a:bodyPr/>
          <a:lstStyle/>
          <a:p>
            <a:pPr eaLnBrk="1" hangingPunct="1">
              <a:defRPr/>
            </a:pPr>
            <a:r>
              <a:rPr lang="en-US" dirty="0" smtClean="0"/>
              <a:t>Evil Propensities of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a:effectLst/>
              </a:rPr>
              <a:t>But as, when in actual conflict, he contends for the mastery, overcomes his antagonist by repeated and well-directed blows, beats him to the ground, and holds him there till he acknowledges himself conquered, </a:t>
            </a:r>
            <a:r>
              <a:rPr lang="en-US" sz="2400" dirty="0">
                <a:solidFill>
                  <a:srgbClr val="FF33CC"/>
                </a:solidFill>
                <a:effectLst/>
              </a:rPr>
              <a:t>so did the apostle fight against the temptations of Satan and </a:t>
            </a:r>
            <a:r>
              <a:rPr lang="en-US" sz="2400" u="sng" dirty="0">
                <a:solidFill>
                  <a:srgbClr val="FF33CC"/>
                </a:solidFill>
                <a:effectLst/>
              </a:rPr>
              <a:t>the evil propensities of the carnal nature</a:t>
            </a:r>
            <a:r>
              <a:rPr lang="en-US" sz="2400" dirty="0">
                <a:effectLst/>
              </a:rPr>
              <a:t>. {LP 167.2} </a:t>
            </a:r>
            <a:endParaRPr lang="en-US" sz="2400" dirty="0" smtClean="0">
              <a:effectLst/>
            </a:endParaRPr>
          </a:p>
          <a:p>
            <a:pPr marL="0" indent="0" eaLnBrk="1" hangingPunct="1">
              <a:buFont typeface="Wingdings" pitchFamily="2" charset="2"/>
              <a:buNone/>
              <a:defRPr/>
            </a:pPr>
            <a:endParaRPr lang="en-US" sz="2400" dirty="0">
              <a:effectLst/>
            </a:endParaRPr>
          </a:p>
          <a:p>
            <a:pPr marL="0" indent="0" eaLnBrk="1" hangingPunct="1">
              <a:buFont typeface="Wingdings" pitchFamily="2" charset="2"/>
              <a:buNone/>
              <a:defRPr/>
            </a:pPr>
            <a:r>
              <a:rPr lang="en-US" sz="2400" dirty="0">
                <a:effectLst/>
              </a:rPr>
              <a:t>By what means shall the young man </a:t>
            </a:r>
            <a:r>
              <a:rPr lang="en-US" sz="2400" u="sng" dirty="0">
                <a:solidFill>
                  <a:srgbClr val="FF33CC"/>
                </a:solidFill>
                <a:effectLst/>
              </a:rPr>
              <a:t>repress</a:t>
            </a:r>
            <a:r>
              <a:rPr lang="en-US" sz="2400" dirty="0">
                <a:solidFill>
                  <a:srgbClr val="FF33CC"/>
                </a:solidFill>
                <a:effectLst/>
              </a:rPr>
              <a:t> </a:t>
            </a:r>
            <a:r>
              <a:rPr lang="en-US" sz="2400" dirty="0" smtClean="0">
                <a:solidFill>
                  <a:srgbClr val="FF33CC"/>
                </a:solidFill>
                <a:effectLst/>
              </a:rPr>
              <a:t>his </a:t>
            </a:r>
            <a:r>
              <a:rPr lang="en-US" sz="2400" dirty="0">
                <a:solidFill>
                  <a:srgbClr val="FF33CC"/>
                </a:solidFill>
                <a:effectLst/>
              </a:rPr>
              <a:t>evil propensities</a:t>
            </a:r>
            <a:r>
              <a:rPr lang="en-US" sz="2400" dirty="0">
                <a:effectLst/>
              </a:rPr>
              <a:t>, and develop what is noble and good in his character? The will, intellect, and emotions when controlled by the power of religion will become transformed. </a:t>
            </a:r>
            <a:r>
              <a:rPr lang="en-US" sz="2000" dirty="0" smtClean="0">
                <a:effectLst/>
              </a:rPr>
              <a:t>{</a:t>
            </a:r>
            <a:r>
              <a:rPr lang="en-US" sz="2000" dirty="0">
                <a:effectLst/>
              </a:rPr>
              <a:t>TSB </a:t>
            </a:r>
            <a:r>
              <a:rPr lang="en-US" sz="2000" dirty="0" smtClean="0">
                <a:effectLst/>
              </a:rPr>
              <a:t>98.1}</a:t>
            </a:r>
          </a:p>
          <a:p>
            <a:pPr marL="0" indent="0" eaLnBrk="1" hangingPunct="1">
              <a:buFont typeface="Wingdings" pitchFamily="2" charset="2"/>
              <a:buNone/>
              <a:defRPr/>
            </a:pPr>
            <a:r>
              <a:rPr lang="en-US" sz="2000" dirty="0" smtClean="0">
                <a:solidFill>
                  <a:srgbClr val="FFFF00"/>
                </a:solidFill>
                <a:effectLst/>
              </a:rPr>
              <a:t>“Repress” versus “Not retain”</a:t>
            </a:r>
            <a:endParaRPr lang="en-US" sz="24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55B7D92-DC99-48E8-969A-944D884FA648}" type="slidenum">
              <a:rPr lang="en-US" sz="1200">
                <a:effectLst>
                  <a:outerShdw blurRad="38100" dist="38100" dir="2700000" algn="tl">
                    <a:srgbClr val="000000"/>
                  </a:outerShdw>
                </a:effectLst>
              </a:rPr>
              <a:pPr algn="r">
                <a:defRPr/>
              </a:pPr>
              <a:t>195</a:t>
            </a:fld>
            <a:endParaRPr lang="en-US" sz="1200">
              <a:effectLst>
                <a:outerShdw blurRad="38100" dist="38100" dir="2700000" algn="tl">
                  <a:srgbClr val="000000"/>
                </a:outerShdw>
              </a:effectLst>
            </a:endParaRP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3BC08DD-F8FE-49ED-B910-5874AB45EF44}" type="slidenum">
              <a:rPr lang="en-US"/>
              <a:pPr>
                <a:defRPr/>
              </a:pPr>
              <a:t>196</a:t>
            </a:fld>
            <a:endParaRPr lang="en-US"/>
          </a:p>
        </p:txBody>
      </p:sp>
      <p:sp>
        <p:nvSpPr>
          <p:cNvPr id="2" name="Title 1"/>
          <p:cNvSpPr>
            <a:spLocks noGrp="1"/>
          </p:cNvSpPr>
          <p:nvPr>
            <p:ph type="title"/>
          </p:nvPr>
        </p:nvSpPr>
        <p:spPr/>
        <p:txBody>
          <a:bodyPr/>
          <a:lstStyle/>
          <a:p>
            <a:pPr eaLnBrk="1" hangingPunct="1">
              <a:defRPr/>
            </a:pPr>
            <a:r>
              <a:rPr lang="en-US" dirty="0" smtClean="0"/>
              <a:t>Sinful Propensities of Character</a:t>
            </a:r>
            <a:endParaRPr lang="en-US" dirty="0"/>
          </a:p>
        </p:txBody>
      </p:sp>
      <p:sp>
        <p:nvSpPr>
          <p:cNvPr id="3" name="Content Placeholder 2"/>
          <p:cNvSpPr>
            <a:spLocks noGrp="1"/>
          </p:cNvSpPr>
          <p:nvPr>
            <p:ph idx="1"/>
          </p:nvPr>
        </p:nvSpPr>
        <p:spPr>
          <a:xfrm>
            <a:off x="457200" y="1676400"/>
            <a:ext cx="8229600" cy="4530725"/>
          </a:xfrm>
        </p:spPr>
        <p:txBody>
          <a:bodyPr/>
          <a:lstStyle/>
          <a:p>
            <a:pPr marL="0" indent="0" eaLnBrk="1" hangingPunct="1">
              <a:buFont typeface="Wingdings" pitchFamily="2" charset="2"/>
              <a:buNone/>
              <a:defRPr/>
            </a:pPr>
            <a:r>
              <a:rPr lang="en-US" sz="2800" dirty="0">
                <a:solidFill>
                  <a:srgbClr val="FF33CC"/>
                </a:solidFill>
                <a:effectLst/>
              </a:rPr>
              <a:t>We need not retain one sinful propensity</a:t>
            </a:r>
            <a:r>
              <a:rPr lang="en-US" sz="2800" dirty="0">
                <a:effectLst/>
              </a:rPr>
              <a:t>. . . . As we partake of the divine nature, hereditary and cultivated tendencies to wrong are </a:t>
            </a:r>
            <a:r>
              <a:rPr lang="en-US" sz="2800" dirty="0">
                <a:solidFill>
                  <a:srgbClr val="FF33CC"/>
                </a:solidFill>
                <a:effectLst/>
              </a:rPr>
              <a:t>cut away from the character</a:t>
            </a:r>
            <a:r>
              <a:rPr lang="en-US" sz="2800" dirty="0">
                <a:effectLst/>
              </a:rPr>
              <a:t>, and we are made a living power for good. Ever learning of the divine Teacher, daily partaking of His nature, we cooperate with God in overcoming Satan's temptations.  {FLB 23.4}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3CCD4FF-8771-4472-B2B3-E4762E68DFCC}" type="slidenum">
              <a:rPr lang="en-US" sz="1200">
                <a:effectLst>
                  <a:outerShdw blurRad="38100" dist="38100" dir="2700000" algn="tl">
                    <a:srgbClr val="000000"/>
                  </a:outerShdw>
                </a:effectLst>
              </a:rPr>
              <a:pPr algn="r">
                <a:defRPr/>
              </a:pPr>
              <a:t>196</a:t>
            </a:fld>
            <a:endParaRPr lang="en-US" sz="1200">
              <a:effectLst>
                <a:outerShdw blurRad="38100" dist="38100" dir="2700000" algn="tl">
                  <a:srgbClr val="000000"/>
                </a:outerShdw>
              </a:effectLst>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464C67D-E8C2-4B92-B970-6D94F75939DC}" type="slidenum">
              <a:rPr lang="en-US"/>
              <a:pPr>
                <a:defRPr/>
              </a:pPr>
              <a:t>197</a:t>
            </a:fld>
            <a:endParaRPr lang="en-US"/>
          </a:p>
        </p:txBody>
      </p:sp>
      <p:sp>
        <p:nvSpPr>
          <p:cNvPr id="2" name="Title 1"/>
          <p:cNvSpPr>
            <a:spLocks noGrp="1"/>
          </p:cNvSpPr>
          <p:nvPr>
            <p:ph type="title"/>
          </p:nvPr>
        </p:nvSpPr>
        <p:spPr/>
        <p:txBody>
          <a:bodyPr/>
          <a:lstStyle/>
          <a:p>
            <a:pPr eaLnBrk="1" hangingPunct="1">
              <a:defRPr/>
            </a:pPr>
            <a:r>
              <a:rPr lang="en-US" dirty="0" smtClean="0"/>
              <a:t>Baker Letter Continued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t>The first Adam was created a pure, sinless being, without </a:t>
            </a:r>
            <a:r>
              <a:rPr lang="en-US" sz="2800" dirty="0">
                <a:solidFill>
                  <a:srgbClr val="FFFF00"/>
                </a:solidFill>
              </a:rPr>
              <a:t>a taint of </a:t>
            </a:r>
            <a:r>
              <a:rPr lang="en-US" sz="2800" dirty="0"/>
              <a:t>sin upon </a:t>
            </a:r>
            <a:r>
              <a:rPr lang="en-US" sz="2800" dirty="0" smtClean="0"/>
              <a:t>him…Never</a:t>
            </a:r>
            <a:r>
              <a:rPr lang="en-US" sz="2800" dirty="0"/>
              <a:t>, in any way, leave the slightest impression upon human minds that </a:t>
            </a:r>
            <a:r>
              <a:rPr lang="en-US" sz="2800" dirty="0">
                <a:solidFill>
                  <a:srgbClr val="FFFF00"/>
                </a:solidFill>
              </a:rPr>
              <a:t>a taint of</a:t>
            </a:r>
            <a:r>
              <a:rPr lang="en-US" sz="2800" dirty="0"/>
              <a:t>, or </a:t>
            </a:r>
            <a:r>
              <a:rPr lang="en-US" sz="2800" dirty="0">
                <a:solidFill>
                  <a:srgbClr val="FF33CC"/>
                </a:solidFill>
              </a:rPr>
              <a:t>inclination to, corruption rested upon Christ</a:t>
            </a:r>
            <a:r>
              <a:rPr lang="en-US" sz="2800" dirty="0"/>
              <a:t>, </a:t>
            </a:r>
            <a:r>
              <a:rPr lang="en-US" sz="2800" dirty="0">
                <a:solidFill>
                  <a:srgbClr val="FFC000"/>
                </a:solidFill>
              </a:rPr>
              <a:t>or that He in any way yielded to corruption</a:t>
            </a:r>
            <a:r>
              <a:rPr lang="en-US" sz="2800" dirty="0"/>
              <a:t>. </a:t>
            </a:r>
            <a:r>
              <a:rPr lang="en-US" sz="2400" dirty="0" smtClean="0"/>
              <a:t>{</a:t>
            </a:r>
            <a:r>
              <a:rPr lang="en-US" sz="2400" dirty="0"/>
              <a:t>13MR </a:t>
            </a:r>
            <a:r>
              <a:rPr lang="en-US" sz="2400" dirty="0" smtClean="0"/>
              <a:t>18.1-19.1</a:t>
            </a:r>
            <a:r>
              <a:rPr lang="en-US" sz="2400" dirty="0"/>
              <a:t>} </a:t>
            </a:r>
          </a:p>
          <a:p>
            <a:pPr marL="0" indent="0" eaLnBrk="1" hangingPunct="1">
              <a:buFont typeface="Wingdings" pitchFamily="2" charset="2"/>
              <a:buNone/>
              <a:defRPr/>
            </a:pPr>
            <a:endParaRPr lang="en-US" sz="2400" dirty="0"/>
          </a:p>
          <a:p>
            <a:pPr marL="514350" indent="-514350" eaLnBrk="1" hangingPunct="1">
              <a:buFont typeface="Wingdings" pitchFamily="2" charset="2"/>
              <a:buAutoNum type="arabicPeriod"/>
              <a:defRPr/>
            </a:pPr>
            <a:r>
              <a:rPr lang="en-US" sz="2400" dirty="0" smtClean="0"/>
              <a:t>No taint or inclination to corruption rested on Him </a:t>
            </a:r>
            <a:r>
              <a:rPr lang="en-US" sz="2400" dirty="0" smtClean="0">
                <a:sym typeface="Wingdings" pitchFamily="2" charset="2"/>
              </a:rPr>
              <a:t></a:t>
            </a:r>
            <a:r>
              <a:rPr lang="en-US" sz="2400" dirty="0" smtClean="0"/>
              <a:t>    							      Nature</a:t>
            </a:r>
          </a:p>
          <a:p>
            <a:pPr marL="514350" indent="-514350" eaLnBrk="1" hangingPunct="1">
              <a:buFont typeface="Wingdings" pitchFamily="2" charset="2"/>
              <a:buAutoNum type="arabicPeriod"/>
              <a:defRPr/>
            </a:pPr>
            <a:r>
              <a:rPr lang="en-US" sz="2400" dirty="0" smtClean="0"/>
              <a:t>Never yielded to corruption </a:t>
            </a:r>
            <a:r>
              <a:rPr lang="en-US" sz="2400" dirty="0" smtClean="0">
                <a:sym typeface="Wingdings" pitchFamily="2" charset="2"/>
              </a:rPr>
              <a:t> </a:t>
            </a:r>
            <a:r>
              <a:rPr lang="en-US" sz="2400" dirty="0" smtClean="0"/>
              <a:t>Character</a:t>
            </a:r>
          </a:p>
          <a:p>
            <a:pPr marL="0" indent="0" eaLnBrk="1" hangingPunct="1">
              <a:buFont typeface="Wingdings" pitchFamily="2" charset="2"/>
              <a:buNone/>
              <a:defRPr/>
            </a:pPr>
            <a:endParaRPr lang="en-US" sz="2400" dirty="0"/>
          </a:p>
          <a:p>
            <a:pPr marL="0" indent="0" eaLnBrk="1" hangingPunct="1">
              <a:buFont typeface="Wingdings" pitchFamily="2" charset="2"/>
              <a:buNone/>
              <a:defRPr/>
            </a:pPr>
            <a:endParaRPr lang="en-US" sz="24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8716815-361B-4AA0-9A88-20CEA120B866}" type="slidenum">
              <a:rPr lang="en-US" sz="1200">
                <a:effectLst>
                  <a:outerShdw blurRad="38100" dist="38100" dir="2700000" algn="tl">
                    <a:srgbClr val="000000"/>
                  </a:outerShdw>
                </a:effectLst>
              </a:rPr>
              <a:pPr algn="r">
                <a:defRPr/>
              </a:pPr>
              <a:t>197</a:t>
            </a:fld>
            <a:endParaRPr lang="en-US" sz="1200">
              <a:effectLst>
                <a:outerShdw blurRad="38100" dist="38100" dir="2700000" algn="tl">
                  <a:srgbClr val="000000"/>
                </a:outerShdw>
              </a:effectLst>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A03A590-EE17-421A-AC9E-F403CC69E700}" type="slidenum">
              <a:rPr lang="en-US"/>
              <a:pPr>
                <a:defRPr/>
              </a:pPr>
              <a:t>198</a:t>
            </a:fld>
            <a:endParaRPr lang="en-US"/>
          </a:p>
        </p:txBody>
      </p:sp>
      <p:sp>
        <p:nvSpPr>
          <p:cNvPr id="2" name="Title 1"/>
          <p:cNvSpPr>
            <a:spLocks noGrp="1"/>
          </p:cNvSpPr>
          <p:nvPr>
            <p:ph type="title"/>
          </p:nvPr>
        </p:nvSpPr>
        <p:spPr>
          <a:xfrm>
            <a:off x="457200" y="277813"/>
            <a:ext cx="8229600" cy="788987"/>
          </a:xfrm>
        </p:spPr>
        <p:txBody>
          <a:bodyPr/>
          <a:lstStyle/>
          <a:p>
            <a:pPr eaLnBrk="1" hangingPunct="1">
              <a:defRPr/>
            </a:pPr>
            <a:r>
              <a:rPr lang="en-US" dirty="0" smtClean="0"/>
              <a:t>R. J. Wieland Distorts Meaning </a:t>
            </a:r>
            <a:endParaRPr lang="en-US" dirty="0"/>
          </a:p>
        </p:txBody>
      </p:sp>
      <p:sp>
        <p:nvSpPr>
          <p:cNvPr id="3" name="Content Placeholder 2"/>
          <p:cNvSpPr>
            <a:spLocks noGrp="1"/>
          </p:cNvSpPr>
          <p:nvPr>
            <p:ph idx="1"/>
          </p:nvPr>
        </p:nvSpPr>
        <p:spPr>
          <a:xfrm>
            <a:off x="457200" y="1219200"/>
            <a:ext cx="8229600" cy="4911725"/>
          </a:xfrm>
        </p:spPr>
        <p:txBody>
          <a:bodyPr/>
          <a:lstStyle/>
          <a:p>
            <a:pPr eaLnBrk="1" hangingPunct="1">
              <a:defRPr/>
            </a:pPr>
            <a:r>
              <a:rPr lang="en-US" sz="2800" dirty="0" smtClean="0">
                <a:effectLst/>
              </a:rPr>
              <a:t>"Ellen </a:t>
            </a:r>
            <a:r>
              <a:rPr lang="en-US" sz="2800" dirty="0">
                <a:effectLst/>
              </a:rPr>
              <a:t>White equated the idea of `a taint of, or inclination to, corruption' </a:t>
            </a:r>
            <a:r>
              <a:rPr lang="en-US" sz="2800" i="1" dirty="0">
                <a:effectLst/>
              </a:rPr>
              <a:t>resting</a:t>
            </a:r>
            <a:r>
              <a:rPr lang="en-US" sz="2800" dirty="0">
                <a:effectLst/>
              </a:rPr>
              <a:t> on Christ as the same as His yielding to `corruption"' </a:t>
            </a:r>
            <a:r>
              <a:rPr lang="en-US" sz="2400" dirty="0">
                <a:effectLst/>
              </a:rPr>
              <a:t>(Wieland, </a:t>
            </a:r>
            <a:r>
              <a:rPr lang="en-US" sz="2400" i="1" dirty="0">
                <a:effectLst/>
              </a:rPr>
              <a:t>An </a:t>
            </a:r>
            <a:r>
              <a:rPr lang="en-US" sz="2400" i="1" dirty="0" smtClean="0">
                <a:effectLst/>
              </a:rPr>
              <a:t>Introduction to the 1888 Message</a:t>
            </a:r>
            <a:r>
              <a:rPr lang="en-US" sz="2400" dirty="0" smtClean="0">
                <a:effectLst/>
              </a:rPr>
              <a:t>, p. </a:t>
            </a:r>
            <a:r>
              <a:rPr lang="en-US" sz="2400" dirty="0">
                <a:effectLst/>
              </a:rPr>
              <a:t>33</a:t>
            </a:r>
            <a:r>
              <a:rPr lang="en-US" sz="2400" dirty="0" smtClean="0">
                <a:effectLst/>
              </a:rPr>
              <a:t>).</a:t>
            </a:r>
            <a:r>
              <a:rPr lang="en-US" b="1" baseline="30000" dirty="0">
                <a:effectLst/>
              </a:rPr>
              <a:t> </a:t>
            </a:r>
            <a:r>
              <a:rPr lang="en-US" b="1" dirty="0" smtClean="0">
                <a:effectLst/>
              </a:rPr>
              <a:t> </a:t>
            </a:r>
          </a:p>
          <a:p>
            <a:pPr eaLnBrk="1" hangingPunct="1">
              <a:defRPr/>
            </a:pPr>
            <a:endParaRPr lang="en-US" sz="2800" b="1" dirty="0" smtClean="0">
              <a:effectLst/>
            </a:endParaRPr>
          </a:p>
          <a:p>
            <a:pPr eaLnBrk="1" hangingPunct="1">
              <a:defRPr/>
            </a:pPr>
            <a:r>
              <a:rPr lang="en-US" sz="2400" dirty="0">
                <a:effectLst/>
              </a:rPr>
              <a:t>Ellen White obviously meant to express the thought that Christ was sinless in the sense that He had neither an "inclination to corruption" </a:t>
            </a:r>
            <a:r>
              <a:rPr lang="en-US" sz="2400" i="1" dirty="0">
                <a:solidFill>
                  <a:srgbClr val="FFFF00"/>
                </a:solidFill>
                <a:effectLst/>
              </a:rPr>
              <a:t>nor</a:t>
            </a:r>
            <a:r>
              <a:rPr lang="en-US" sz="2400" i="1" dirty="0">
                <a:effectLst/>
              </a:rPr>
              <a:t> </a:t>
            </a:r>
            <a:r>
              <a:rPr lang="en-US" sz="2400" dirty="0">
                <a:effectLst/>
              </a:rPr>
              <a:t>a personal history in which He actually "yielded to </a:t>
            </a:r>
            <a:r>
              <a:rPr lang="en-US" sz="2400" dirty="0" smtClean="0">
                <a:effectLst/>
              </a:rPr>
              <a:t>corruption”…Wieland's </a:t>
            </a:r>
            <a:r>
              <a:rPr lang="en-US" sz="2400" dirty="0">
                <a:effectLst/>
              </a:rPr>
              <a:t>theological agenda has forced an </a:t>
            </a:r>
            <a:r>
              <a:rPr lang="en-US" sz="2400" i="1" dirty="0">
                <a:effectLst/>
              </a:rPr>
              <a:t>equation </a:t>
            </a:r>
            <a:r>
              <a:rPr lang="en-US" sz="2400" dirty="0">
                <a:effectLst/>
              </a:rPr>
              <a:t>of meanings in which a distinction is clearly the intentional message Ellen White sought to convey</a:t>
            </a:r>
            <a:r>
              <a:rPr lang="en-US" sz="2400" dirty="0" smtClean="0">
                <a:effectLst/>
              </a:rPr>
              <a:t>. </a:t>
            </a:r>
            <a:r>
              <a:rPr lang="en-US" sz="1600" dirty="0" smtClean="0">
                <a:effectLst/>
              </a:rPr>
              <a:t>(WW </a:t>
            </a:r>
            <a:r>
              <a:rPr lang="en-US" sz="1600" dirty="0" err="1" smtClean="0">
                <a:effectLst/>
              </a:rPr>
              <a:t>Whidden</a:t>
            </a:r>
            <a:r>
              <a:rPr lang="en-US" sz="1600" dirty="0" smtClean="0">
                <a:effectLst/>
              </a:rPr>
              <a:t>, </a:t>
            </a:r>
            <a:r>
              <a:rPr lang="en-US" sz="1600" i="1" dirty="0" smtClean="0">
                <a:effectLst/>
              </a:rPr>
              <a:t>EG White on Humanity 							of Chris</a:t>
            </a:r>
            <a:r>
              <a:rPr lang="en-US" sz="1600" dirty="0" smtClean="0">
                <a:effectLst/>
              </a:rPr>
              <a:t>t, p. 65)</a:t>
            </a:r>
            <a:r>
              <a:rPr lang="en-US" sz="2400" dirty="0">
                <a:effectLst/>
              </a:rPr>
              <a:t/>
            </a:r>
            <a:br>
              <a:rPr lang="en-US" sz="2400" dirty="0">
                <a:effectLst/>
              </a:rPr>
            </a:br>
            <a:r>
              <a:rPr lang="en-US" sz="2800" dirty="0">
                <a:effectLst/>
              </a:rPr>
              <a:t/>
            </a:r>
            <a:br>
              <a:rPr lang="en-US" sz="2800" dirty="0">
                <a:effectLst/>
              </a:rPr>
            </a:b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EBAA4E6-6390-44FD-B00C-EDDBD0C60F1F}" type="slidenum">
              <a:rPr lang="en-US" sz="1200">
                <a:effectLst>
                  <a:outerShdw blurRad="38100" dist="38100" dir="2700000" algn="tl">
                    <a:srgbClr val="000000"/>
                  </a:outerShdw>
                </a:effectLst>
              </a:rPr>
              <a:pPr algn="r">
                <a:defRPr/>
              </a:pPr>
              <a:t>198</a:t>
            </a:fld>
            <a:endParaRPr lang="en-US" sz="1200">
              <a:effectLst>
                <a:outerShdw blurRad="38100" dist="38100" dir="2700000" algn="tl">
                  <a:srgbClr val="000000"/>
                </a:outerShdw>
              </a:effectLst>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C62CEB2-2F62-4A22-891F-CD30F6A01D94}" type="slidenum">
              <a:rPr lang="en-US"/>
              <a:pPr>
                <a:defRPr/>
              </a:pPr>
              <a:t>199</a:t>
            </a:fld>
            <a:endParaRPr lang="en-US"/>
          </a:p>
        </p:txBody>
      </p:sp>
      <p:sp>
        <p:nvSpPr>
          <p:cNvPr id="2" name="Title 1"/>
          <p:cNvSpPr>
            <a:spLocks noGrp="1"/>
          </p:cNvSpPr>
          <p:nvPr>
            <p:ph type="title"/>
          </p:nvPr>
        </p:nvSpPr>
        <p:spPr/>
        <p:txBody>
          <a:bodyPr/>
          <a:lstStyle/>
          <a:p>
            <a:pPr eaLnBrk="1" hangingPunct="1">
              <a:defRPr/>
            </a:pPr>
            <a:r>
              <a:rPr lang="en-US" dirty="0" smtClean="0"/>
              <a:t>Two Different Natures</a:t>
            </a:r>
            <a:br>
              <a:rPr lang="en-US" dirty="0" smtClean="0"/>
            </a:br>
            <a:r>
              <a:rPr lang="en-US" dirty="0" smtClean="0"/>
              <a:t>With &amp; Without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He is a brother in our infirmities, but not in possessing like passions</a:t>
            </a:r>
            <a:r>
              <a:rPr lang="en-US" dirty="0">
                <a:effectLst/>
              </a:rPr>
              <a:t>. As the sinless One, </a:t>
            </a:r>
            <a:r>
              <a:rPr lang="en-US" dirty="0">
                <a:solidFill>
                  <a:srgbClr val="FFFF00"/>
                </a:solidFill>
                <a:effectLst/>
              </a:rPr>
              <a:t>His nature recoiled from evil</a:t>
            </a:r>
            <a:r>
              <a:rPr lang="en-US" dirty="0">
                <a:effectLst/>
              </a:rPr>
              <a:t>. He endured struggles and torture of soul in a world of sin. His humanity made prayer a necessity and privilege. {2T 201.2}  </a:t>
            </a:r>
            <a:endParaRPr lang="en-US" dirty="0" smtClean="0">
              <a:effectLst/>
            </a:endParaRPr>
          </a:p>
          <a:p>
            <a:pPr marL="0" indent="0" eaLnBrk="1" hangingPunct="1">
              <a:buFont typeface="Wingdings" pitchFamily="2" charset="2"/>
              <a:buNone/>
              <a:defRPr/>
            </a:pPr>
            <a:endParaRPr lang="en-US" dirty="0">
              <a:effectLst/>
            </a:endParaRPr>
          </a:p>
          <a:p>
            <a:pPr eaLnBrk="1" hangingPunct="1">
              <a:buFont typeface="Arial" pitchFamily="34" charset="0"/>
              <a:buChar char="•"/>
              <a:defRPr/>
            </a:pPr>
            <a:r>
              <a:rPr lang="en-US" sz="2800" dirty="0">
                <a:solidFill>
                  <a:srgbClr val="FFFF00"/>
                </a:solidFill>
              </a:rPr>
              <a:t>“..</a:t>
            </a:r>
            <a:r>
              <a:rPr lang="en-US" sz="2800" u="sng" dirty="0">
                <a:solidFill>
                  <a:srgbClr val="FFFF00"/>
                </a:solidFill>
              </a:rPr>
              <a:t>In his nature</a:t>
            </a:r>
            <a:r>
              <a:rPr lang="en-US" sz="2800" dirty="0">
                <a:solidFill>
                  <a:srgbClr val="FFFF00"/>
                </a:solidFill>
              </a:rPr>
              <a:t> is a bent to evil, a force...” </a:t>
            </a:r>
            <a:r>
              <a:rPr lang="en-US" sz="2400" dirty="0">
                <a:solidFill>
                  <a:srgbClr val="FFFF00"/>
                </a:solidFill>
              </a:rPr>
              <a:t>{Ed 29}</a:t>
            </a:r>
            <a:endParaRPr lang="en-US" sz="2800" dirty="0">
              <a:solidFill>
                <a:srgbClr val="FFFF00"/>
              </a:solidFill>
            </a:endParaRPr>
          </a:p>
          <a:p>
            <a:pPr eaLnBrk="1" hangingPunct="1">
              <a:buFont typeface="Arial" pitchFamily="34" charset="0"/>
              <a:buChar char="•"/>
              <a:defRPr/>
            </a:pPr>
            <a:endParaRPr lang="en-US" sz="4000" dirty="0"/>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F5DEF8C-21F7-46E1-A5B2-7D83471E9232}" type="slidenum">
              <a:rPr lang="en-US" sz="1200">
                <a:effectLst>
                  <a:outerShdw blurRad="38100" dist="38100" dir="2700000" algn="tl">
                    <a:srgbClr val="000000"/>
                  </a:outerShdw>
                </a:effectLst>
              </a:rPr>
              <a:pPr algn="r">
                <a:defRPr/>
              </a:pPr>
              <a:t>199</a:t>
            </a:fld>
            <a:endParaRPr lang="en-US" sz="1200">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D7D73C9-F454-43F4-89A3-9D57654588A4}" type="slidenum">
              <a:rPr lang="en-US"/>
              <a:pPr>
                <a:defRPr/>
              </a:pPr>
              <a:t>2</a:t>
            </a:fld>
            <a:endParaRPr lang="en-US"/>
          </a:p>
        </p:txBody>
      </p:sp>
      <p:sp>
        <p:nvSpPr>
          <p:cNvPr id="2" name="Title 1"/>
          <p:cNvSpPr>
            <a:spLocks noGrp="1"/>
          </p:cNvSpPr>
          <p:nvPr>
            <p:ph type="title"/>
          </p:nvPr>
        </p:nvSpPr>
        <p:spPr/>
        <p:txBody>
          <a:bodyPr/>
          <a:lstStyle/>
          <a:p>
            <a:pPr eaLnBrk="1" hangingPunct="1">
              <a:defRPr/>
            </a:pPr>
            <a:r>
              <a:rPr lang="en-US" dirty="0" smtClean="0"/>
              <a:t>The Humanity of Christ</a:t>
            </a:r>
            <a:endParaRPr lang="en-US" dirty="0"/>
          </a:p>
        </p:txBody>
      </p:sp>
      <p:sp>
        <p:nvSpPr>
          <p:cNvPr id="3" name="Content Placeholder 2"/>
          <p:cNvSpPr>
            <a:spLocks noGrp="1"/>
          </p:cNvSpPr>
          <p:nvPr>
            <p:ph idx="1"/>
          </p:nvPr>
        </p:nvSpPr>
        <p:spPr/>
        <p:txBody>
          <a:bodyPr/>
          <a:lstStyle/>
          <a:p>
            <a:pPr eaLnBrk="1" hangingPunct="1">
              <a:defRPr/>
            </a:pPr>
            <a:r>
              <a:rPr lang="en-US" dirty="0" smtClean="0"/>
              <a:t>Adventist Christology in Turmoil</a:t>
            </a:r>
          </a:p>
          <a:p>
            <a:pPr lvl="2" eaLnBrk="1" hangingPunct="1">
              <a:defRPr/>
            </a:pPr>
            <a:r>
              <a:rPr lang="en-US" dirty="0"/>
              <a:t>Influence of Jones &amp; Waggoner</a:t>
            </a:r>
          </a:p>
          <a:p>
            <a:pPr lvl="2" eaLnBrk="1" hangingPunct="1">
              <a:defRPr/>
            </a:pPr>
            <a:r>
              <a:rPr lang="en-US" dirty="0"/>
              <a:t>ML </a:t>
            </a:r>
            <a:r>
              <a:rPr lang="en-US" dirty="0" err="1"/>
              <a:t>Andreasen</a:t>
            </a:r>
            <a:r>
              <a:rPr lang="en-US" dirty="0"/>
              <a:t> &amp; Questions on </a:t>
            </a:r>
            <a:r>
              <a:rPr lang="en-US" dirty="0" smtClean="0"/>
              <a:t>Doctrine</a:t>
            </a:r>
          </a:p>
          <a:p>
            <a:pPr eaLnBrk="1" hangingPunct="1">
              <a:defRPr/>
            </a:pPr>
            <a:r>
              <a:rPr lang="en-US" dirty="0" smtClean="0"/>
              <a:t>Nature of Man</a:t>
            </a:r>
          </a:p>
          <a:p>
            <a:pPr lvl="2" eaLnBrk="1" hangingPunct="1">
              <a:defRPr/>
            </a:pPr>
            <a:r>
              <a:rPr lang="en-US" dirty="0" smtClean="0"/>
              <a:t>Inheritance from Fallen Adam</a:t>
            </a:r>
          </a:p>
          <a:p>
            <a:pPr lvl="2" eaLnBrk="1" hangingPunct="1">
              <a:defRPr/>
            </a:pPr>
            <a:r>
              <a:rPr lang="en-US" dirty="0" smtClean="0"/>
              <a:t>What does Christ inherit?</a:t>
            </a:r>
          </a:p>
          <a:p>
            <a:pPr eaLnBrk="1" hangingPunct="1">
              <a:defRPr/>
            </a:pPr>
            <a:r>
              <a:rPr lang="en-US" dirty="0" smtClean="0"/>
              <a:t>Nature of Christ (I, II)</a:t>
            </a:r>
          </a:p>
          <a:p>
            <a:pPr lvl="2" eaLnBrk="1" hangingPunct="1">
              <a:defRPr/>
            </a:pPr>
            <a:r>
              <a:rPr lang="en-US" dirty="0" smtClean="0"/>
              <a:t>Sinless Substitute</a:t>
            </a:r>
          </a:p>
          <a:p>
            <a:pPr lvl="2" eaLnBrk="1" hangingPunct="1">
              <a:defRPr/>
            </a:pPr>
            <a:r>
              <a:rPr lang="en-US" dirty="0" smtClean="0"/>
              <a:t>Sympathetic Example</a:t>
            </a:r>
          </a:p>
          <a:p>
            <a:pPr lvl="2"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B8780C8-F478-4945-847D-7A7CD5A9FC81}" type="slidenum">
              <a:rPr lang="en-US" sz="1200">
                <a:effectLst>
                  <a:outerShdw blurRad="38100" dist="38100" dir="2700000" algn="tl">
                    <a:srgbClr val="000000"/>
                  </a:outerShdw>
                </a:effectLst>
              </a:rPr>
              <a:pPr algn="r">
                <a:defRPr/>
              </a:pPr>
              <a:t>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F9EB2CC-1347-4189-8EA3-55A5036E89A0}" type="slidenum">
              <a:rPr lang="en-US"/>
              <a:pPr>
                <a:defRPr/>
              </a:pPr>
              <a:t>20</a:t>
            </a:fld>
            <a:endParaRPr lang="en-US"/>
          </a:p>
        </p:txBody>
      </p:sp>
      <p:sp>
        <p:nvSpPr>
          <p:cNvPr id="2" name="Title 1"/>
          <p:cNvSpPr>
            <a:spLocks noGrp="1"/>
          </p:cNvSpPr>
          <p:nvPr>
            <p:ph type="title"/>
          </p:nvPr>
        </p:nvSpPr>
        <p:spPr>
          <a:xfrm>
            <a:off x="457200" y="152400"/>
            <a:ext cx="8229600" cy="990600"/>
          </a:xfrm>
        </p:spPr>
        <p:txBody>
          <a:bodyPr/>
          <a:lstStyle/>
          <a:p>
            <a:pPr eaLnBrk="1" hangingPunct="1">
              <a:defRPr/>
            </a:pPr>
            <a:r>
              <a:rPr lang="en-US" dirty="0" smtClean="0"/>
              <a:t>Questions on Doctrine</a:t>
            </a:r>
            <a:endParaRPr lang="en-US" dirty="0"/>
          </a:p>
        </p:txBody>
      </p:sp>
      <p:sp>
        <p:nvSpPr>
          <p:cNvPr id="3" name="Content Placeholder 2"/>
          <p:cNvSpPr>
            <a:spLocks noGrp="1"/>
          </p:cNvSpPr>
          <p:nvPr>
            <p:ph idx="1"/>
          </p:nvPr>
        </p:nvSpPr>
        <p:spPr>
          <a:xfrm>
            <a:off x="457200" y="1219200"/>
            <a:ext cx="8229600" cy="4911725"/>
          </a:xfrm>
        </p:spPr>
        <p:txBody>
          <a:bodyPr/>
          <a:lstStyle/>
          <a:p>
            <a:pPr eaLnBrk="1" hangingPunct="1">
              <a:defRPr/>
            </a:pPr>
            <a:r>
              <a:rPr lang="en-US" sz="2800" dirty="0" smtClean="0"/>
              <a:t>T.E. Unruh Letter (1950) to Donald J. </a:t>
            </a:r>
            <a:r>
              <a:rPr lang="en-US" sz="2800" dirty="0" err="1" smtClean="0"/>
              <a:t>Barnhouse</a:t>
            </a:r>
            <a:endParaRPr lang="en-US" sz="2800" dirty="0" smtClean="0"/>
          </a:p>
          <a:p>
            <a:pPr lvl="1" eaLnBrk="1" hangingPunct="1">
              <a:defRPr/>
            </a:pPr>
            <a:r>
              <a:rPr lang="en-US" sz="2400" dirty="0" smtClean="0"/>
              <a:t>Editor of </a:t>
            </a:r>
            <a:r>
              <a:rPr lang="en-US" sz="2400" i="1" dirty="0" smtClean="0"/>
              <a:t>Eternity </a:t>
            </a:r>
            <a:r>
              <a:rPr lang="en-US" sz="2400" dirty="0" smtClean="0"/>
              <a:t>Magazine</a:t>
            </a:r>
          </a:p>
          <a:p>
            <a:pPr eaLnBrk="1" hangingPunct="1">
              <a:defRPr/>
            </a:pPr>
            <a:r>
              <a:rPr lang="en-US" sz="2800" dirty="0" err="1" smtClean="0"/>
              <a:t>Barnhouse</a:t>
            </a:r>
            <a:r>
              <a:rPr lang="en-US" sz="2800" dirty="0" smtClean="0"/>
              <a:t> slams </a:t>
            </a:r>
            <a:r>
              <a:rPr lang="en-US" sz="2800" i="1" dirty="0" smtClean="0"/>
              <a:t>Steps to Christ</a:t>
            </a:r>
          </a:p>
          <a:p>
            <a:pPr eaLnBrk="1" hangingPunct="1">
              <a:defRPr/>
            </a:pPr>
            <a:r>
              <a:rPr lang="en-US" sz="2800" dirty="0" smtClean="0"/>
              <a:t>Walter Martin commissioned to write book</a:t>
            </a:r>
          </a:p>
          <a:p>
            <a:pPr lvl="1" eaLnBrk="1" hangingPunct="1">
              <a:defRPr/>
            </a:pPr>
            <a:r>
              <a:rPr lang="en-US" sz="2400" i="1" dirty="0" smtClean="0"/>
              <a:t>The Truth About Seventh-day Adventists</a:t>
            </a:r>
          </a:p>
          <a:p>
            <a:pPr eaLnBrk="1" hangingPunct="1">
              <a:defRPr/>
            </a:pPr>
            <a:r>
              <a:rPr lang="en-US" sz="2800" dirty="0" smtClean="0"/>
              <a:t>Dialogue commences 1955-1956</a:t>
            </a:r>
          </a:p>
          <a:p>
            <a:pPr lvl="1" eaLnBrk="1" hangingPunct="1">
              <a:defRPr/>
            </a:pPr>
            <a:r>
              <a:rPr lang="en-US" sz="2400" dirty="0" smtClean="0"/>
              <a:t>Leroy </a:t>
            </a:r>
            <a:r>
              <a:rPr lang="en-US" sz="2400" dirty="0" err="1" smtClean="0"/>
              <a:t>Froom</a:t>
            </a:r>
            <a:r>
              <a:rPr lang="en-US" sz="2400" dirty="0" smtClean="0"/>
              <a:t> &amp; W.E. Read</a:t>
            </a:r>
          </a:p>
          <a:p>
            <a:pPr lvl="1" eaLnBrk="1" hangingPunct="1">
              <a:defRPr/>
            </a:pPr>
            <a:r>
              <a:rPr lang="en-US" sz="2400" dirty="0" smtClean="0"/>
              <a:t>Walter Martin &amp; G.R. Cannon</a:t>
            </a:r>
          </a:p>
          <a:p>
            <a:pPr lvl="1" eaLnBrk="1" hangingPunct="1">
              <a:defRPr/>
            </a:pPr>
            <a:r>
              <a:rPr lang="en-US" sz="2400" dirty="0" smtClean="0"/>
              <a:t>R. A. Anderson &amp; </a:t>
            </a:r>
            <a:r>
              <a:rPr lang="en-US" sz="2400" dirty="0" err="1" smtClean="0"/>
              <a:t>Barnhouse</a:t>
            </a:r>
            <a:r>
              <a:rPr lang="en-US" sz="2400" dirty="0" smtClean="0"/>
              <a:t> join later</a:t>
            </a:r>
          </a:p>
          <a:p>
            <a:pPr lvl="1" eaLnBrk="1" hangingPunct="1">
              <a:defRPr/>
            </a:pPr>
            <a:r>
              <a:rPr lang="en-US" sz="2400" dirty="0" smtClean="0"/>
              <a:t>Series of 40 Questions presented to Adventists</a:t>
            </a:r>
          </a:p>
          <a:p>
            <a:pPr eaLnBrk="1" hangingPunct="1">
              <a:defRPr/>
            </a:pPr>
            <a:endParaRPr lang="en-US" i="1"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62267F0-FA80-4EBC-B49A-24ED2E7BF8F4}" type="slidenum">
              <a:rPr lang="en-US" sz="1200">
                <a:effectLst>
                  <a:outerShdw blurRad="38100" dist="38100" dir="2700000" algn="tl">
                    <a:srgbClr val="000000"/>
                  </a:outerShdw>
                </a:effectLst>
              </a:rPr>
              <a:pPr algn="r">
                <a:defRPr/>
              </a:pPr>
              <a:t>20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CD4F266-7992-4ABD-A138-F95C7E228529}" type="slidenum">
              <a:rPr lang="en-US"/>
              <a:pPr>
                <a:defRPr/>
              </a:pPr>
              <a:t>200</a:t>
            </a:fld>
            <a:endParaRPr lang="en-US"/>
          </a:p>
        </p:txBody>
      </p:sp>
      <p:sp>
        <p:nvSpPr>
          <p:cNvPr id="2" name="Title 1"/>
          <p:cNvSpPr>
            <a:spLocks noGrp="1"/>
          </p:cNvSpPr>
          <p:nvPr>
            <p:ph type="title"/>
          </p:nvPr>
        </p:nvSpPr>
        <p:spPr/>
        <p:txBody>
          <a:bodyPr/>
          <a:lstStyle/>
          <a:p>
            <a:pPr eaLnBrk="1" hangingPunct="1">
              <a:defRPr/>
            </a:pPr>
            <a:r>
              <a:rPr lang="en-US" dirty="0" smtClean="0"/>
              <a:t>Inclination to Evil</a:t>
            </a:r>
            <a:br>
              <a:rPr lang="en-US" dirty="0" smtClean="0"/>
            </a:br>
            <a:r>
              <a:rPr lang="en-US" dirty="0" smtClean="0"/>
              <a:t>Inclination to Right</a:t>
            </a:r>
            <a:endParaRPr lang="en-US" dirty="0"/>
          </a:p>
        </p:txBody>
      </p:sp>
      <p:sp>
        <p:nvSpPr>
          <p:cNvPr id="3" name="Content Placeholder 2"/>
          <p:cNvSpPr>
            <a:spLocks noGrp="1"/>
          </p:cNvSpPr>
          <p:nvPr>
            <p:ph idx="1"/>
          </p:nvPr>
        </p:nvSpPr>
        <p:spPr>
          <a:xfrm>
            <a:off x="381000" y="1600200"/>
            <a:ext cx="8229600" cy="4530725"/>
          </a:xfrm>
        </p:spPr>
        <p:txBody>
          <a:bodyPr/>
          <a:lstStyle/>
          <a:p>
            <a:pPr eaLnBrk="1" hangingPunct="1">
              <a:buFont typeface="Arial" pitchFamily="34" charset="0"/>
              <a:buChar char="•"/>
              <a:defRPr/>
            </a:pPr>
            <a:r>
              <a:rPr lang="en-US" sz="2400" dirty="0" smtClean="0">
                <a:solidFill>
                  <a:srgbClr val="FF33CC"/>
                </a:solidFill>
              </a:rPr>
              <a:t>Inclination </a:t>
            </a:r>
            <a:r>
              <a:rPr lang="en-US" sz="2400" dirty="0">
                <a:solidFill>
                  <a:srgbClr val="FF33CC"/>
                </a:solidFill>
              </a:rPr>
              <a:t>to evil must be denied</a:t>
            </a:r>
            <a:r>
              <a:rPr lang="en-US" sz="2400" dirty="0"/>
              <a:t>, habits and </a:t>
            </a:r>
            <a:r>
              <a:rPr lang="en-US" sz="2400" dirty="0" err="1" smtClean="0"/>
              <a:t>practises</a:t>
            </a:r>
            <a:r>
              <a:rPr lang="en-US" sz="2400" dirty="0" smtClean="0"/>
              <a:t> </a:t>
            </a:r>
            <a:r>
              <a:rPr lang="en-US" sz="2400" dirty="0"/>
              <a:t>not in harmony with the Word of God must be overcome. We must examine the Scriptures, determined to know what is the </a:t>
            </a:r>
            <a:r>
              <a:rPr lang="en-US" sz="2400" dirty="0" smtClean="0"/>
              <a:t>truth..” </a:t>
            </a:r>
            <a:r>
              <a:rPr lang="en-US" sz="1800" dirty="0" smtClean="0"/>
              <a:t>{</a:t>
            </a:r>
            <a:r>
              <a:rPr lang="en-US" sz="1800" dirty="0"/>
              <a:t>RH, March 28, 1912 par. 3} </a:t>
            </a:r>
            <a:endParaRPr lang="en-US" sz="1800" dirty="0" smtClean="0"/>
          </a:p>
          <a:p>
            <a:pPr eaLnBrk="1" hangingPunct="1">
              <a:buFont typeface="Arial" pitchFamily="34" charset="0"/>
              <a:buChar char="•"/>
              <a:defRPr/>
            </a:pPr>
            <a:r>
              <a:rPr lang="en-US" sz="1800" dirty="0" smtClean="0">
                <a:solidFill>
                  <a:srgbClr val="FFFF00"/>
                </a:solidFill>
              </a:rPr>
              <a:t>“..</a:t>
            </a:r>
            <a:r>
              <a:rPr lang="en-US" sz="1800" u="sng" dirty="0" smtClean="0">
                <a:solidFill>
                  <a:srgbClr val="FFFF00"/>
                </a:solidFill>
              </a:rPr>
              <a:t>In his nature</a:t>
            </a:r>
            <a:r>
              <a:rPr lang="en-US" sz="1800" dirty="0" smtClean="0">
                <a:solidFill>
                  <a:srgbClr val="FFFF00"/>
                </a:solidFill>
              </a:rPr>
              <a:t> is a bent to evil, a force...” {Ed 29}</a:t>
            </a:r>
          </a:p>
          <a:p>
            <a:pPr eaLnBrk="1" hangingPunct="1">
              <a:buFont typeface="Arial" pitchFamily="34" charset="0"/>
              <a:buChar char="•"/>
              <a:defRPr/>
            </a:pPr>
            <a:endParaRPr lang="en-US" sz="2400" dirty="0" smtClean="0"/>
          </a:p>
          <a:p>
            <a:pPr eaLnBrk="1" hangingPunct="1">
              <a:buFont typeface="Arial" pitchFamily="34" charset="0"/>
              <a:buChar char="•"/>
              <a:defRPr/>
            </a:pPr>
            <a:r>
              <a:rPr lang="en-US" sz="2400" dirty="0" smtClean="0">
                <a:effectLst/>
              </a:rPr>
              <a:t>Jesus </a:t>
            </a:r>
            <a:r>
              <a:rPr lang="en-US" sz="2400" dirty="0">
                <a:effectLst/>
              </a:rPr>
              <a:t>was instructed in accordance with the sacred character of His mission. </a:t>
            </a:r>
            <a:r>
              <a:rPr lang="en-US" sz="2400" dirty="0">
                <a:solidFill>
                  <a:srgbClr val="FFFF00"/>
                </a:solidFill>
                <a:effectLst/>
              </a:rPr>
              <a:t>His inclination to right </a:t>
            </a:r>
            <a:r>
              <a:rPr lang="en-US" sz="2400" dirty="0">
                <a:effectLst/>
              </a:rPr>
              <a:t>was a constant gratification to His </a:t>
            </a:r>
            <a:r>
              <a:rPr lang="en-US" sz="2400" dirty="0" smtClean="0">
                <a:effectLst/>
              </a:rPr>
              <a:t>parents…</a:t>
            </a:r>
            <a:r>
              <a:rPr lang="en-US" sz="2400" dirty="0">
                <a:effectLst/>
              </a:rPr>
              <a:t>"</a:t>
            </a:r>
            <a:r>
              <a:rPr lang="en-US" sz="2400" dirty="0">
                <a:solidFill>
                  <a:srgbClr val="FFFF00"/>
                </a:solidFill>
                <a:effectLst/>
              </a:rPr>
              <a:t>No one</a:t>
            </a:r>
            <a:r>
              <a:rPr lang="en-US" sz="2400" dirty="0">
                <a:effectLst/>
              </a:rPr>
              <a:t>, looking upon the childlike countenance, shining with animation, </a:t>
            </a:r>
            <a:r>
              <a:rPr lang="en-US" sz="2400" dirty="0">
                <a:solidFill>
                  <a:srgbClr val="FFFF00"/>
                </a:solidFill>
                <a:effectLst/>
              </a:rPr>
              <a:t>could say that Christ was just like other </a:t>
            </a:r>
            <a:r>
              <a:rPr lang="en-US" sz="2400" dirty="0" smtClean="0">
                <a:solidFill>
                  <a:srgbClr val="FFFF00"/>
                </a:solidFill>
                <a:effectLst/>
              </a:rPr>
              <a:t>children</a:t>
            </a:r>
            <a:r>
              <a:rPr lang="en-US" sz="2400" dirty="0" smtClean="0">
                <a:effectLst/>
              </a:rPr>
              <a:t>." </a:t>
            </a:r>
            <a:r>
              <a:rPr lang="en-US" sz="2000" dirty="0" smtClean="0">
                <a:effectLst/>
              </a:rPr>
              <a:t>{YI</a:t>
            </a:r>
            <a:r>
              <a:rPr lang="en-US" sz="2000" dirty="0">
                <a:effectLst/>
              </a:rPr>
              <a:t>, Sept. 8, </a:t>
            </a:r>
            <a:r>
              <a:rPr lang="en-US" sz="2000" dirty="0" smtClean="0">
                <a:effectLst/>
              </a:rPr>
              <a:t>1898}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CCCEDC9-4908-4EEB-9CF5-FC22A062A5D7}" type="slidenum">
              <a:rPr lang="en-US" sz="1200">
                <a:effectLst>
                  <a:outerShdw blurRad="38100" dist="38100" dir="2700000" algn="tl">
                    <a:srgbClr val="000000"/>
                  </a:outerShdw>
                </a:effectLst>
              </a:rPr>
              <a:pPr algn="r">
                <a:defRPr/>
              </a:pPr>
              <a:t>200</a:t>
            </a:fld>
            <a:endParaRPr lang="en-US" sz="1200" dirty="0">
              <a:effectLst>
                <a:outerShdw blurRad="38100" dist="38100" dir="2700000" algn="tl">
                  <a:srgbClr val="000000"/>
                </a:outerShdw>
              </a:effectLst>
            </a:endParaRP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FA9C8E6-F3F4-4F54-B67D-CF54FBE0DD45}" type="slidenum">
              <a:rPr lang="en-US"/>
              <a:pPr>
                <a:defRPr/>
              </a:pPr>
              <a:t>201</a:t>
            </a:fld>
            <a:endParaRPr lang="en-US"/>
          </a:p>
        </p:txBody>
      </p:sp>
      <p:sp>
        <p:nvSpPr>
          <p:cNvPr id="2" name="Title 1"/>
          <p:cNvSpPr>
            <a:spLocks noGrp="1"/>
          </p:cNvSpPr>
          <p:nvPr>
            <p:ph type="title"/>
          </p:nvPr>
        </p:nvSpPr>
        <p:spPr/>
        <p:txBody>
          <a:bodyPr/>
          <a:lstStyle/>
          <a:p>
            <a:pPr eaLnBrk="1" hangingPunct="1">
              <a:defRPr/>
            </a:pPr>
            <a:r>
              <a:rPr lang="en-US" dirty="0" smtClean="0"/>
              <a:t>Fallen Nature w/o Taint of Sin</a:t>
            </a:r>
            <a:br>
              <a:rPr lang="en-US" dirty="0" smtClean="0"/>
            </a:br>
            <a:r>
              <a:rPr lang="en-US" sz="3600" dirty="0" smtClean="0"/>
              <a:t>(Incarnation)</a:t>
            </a:r>
            <a:endParaRPr lang="en-US" sz="3600"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400" dirty="0">
                <a:effectLst/>
              </a:rPr>
              <a:t>The Son of God, who is the express image of the Father's person, became man's Advocate and Redeemer. He humbled Himself in </a:t>
            </a:r>
            <a:r>
              <a:rPr lang="en-US" sz="2400" dirty="0">
                <a:solidFill>
                  <a:srgbClr val="FF33CC"/>
                </a:solidFill>
                <a:effectLst/>
              </a:rPr>
              <a:t>taking the nature of man in his </a:t>
            </a:r>
            <a:r>
              <a:rPr lang="en-US" sz="2400" u="sng" dirty="0">
                <a:solidFill>
                  <a:srgbClr val="FF33CC"/>
                </a:solidFill>
                <a:effectLst/>
              </a:rPr>
              <a:t>fallen condition</a:t>
            </a:r>
            <a:r>
              <a:rPr lang="en-US" sz="2400" dirty="0">
                <a:solidFill>
                  <a:srgbClr val="FF33CC"/>
                </a:solidFill>
                <a:effectLst/>
              </a:rPr>
              <a:t>, but he did </a:t>
            </a:r>
            <a:r>
              <a:rPr lang="en-US" sz="2400" u="sng" dirty="0">
                <a:solidFill>
                  <a:srgbClr val="FF33CC"/>
                </a:solidFill>
                <a:effectLst/>
              </a:rPr>
              <a:t>not take the taint of sin</a:t>
            </a:r>
            <a:r>
              <a:rPr lang="en-US" sz="2400" dirty="0">
                <a:effectLst/>
              </a:rPr>
              <a:t>.</a:t>
            </a:r>
            <a:r>
              <a:rPr lang="en-US" sz="2000" dirty="0">
                <a:effectLst/>
              </a:rPr>
              <a:t>--</a:t>
            </a:r>
            <a:r>
              <a:rPr lang="en-US" sz="2000" dirty="0" err="1">
                <a:effectLst/>
              </a:rPr>
              <a:t>Ms</a:t>
            </a:r>
            <a:r>
              <a:rPr lang="en-US" sz="2000" dirty="0">
                <a:effectLst/>
              </a:rPr>
              <a:t> 93, 1893, p. 3.  {17MR 24.2} </a:t>
            </a:r>
            <a:endParaRPr lang="en-US" sz="2000" dirty="0" smtClean="0">
              <a:effectLst/>
            </a:endParaRPr>
          </a:p>
          <a:p>
            <a:pPr eaLnBrk="1" hangingPunct="1">
              <a:buFont typeface="Arial" pitchFamily="34" charset="0"/>
              <a:buChar char="•"/>
              <a:defRPr/>
            </a:pPr>
            <a:endParaRPr lang="en-US" sz="2000" dirty="0">
              <a:effectLst/>
            </a:endParaRPr>
          </a:p>
          <a:p>
            <a:pPr eaLnBrk="1" hangingPunct="1">
              <a:buFont typeface="Arial" pitchFamily="34" charset="0"/>
              <a:buChar char="•"/>
              <a:defRPr/>
            </a:pPr>
            <a:r>
              <a:rPr lang="en-US" sz="2400" dirty="0">
                <a:effectLst/>
              </a:rPr>
              <a:t>He for our sakes laid aside his royal robe, stepped down from the throne in heaven, and condescended to clothe his divinity with humility, </a:t>
            </a:r>
            <a:r>
              <a:rPr lang="en-US" sz="2400" dirty="0">
                <a:solidFill>
                  <a:srgbClr val="FF33CC"/>
                </a:solidFill>
                <a:effectLst/>
              </a:rPr>
              <a:t>and became like one of us except in sin,</a:t>
            </a:r>
            <a:r>
              <a:rPr lang="en-US" sz="2400" dirty="0">
                <a:effectLst/>
              </a:rPr>
              <a:t> that his life and character should be a pattern for all to copy, that they might have the precious gift of eternal life. </a:t>
            </a:r>
            <a:r>
              <a:rPr lang="en-US" sz="2000" dirty="0">
                <a:effectLst/>
              </a:rPr>
              <a:t>{YI, </a:t>
            </a:r>
            <a:r>
              <a:rPr lang="en-US" sz="2000" dirty="0" smtClean="0">
                <a:effectLst/>
              </a:rPr>
              <a:t>10-20-1886 </a:t>
            </a:r>
            <a:r>
              <a:rPr lang="en-US" sz="2000" dirty="0">
                <a:effectLst/>
              </a:rPr>
              <a:t>par. 2</a:t>
            </a:r>
            <a:r>
              <a:rPr lang="en-US" sz="2000" dirty="0" smtClean="0">
                <a:effectLst/>
              </a:rPr>
              <a:t>}     </a:t>
            </a:r>
            <a:r>
              <a:rPr lang="en-US" sz="2400" dirty="0" smtClean="0">
                <a:solidFill>
                  <a:srgbClr val="FFFF00"/>
                </a:solidFill>
                <a:effectLst/>
              </a:rPr>
              <a:t>[At</a:t>
            </a:r>
            <a:r>
              <a:rPr lang="en-US" sz="2400" dirty="0" smtClean="0">
                <a:effectLst/>
              </a:rPr>
              <a:t> </a:t>
            </a:r>
            <a:r>
              <a:rPr lang="en-US" sz="2400" dirty="0" smtClean="0">
                <a:solidFill>
                  <a:srgbClr val="FFFF00"/>
                </a:solidFill>
                <a:effectLst/>
              </a:rPr>
              <a:t>Incarnation]</a:t>
            </a:r>
            <a:endParaRPr lang="en-US" sz="2400" dirty="0">
              <a:solidFill>
                <a:srgbClr val="FFFF00"/>
              </a:solidFill>
              <a:effectLst/>
            </a:endParaRPr>
          </a:p>
          <a:p>
            <a:pPr eaLnBrk="1" hangingPunct="1">
              <a:buFont typeface="Arial" pitchFamily="34" charset="0"/>
              <a:buChar char="•"/>
              <a:defRPr/>
            </a:pPr>
            <a:r>
              <a:rPr lang="en-US" b="1" dirty="0">
                <a:effectLst/>
              </a:rPr>
              <a:t>	</a:t>
            </a:r>
            <a:endParaRPr lang="en-US" dirty="0">
              <a:effectLst/>
            </a:endParaRPr>
          </a:p>
          <a:p>
            <a:pPr marL="0" indent="0" eaLnBrk="1" hangingPunct="1">
              <a:buFont typeface="Wingdings" pitchFamily="2" charset="2"/>
              <a:buNone/>
              <a:defRPr/>
            </a:pPr>
            <a:endParaRPr lang="en-US" dirty="0" smtClean="0"/>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2994F03-B6CF-4F0B-A109-5C44C3159F6A}" type="slidenum">
              <a:rPr lang="en-US" sz="1200">
                <a:effectLst>
                  <a:outerShdw blurRad="38100" dist="38100" dir="2700000" algn="tl">
                    <a:srgbClr val="000000"/>
                  </a:outerShdw>
                </a:effectLst>
              </a:rPr>
              <a:pPr algn="r">
                <a:defRPr/>
              </a:pPr>
              <a:t>201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77B8274-720A-491B-A898-0A908E0B3398}" type="slidenum">
              <a:rPr lang="en-US"/>
              <a:pPr>
                <a:defRPr/>
              </a:pPr>
              <a:t>202</a:t>
            </a:fld>
            <a:endParaRPr lang="en-US"/>
          </a:p>
        </p:txBody>
      </p:sp>
      <p:sp>
        <p:nvSpPr>
          <p:cNvPr id="3" name="Content Placeholder 2"/>
          <p:cNvSpPr>
            <a:spLocks noGrp="1"/>
          </p:cNvSpPr>
          <p:nvPr>
            <p:ph idx="1"/>
          </p:nvPr>
        </p:nvSpPr>
        <p:spPr>
          <a:xfrm>
            <a:off x="457200" y="685800"/>
            <a:ext cx="8229600" cy="5445125"/>
          </a:xfrm>
        </p:spPr>
        <p:txBody>
          <a:bodyPr/>
          <a:lstStyle/>
          <a:p>
            <a:pPr marL="0" indent="0" algn="ctr" eaLnBrk="1" hangingPunct="1">
              <a:buFont typeface="Wingdings" pitchFamily="2" charset="2"/>
              <a:buNone/>
              <a:defRPr/>
            </a:pPr>
            <a:endParaRPr lang="en-US" sz="6000" dirty="0" smtClean="0"/>
          </a:p>
          <a:p>
            <a:pPr marL="0" indent="0" algn="ctr" eaLnBrk="1" hangingPunct="1">
              <a:buFont typeface="Wingdings" pitchFamily="2" charset="2"/>
              <a:buNone/>
              <a:defRPr/>
            </a:pPr>
            <a:r>
              <a:rPr lang="en-US" sz="7200" dirty="0" smtClean="0"/>
              <a:t>Christ Tempted</a:t>
            </a:r>
          </a:p>
          <a:p>
            <a:pPr marL="0" indent="0" algn="ctr" eaLnBrk="1" hangingPunct="1">
              <a:buFont typeface="Wingdings" pitchFamily="2" charset="2"/>
              <a:buNone/>
              <a:defRPr/>
            </a:pPr>
            <a:r>
              <a:rPr lang="en-US" sz="7200" dirty="0" smtClean="0"/>
              <a:t>Like Adam</a:t>
            </a:r>
            <a:endParaRPr lang="en-US" sz="72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65B4EAC-CC11-4F09-8EA4-091E76DFE147}" type="slidenum">
              <a:rPr lang="en-US" sz="1200">
                <a:effectLst>
                  <a:outerShdw blurRad="38100" dist="38100" dir="2700000" algn="tl">
                    <a:srgbClr val="000000"/>
                  </a:outerShdw>
                </a:effectLst>
              </a:rPr>
              <a:pPr algn="r">
                <a:defRPr/>
              </a:pPr>
              <a:t>202</a:t>
            </a:fld>
            <a:endParaRPr lang="en-US" sz="1200">
              <a:effectLst>
                <a:outerShdw blurRad="38100" dist="38100" dir="2700000" algn="tl">
                  <a:srgbClr val="000000"/>
                </a:outerShdw>
              </a:effectLst>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275EFE4-C409-490C-BB3B-0A8FB6677855}" type="slidenum">
              <a:rPr lang="en-US"/>
              <a:pPr>
                <a:defRPr/>
              </a:pPr>
              <a:t>203</a:t>
            </a:fld>
            <a:endParaRPr lang="en-US"/>
          </a:p>
        </p:txBody>
      </p:sp>
      <p:sp>
        <p:nvSpPr>
          <p:cNvPr id="2" name="Title 1"/>
          <p:cNvSpPr>
            <a:spLocks noGrp="1"/>
          </p:cNvSpPr>
          <p:nvPr>
            <p:ph type="title"/>
          </p:nvPr>
        </p:nvSpPr>
        <p:spPr/>
        <p:txBody>
          <a:bodyPr/>
          <a:lstStyle/>
          <a:p>
            <a:pPr eaLnBrk="1" hangingPunct="1">
              <a:defRPr/>
            </a:pPr>
            <a:r>
              <a:rPr lang="en-US" dirty="0" smtClean="0"/>
              <a:t>Began Where Adam Began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Christ is called the second Adam. In purity and holiness, connected with God and beloved by God, </a:t>
            </a:r>
            <a:r>
              <a:rPr lang="en-US" dirty="0">
                <a:solidFill>
                  <a:srgbClr val="FF33CC"/>
                </a:solidFill>
                <a:effectLst/>
              </a:rPr>
              <a:t>he began where the first Adam began</a:t>
            </a:r>
            <a:r>
              <a:rPr lang="en-US" dirty="0">
                <a:effectLst/>
              </a:rPr>
              <a:t>. Willingly he passed over the ground where Adam fell, and redeemed Adam's failure.  {YI, June 2, 1898 par. 1}</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701A10E-A65A-453A-8C73-4226BD2C8762}" type="slidenum">
              <a:rPr lang="en-US" sz="1200">
                <a:effectLst>
                  <a:outerShdw blurRad="38100" dist="38100" dir="2700000" algn="tl">
                    <a:srgbClr val="000000"/>
                  </a:outerShdw>
                </a:effectLst>
              </a:rPr>
              <a:pPr algn="r">
                <a:defRPr/>
              </a:pPr>
              <a:t>203</a:t>
            </a:fld>
            <a:endParaRPr lang="en-US" sz="1200">
              <a:effectLst>
                <a:outerShdw blurRad="38100" dist="38100" dir="2700000" algn="tl">
                  <a:srgbClr val="000000"/>
                </a:outerShdw>
              </a:effectLst>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8B9C3C8-A34C-4595-94CD-EF64DB45936F}" type="slidenum">
              <a:rPr lang="en-US"/>
              <a:pPr>
                <a:defRPr/>
              </a:pPr>
              <a:t>204</a:t>
            </a:fld>
            <a:endParaRPr lang="en-US"/>
          </a:p>
        </p:txBody>
      </p:sp>
      <p:sp>
        <p:nvSpPr>
          <p:cNvPr id="2" name="Title 1"/>
          <p:cNvSpPr>
            <a:spLocks noGrp="1"/>
          </p:cNvSpPr>
          <p:nvPr>
            <p:ph type="title"/>
          </p:nvPr>
        </p:nvSpPr>
        <p:spPr/>
        <p:txBody>
          <a:bodyPr/>
          <a:lstStyle/>
          <a:p>
            <a:pPr eaLnBrk="1" hangingPunct="1">
              <a:defRPr/>
            </a:pPr>
            <a:r>
              <a:rPr lang="en-US" dirty="0" smtClean="0"/>
              <a:t>Christ in Place of Adam</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Christ came to the earth, taking humanity </a:t>
            </a:r>
            <a:r>
              <a:rPr lang="en-US" dirty="0">
                <a:effectLst/>
              </a:rPr>
              <a:t>and standing as man's representative, to show in the controversy with Satan that man, </a:t>
            </a:r>
            <a:r>
              <a:rPr lang="en-US" dirty="0">
                <a:solidFill>
                  <a:srgbClr val="FF33CC"/>
                </a:solidFill>
                <a:effectLst/>
              </a:rPr>
              <a:t>as God created him</a:t>
            </a:r>
            <a:r>
              <a:rPr lang="en-US" dirty="0">
                <a:effectLst/>
              </a:rPr>
              <a:t>, connected with the Father and the Son, could obey every divine requirement (ST June 9, 1898).  {7BC 926.7}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88F047A-D148-437C-ADB2-ED4CAEACA832}" type="slidenum">
              <a:rPr lang="en-US" sz="1200">
                <a:effectLst>
                  <a:outerShdw blurRad="38100" dist="38100" dir="2700000" algn="tl">
                    <a:srgbClr val="000000"/>
                  </a:outerShdw>
                </a:effectLst>
              </a:rPr>
              <a:pPr algn="r">
                <a:defRPr/>
              </a:pPr>
              <a:t>204</a:t>
            </a:fld>
            <a:endParaRPr lang="en-US" sz="1200">
              <a:effectLst>
                <a:outerShdw blurRad="38100" dist="38100" dir="2700000" algn="tl">
                  <a:srgbClr val="000000"/>
                </a:outerShdw>
              </a:effectLst>
            </a:endParaRP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285D9FB-4C7C-4380-B212-A687DAE131D3}" type="slidenum">
              <a:rPr lang="en-US"/>
              <a:pPr>
                <a:defRPr/>
              </a:pPr>
              <a:t>205</a:t>
            </a:fld>
            <a:endParaRPr lang="en-US"/>
          </a:p>
        </p:txBody>
      </p:sp>
      <p:sp>
        <p:nvSpPr>
          <p:cNvPr id="2" name="Title 1"/>
          <p:cNvSpPr>
            <a:spLocks noGrp="1"/>
          </p:cNvSpPr>
          <p:nvPr>
            <p:ph type="title"/>
          </p:nvPr>
        </p:nvSpPr>
        <p:spPr/>
        <p:txBody>
          <a:bodyPr/>
          <a:lstStyle/>
          <a:p>
            <a:pPr eaLnBrk="1" hangingPunct="1">
              <a:defRPr/>
            </a:pPr>
            <a:r>
              <a:rPr lang="en-US" dirty="0" smtClean="0"/>
              <a:t>Began Where Adam Began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In </a:t>
            </a:r>
            <a:r>
              <a:rPr lang="en-US" dirty="0">
                <a:effectLst/>
              </a:rPr>
              <a:t>the </a:t>
            </a:r>
            <a:r>
              <a:rPr lang="en-US" dirty="0" err="1">
                <a:effectLst/>
              </a:rPr>
              <a:t>fulness</a:t>
            </a:r>
            <a:r>
              <a:rPr lang="en-US" dirty="0">
                <a:effectLst/>
              </a:rPr>
              <a:t> of time He was to be revealed in human form. </a:t>
            </a:r>
            <a:r>
              <a:rPr lang="en-US" dirty="0">
                <a:solidFill>
                  <a:srgbClr val="FF33CC"/>
                </a:solidFill>
                <a:effectLst/>
              </a:rPr>
              <a:t>He was to take His position at the head of humanity by </a:t>
            </a:r>
            <a:r>
              <a:rPr lang="en-US" u="sng" dirty="0">
                <a:solidFill>
                  <a:srgbClr val="FF33CC"/>
                </a:solidFill>
                <a:effectLst/>
              </a:rPr>
              <a:t>taking the nature but not the sinfulness of man</a:t>
            </a:r>
            <a:r>
              <a:rPr lang="en-US" dirty="0">
                <a:effectLst/>
              </a:rPr>
              <a:t>. </a:t>
            </a:r>
            <a:r>
              <a:rPr lang="en-US" dirty="0" smtClean="0">
                <a:effectLst/>
              </a:rPr>
              <a:t> </a:t>
            </a:r>
            <a:r>
              <a:rPr lang="en-US" sz="2800" dirty="0">
                <a:effectLst/>
              </a:rPr>
              <a:t>{ST, May 29, 1901 par. 11</a:t>
            </a:r>
            <a:r>
              <a:rPr lang="en-US" sz="2800" dirty="0" smtClean="0">
                <a:effectLst/>
              </a:rPr>
              <a:t>}  </a:t>
            </a:r>
            <a:r>
              <a:rPr lang="en-US" sz="2800" dirty="0" smtClean="0">
                <a:solidFill>
                  <a:srgbClr val="FFFF00"/>
                </a:solidFill>
                <a:effectLst/>
              </a:rPr>
              <a:t>Incarnation</a:t>
            </a:r>
            <a:endParaRPr lang="en-US" dirty="0" smtClean="0">
              <a:solidFill>
                <a:srgbClr val="FFFF00"/>
              </a:solidFill>
              <a:effectLst/>
            </a:endParaRPr>
          </a:p>
          <a:p>
            <a:pPr marL="0" indent="0" eaLnBrk="1" hangingPunct="1">
              <a:buFont typeface="Wingdings" pitchFamily="2" charset="2"/>
              <a:buNone/>
              <a:defRPr/>
            </a:pPr>
            <a:endParaRPr lang="en-US" sz="2400" dirty="0" smtClean="0">
              <a:effectLst/>
            </a:endParaRPr>
          </a:p>
          <a:p>
            <a:pPr marL="0" indent="0" eaLnBrk="1" hangingPunct="1">
              <a:buFont typeface="Wingdings" pitchFamily="2" charset="2"/>
              <a:buNone/>
              <a:defRPr/>
            </a:pPr>
            <a:r>
              <a:rPr lang="en-US" sz="2400" dirty="0" smtClean="0">
                <a:effectLst/>
              </a:rPr>
              <a:t>“…confessed the </a:t>
            </a:r>
            <a:r>
              <a:rPr lang="en-US" sz="2400" u="sng" dirty="0" smtClean="0">
                <a:effectLst/>
              </a:rPr>
              <a:t>sinfulness of their nature</a:t>
            </a:r>
            <a:r>
              <a:rPr lang="en-US" sz="2400" dirty="0" smtClean="0">
                <a:effectLst/>
              </a:rPr>
              <a:t>.” </a:t>
            </a:r>
            <a:r>
              <a:rPr lang="en-US" sz="1600" dirty="0">
                <a:effectLst/>
              </a:rPr>
              <a:t>{AA 561.1} </a:t>
            </a:r>
            <a:endParaRPr lang="en-US" sz="1600" dirty="0"/>
          </a:p>
          <a:p>
            <a:pPr marL="0" indent="0" eaLnBrk="1" hangingPunct="1">
              <a:buFont typeface="Wingdings" pitchFamily="2" charset="2"/>
              <a:buNone/>
              <a:defRPr/>
            </a:pPr>
            <a:r>
              <a:rPr lang="en-US" sz="2400" dirty="0" smtClean="0"/>
              <a:t>“</a:t>
            </a:r>
            <a:r>
              <a:rPr lang="en-US" sz="2400" dirty="0"/>
              <a:t>As man sees the </a:t>
            </a:r>
            <a:r>
              <a:rPr lang="en-US" sz="2400" u="sng" dirty="0"/>
              <a:t>sinfulness of his nature</a:t>
            </a:r>
            <a:r>
              <a:rPr lang="en-US" sz="2400" dirty="0"/>
              <a:t> in the light of the law, he will realize his great need of a </a:t>
            </a:r>
            <a:r>
              <a:rPr lang="en-US" sz="2400" dirty="0" err="1"/>
              <a:t>Saviour</a:t>
            </a:r>
            <a:r>
              <a:rPr lang="en-US" sz="2400" dirty="0" smtClean="0"/>
              <a:t>.” </a:t>
            </a:r>
            <a:r>
              <a:rPr lang="en-US" sz="1400" dirty="0" smtClean="0"/>
              <a:t>{</a:t>
            </a:r>
            <a:r>
              <a:rPr lang="en-US" sz="1400" dirty="0"/>
              <a:t>ST, July 7, </a:t>
            </a:r>
            <a:r>
              <a:rPr lang="en-US" sz="1400" dirty="0" smtClean="0"/>
              <a:t>1890}</a:t>
            </a:r>
          </a:p>
          <a:p>
            <a:pPr marL="0" indent="0" eaLnBrk="1" hangingPunct="1">
              <a:buFont typeface="Wingdings" pitchFamily="2" charset="2"/>
              <a:buNone/>
              <a:defRPr/>
            </a:pPr>
            <a:r>
              <a:rPr lang="en-US" sz="2400" dirty="0" smtClean="0"/>
              <a:t>“at its very source human nature was corrupted.” </a:t>
            </a:r>
            <a:r>
              <a:rPr lang="en-US" sz="1200" dirty="0">
                <a:effectLst/>
                <a:latin typeface="Times New Roman"/>
                <a:ea typeface="Times New Roman"/>
              </a:rPr>
              <a:t>{RH, April 16, 1901 </a:t>
            </a:r>
            <a:endParaRPr lang="en-US" sz="12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ECF9FE2-3CDD-49EF-B1EA-AE998B660EF7}" type="slidenum">
              <a:rPr lang="en-US" sz="1200">
                <a:effectLst>
                  <a:outerShdw blurRad="38100" dist="38100" dir="2700000" algn="tl">
                    <a:srgbClr val="000000"/>
                  </a:outerShdw>
                </a:effectLst>
              </a:rPr>
              <a:pPr algn="r">
                <a:defRPr/>
              </a:pPr>
              <a:t>205</a:t>
            </a:fld>
            <a:endParaRPr lang="en-US" sz="1200">
              <a:effectLst>
                <a:outerShdw blurRad="38100" dist="38100" dir="2700000" algn="tl">
                  <a:srgbClr val="000000"/>
                </a:outerShdw>
              </a:effectLst>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0D49339-1DBD-4B9F-B0E8-7FEF9FCEEB3F}" type="slidenum">
              <a:rPr lang="en-US"/>
              <a:pPr>
                <a:defRPr/>
              </a:pPr>
              <a:t>206</a:t>
            </a:fld>
            <a:endParaRPr lang="en-US"/>
          </a:p>
        </p:txBody>
      </p:sp>
      <p:sp>
        <p:nvSpPr>
          <p:cNvPr id="2" name="Title 1"/>
          <p:cNvSpPr>
            <a:spLocks noGrp="1"/>
          </p:cNvSpPr>
          <p:nvPr>
            <p:ph type="title"/>
          </p:nvPr>
        </p:nvSpPr>
        <p:spPr/>
        <p:txBody>
          <a:bodyPr/>
          <a:lstStyle/>
          <a:p>
            <a:pPr eaLnBrk="1" hangingPunct="1">
              <a:defRPr/>
            </a:pPr>
            <a:r>
              <a:rPr lang="en-US" dirty="0" smtClean="0"/>
              <a:t>Posterity Born in Sin — </a:t>
            </a:r>
            <a:r>
              <a:rPr lang="en-US" dirty="0" smtClean="0">
                <a:solidFill>
                  <a:srgbClr val="FFC000"/>
                </a:solidFill>
              </a:rPr>
              <a:t>Except</a:t>
            </a:r>
            <a:endParaRPr lang="en-US" dirty="0">
              <a:solidFill>
                <a:srgbClr val="FFC000"/>
              </a:solidFill>
            </a:endParaRP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FF00"/>
                </a:solidFill>
              </a:rPr>
              <a:t>Seth</a:t>
            </a:r>
            <a:r>
              <a:rPr lang="en-US" sz="2800" dirty="0"/>
              <a:t> was a worthy character, and was to take the place of Abel in right-doing. Yet he was a son of Adam, like sinful Cain, and inherited from the nature of Adam no more natural goodness than did Cain. </a:t>
            </a:r>
            <a:r>
              <a:rPr lang="en-US" sz="2800" dirty="0">
                <a:solidFill>
                  <a:srgbClr val="FFFF00"/>
                </a:solidFill>
              </a:rPr>
              <a:t>He was born in sin</a:t>
            </a:r>
            <a:r>
              <a:rPr lang="en-US" sz="2800" dirty="0"/>
              <a:t>, but by the grace of </a:t>
            </a:r>
            <a:r>
              <a:rPr lang="en-US" sz="2800" dirty="0" smtClean="0"/>
              <a:t>God…he </a:t>
            </a:r>
            <a:r>
              <a:rPr lang="en-US" sz="2800" dirty="0"/>
              <a:t>honored the Lord in doing his will</a:t>
            </a:r>
            <a:r>
              <a:rPr lang="en-US" sz="2400" dirty="0" smtClean="0"/>
              <a:t>.</a:t>
            </a:r>
            <a:r>
              <a:rPr lang="en-US" sz="1600" dirty="0" smtClean="0"/>
              <a:t>{</a:t>
            </a:r>
            <a:r>
              <a:rPr lang="en-US" sz="1600" dirty="0"/>
              <a:t>ST, </a:t>
            </a:r>
            <a:r>
              <a:rPr lang="en-US" sz="1600" dirty="0" smtClean="0"/>
              <a:t>2-20-79} </a:t>
            </a:r>
            <a:endParaRPr lang="en-US" sz="1400" dirty="0" smtClean="0"/>
          </a:p>
          <a:p>
            <a:pPr marL="0" indent="0" eaLnBrk="1" hangingPunct="1">
              <a:buFont typeface="Wingdings" pitchFamily="2" charset="2"/>
              <a:buNone/>
              <a:defRPr/>
            </a:pPr>
            <a:endParaRPr lang="en-US" sz="2800" dirty="0"/>
          </a:p>
          <a:p>
            <a:pPr marL="0" indent="0" eaLnBrk="1" hangingPunct="1">
              <a:buFont typeface="Wingdings" pitchFamily="2" charset="2"/>
              <a:buNone/>
              <a:defRPr/>
            </a:pPr>
            <a:r>
              <a:rPr lang="en-US" sz="2800" dirty="0" smtClean="0"/>
              <a:t>Christ </a:t>
            </a:r>
            <a:r>
              <a:rPr lang="en-US" sz="2800" dirty="0"/>
              <a:t>made a full </a:t>
            </a:r>
            <a:r>
              <a:rPr lang="en-US" sz="2800" dirty="0" smtClean="0"/>
              <a:t>atonement…</a:t>
            </a:r>
            <a:r>
              <a:rPr lang="en-US" sz="2800" dirty="0" smtClean="0">
                <a:solidFill>
                  <a:srgbClr val="FFFF00"/>
                </a:solidFill>
              </a:rPr>
              <a:t>He </a:t>
            </a:r>
            <a:r>
              <a:rPr lang="en-US" sz="2800" dirty="0">
                <a:solidFill>
                  <a:srgbClr val="FFFF00"/>
                </a:solidFill>
              </a:rPr>
              <a:t>was born without a taint of sin</a:t>
            </a:r>
            <a:r>
              <a:rPr lang="en-US" sz="2800" dirty="0"/>
              <a:t>, but came into the world in like manner as the human family. </a:t>
            </a:r>
            <a:r>
              <a:rPr lang="en-US" sz="2800" dirty="0" smtClean="0"/>
              <a:t>{</a:t>
            </a:r>
            <a:r>
              <a:rPr lang="en-US" sz="2800" dirty="0"/>
              <a:t>7BC 925.5}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3AF8915-F6F2-4DC5-BA81-FF8051BE38A5}" type="slidenum">
              <a:rPr lang="en-US" sz="1200">
                <a:effectLst>
                  <a:outerShdw blurRad="38100" dist="38100" dir="2700000" algn="tl">
                    <a:srgbClr val="000000"/>
                  </a:outerShdw>
                </a:effectLst>
              </a:rPr>
              <a:pPr algn="r">
                <a:defRPr/>
              </a:pPr>
              <a:t>206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2270137-54DA-4E15-9A8F-7AA82F39D92A}" type="slidenum">
              <a:rPr lang="en-US"/>
              <a:pPr>
                <a:defRPr/>
              </a:pPr>
              <a:t>207</a:t>
            </a:fld>
            <a:endParaRPr lang="en-US"/>
          </a:p>
        </p:txBody>
      </p:sp>
      <p:sp>
        <p:nvSpPr>
          <p:cNvPr id="2" name="Title 1"/>
          <p:cNvSpPr>
            <a:spLocks noGrp="1"/>
          </p:cNvSpPr>
          <p:nvPr>
            <p:ph type="title"/>
          </p:nvPr>
        </p:nvSpPr>
        <p:spPr/>
        <p:txBody>
          <a:bodyPr/>
          <a:lstStyle/>
          <a:p>
            <a:pPr eaLnBrk="1" hangingPunct="1">
              <a:defRPr/>
            </a:pPr>
            <a:r>
              <a:rPr lang="en-US" dirty="0" smtClean="0"/>
              <a:t>Christ Tempted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In what consisted the strength of the assault made upon Adam, which caused his fall? </a:t>
            </a:r>
            <a:r>
              <a:rPr lang="en-US" sz="2800" dirty="0">
                <a:solidFill>
                  <a:srgbClr val="FF33CC"/>
                </a:solidFill>
                <a:effectLst/>
              </a:rPr>
              <a:t>It was not indwelling sin</a:t>
            </a:r>
            <a:r>
              <a:rPr lang="en-US" sz="2800" dirty="0">
                <a:effectLst/>
              </a:rPr>
              <a:t>; for God made Adam after His own character, pure and upright. There were </a:t>
            </a:r>
            <a:r>
              <a:rPr lang="en-US" sz="2800" dirty="0">
                <a:solidFill>
                  <a:srgbClr val="FF33CC"/>
                </a:solidFill>
                <a:effectLst/>
              </a:rPr>
              <a:t>no corrupt principles in the first Adam, no corrupt propensities or tendencies to evil</a:t>
            </a:r>
            <a:r>
              <a:rPr lang="en-US" sz="2800" dirty="0">
                <a:effectLst/>
              </a:rPr>
              <a:t>. </a:t>
            </a:r>
            <a:r>
              <a:rPr lang="en-US" sz="2400" dirty="0" smtClean="0">
                <a:effectLst/>
              </a:rPr>
              <a:t>(</a:t>
            </a:r>
            <a:r>
              <a:rPr lang="en-US" sz="2400" dirty="0">
                <a:effectLst/>
              </a:rPr>
              <a:t>Letter 191, 1899).  {1BC 1083.6</a:t>
            </a:r>
            <a:r>
              <a:rPr lang="en-US" sz="2400" dirty="0" smtClean="0">
                <a:effectLst/>
              </a:rPr>
              <a:t>}</a:t>
            </a:r>
          </a:p>
          <a:p>
            <a:pPr marL="0" indent="0" eaLnBrk="1" hangingPunct="1">
              <a:buFont typeface="Wingdings" pitchFamily="2" charset="2"/>
              <a:buNone/>
              <a:defRPr/>
            </a:pPr>
            <a:endParaRPr lang="en-US" sz="2400" dirty="0">
              <a:effectLst/>
            </a:endParaRPr>
          </a:p>
          <a:p>
            <a:pPr marL="0" indent="0" eaLnBrk="1" hangingPunct="1">
              <a:buFont typeface="Wingdings" pitchFamily="2" charset="2"/>
              <a:buNone/>
              <a:defRPr/>
            </a:pPr>
            <a:r>
              <a:rPr lang="en-US" sz="2400" dirty="0" smtClean="0">
                <a:solidFill>
                  <a:srgbClr val="FFFFFF"/>
                </a:solidFill>
                <a:effectLst/>
              </a:rPr>
              <a:t>[Christ] </a:t>
            </a:r>
            <a:r>
              <a:rPr lang="en-US" sz="2400" dirty="0">
                <a:solidFill>
                  <a:srgbClr val="FFFFFF"/>
                </a:solidFill>
                <a:effectLst/>
              </a:rPr>
              <a:t>was assailed with temptations </a:t>
            </a:r>
            <a:r>
              <a:rPr lang="en-US" sz="2400" dirty="0">
                <a:solidFill>
                  <a:srgbClr val="FFFF00"/>
                </a:solidFill>
                <a:effectLst/>
              </a:rPr>
              <a:t>in the </a:t>
            </a:r>
            <a:r>
              <a:rPr lang="en-US" sz="2400" dirty="0" smtClean="0">
                <a:solidFill>
                  <a:srgbClr val="FFFF00"/>
                </a:solidFill>
                <a:effectLst/>
              </a:rPr>
              <a:t>wilderness</a:t>
            </a:r>
            <a:r>
              <a:rPr lang="en-US" sz="2400" dirty="0">
                <a:solidFill>
                  <a:srgbClr val="FFFFFF"/>
                </a:solidFill>
                <a:effectLst/>
              </a:rPr>
              <a:t>, as Adam was assailed with temptations </a:t>
            </a:r>
            <a:r>
              <a:rPr lang="en-US" sz="2400" dirty="0">
                <a:solidFill>
                  <a:srgbClr val="FFFF00"/>
                </a:solidFill>
                <a:effectLst/>
              </a:rPr>
              <a:t>in Eden</a:t>
            </a:r>
            <a:r>
              <a:rPr lang="en-US" sz="2000" dirty="0" smtClean="0">
                <a:solidFill>
                  <a:srgbClr val="FFFFFF"/>
                </a:solidFill>
                <a:effectLst/>
              </a:rPr>
              <a:t>.</a:t>
            </a:r>
            <a:r>
              <a:rPr lang="en-US" sz="2000" dirty="0" smtClean="0">
                <a:effectLst/>
              </a:rPr>
              <a:t> </a:t>
            </a:r>
            <a:r>
              <a:rPr lang="en-US" sz="2400" dirty="0" smtClean="0">
                <a:effectLst/>
              </a:rPr>
              <a:t>{</a:t>
            </a:r>
            <a:r>
              <a:rPr lang="en-US" sz="2400" dirty="0">
                <a:effectLst/>
              </a:rPr>
              <a:t>5BC 1128.4</a:t>
            </a:r>
            <a:r>
              <a:rPr lang="en-US" sz="2400" dirty="0" smtClean="0">
                <a:effectLst/>
              </a:rPr>
              <a:t>}</a:t>
            </a:r>
          </a:p>
          <a:p>
            <a:pPr marL="0" indent="0" eaLnBrk="1" hangingPunct="1">
              <a:buFont typeface="Wingdings" pitchFamily="2" charset="2"/>
              <a:buNone/>
              <a:defRPr/>
            </a:pPr>
            <a:r>
              <a:rPr lang="en-US" sz="2400" dirty="0" smtClean="0">
                <a:solidFill>
                  <a:srgbClr val="FFFF00"/>
                </a:solidFill>
                <a:effectLst/>
              </a:rPr>
              <a:t>Thus </a:t>
            </a:r>
            <a:r>
              <a:rPr lang="en-US" sz="2400" dirty="0" smtClean="0">
                <a:solidFill>
                  <a:srgbClr val="FFFF00"/>
                </a:solidFill>
                <a:effectLst/>
                <a:sym typeface="Wingdings" pitchFamily="2" charset="2"/>
              </a:rPr>
              <a:t> </a:t>
            </a:r>
            <a:r>
              <a:rPr lang="en-US" sz="2400" dirty="0" smtClean="0">
                <a:solidFill>
                  <a:srgbClr val="FFFF00"/>
                </a:solidFill>
                <a:effectLst/>
              </a:rPr>
              <a:t>No indwelling sin; corrupt propensities  </a:t>
            </a:r>
            <a:endParaRPr lang="en-US" sz="2000" dirty="0">
              <a:solidFill>
                <a:srgbClr val="FFFF00"/>
              </a:solidFill>
              <a:effectLst/>
            </a:endParaRPr>
          </a:p>
          <a:p>
            <a:pPr marL="0" indent="0" eaLnBrk="1" hangingPunct="1">
              <a:buFont typeface="Wingdings" pitchFamily="2" charset="2"/>
              <a:buNone/>
              <a:defRPr/>
            </a:pP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08589D6-3332-4C35-B4E4-7B273897C61C}" type="slidenum">
              <a:rPr lang="en-US" sz="1200">
                <a:effectLst>
                  <a:outerShdw blurRad="38100" dist="38100" dir="2700000" algn="tl">
                    <a:srgbClr val="000000"/>
                  </a:outerShdw>
                </a:effectLst>
              </a:rPr>
              <a:pPr algn="r">
                <a:defRPr/>
              </a:pPr>
              <a:t>207</a:t>
            </a:fld>
            <a:endParaRPr lang="en-US" sz="1200">
              <a:effectLst>
                <a:outerShdw blurRad="38100" dist="38100" dir="2700000" algn="tl">
                  <a:srgbClr val="000000"/>
                </a:outerShdw>
              </a:effectLst>
            </a:endParaRP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A2FD1AE-EAEC-47D6-8444-DFD9D4D64A50}" type="slidenum">
              <a:rPr lang="en-US"/>
              <a:pPr>
                <a:defRPr/>
              </a:pPr>
              <a:t>208</a:t>
            </a:fld>
            <a:endParaRPr lang="en-US"/>
          </a:p>
        </p:txBody>
      </p:sp>
      <p:sp>
        <p:nvSpPr>
          <p:cNvPr id="2" name="Title 1"/>
          <p:cNvSpPr>
            <a:spLocks noGrp="1"/>
          </p:cNvSpPr>
          <p:nvPr>
            <p:ph type="title"/>
          </p:nvPr>
        </p:nvSpPr>
        <p:spPr/>
        <p:txBody>
          <a:bodyPr/>
          <a:lstStyle/>
          <a:p>
            <a:pPr eaLnBrk="1" hangingPunct="1">
              <a:defRPr/>
            </a:pPr>
            <a:r>
              <a:rPr lang="en-US" dirty="0"/>
              <a:t>3</a:t>
            </a:r>
            <a:r>
              <a:rPr lang="en-US" dirty="0" smtClean="0"/>
              <a:t> Points of Temptation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With the terrible weight of the sins of the world upon Him, Christ withstood the test upon </a:t>
            </a:r>
            <a:r>
              <a:rPr lang="en-US" dirty="0">
                <a:solidFill>
                  <a:srgbClr val="FF33CC"/>
                </a:solidFill>
                <a:effectLst/>
              </a:rPr>
              <a:t>appetite</a:t>
            </a:r>
            <a:r>
              <a:rPr lang="en-US" dirty="0">
                <a:effectLst/>
              </a:rPr>
              <a:t>, upon the </a:t>
            </a:r>
            <a:r>
              <a:rPr lang="en-US" dirty="0">
                <a:solidFill>
                  <a:srgbClr val="FF33CC"/>
                </a:solidFill>
                <a:effectLst/>
              </a:rPr>
              <a:t>love of the world</a:t>
            </a:r>
            <a:r>
              <a:rPr lang="en-US" dirty="0">
                <a:effectLst/>
              </a:rPr>
              <a:t>, and upon that </a:t>
            </a:r>
            <a:r>
              <a:rPr lang="en-US" dirty="0">
                <a:solidFill>
                  <a:srgbClr val="FF33CC"/>
                </a:solidFill>
                <a:effectLst/>
              </a:rPr>
              <a:t>love of display </a:t>
            </a:r>
            <a:r>
              <a:rPr lang="en-US" dirty="0">
                <a:effectLst/>
              </a:rPr>
              <a:t>which leads to presumption. </a:t>
            </a:r>
            <a:r>
              <a:rPr lang="en-US" dirty="0">
                <a:solidFill>
                  <a:srgbClr val="FFFF00"/>
                </a:solidFill>
                <a:effectLst/>
              </a:rPr>
              <a:t>These were the temptations that overcame Adam and Eve, and that so readily overcome us</a:t>
            </a:r>
            <a:r>
              <a:rPr lang="en-US" dirty="0">
                <a:effectLst/>
              </a:rPr>
              <a:t>.  {DA 116.4}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ECA9175-3AA7-4B50-BF47-D14B4CF66228}" type="slidenum">
              <a:rPr lang="en-US" sz="1200">
                <a:effectLst>
                  <a:outerShdw blurRad="38100" dist="38100" dir="2700000" algn="tl">
                    <a:srgbClr val="000000"/>
                  </a:outerShdw>
                </a:effectLst>
              </a:rPr>
              <a:pPr algn="r">
                <a:defRPr/>
              </a:pPr>
              <a:t>208</a:t>
            </a:fld>
            <a:endParaRPr lang="en-US" sz="1200">
              <a:effectLst>
                <a:outerShdw blurRad="38100" dist="38100" dir="2700000" algn="tl">
                  <a:srgbClr val="000000"/>
                </a:outerShdw>
              </a:effectLst>
            </a:endParaRP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85E74A8-C826-47A1-A7E1-94714B9CD4DF}" type="slidenum">
              <a:rPr lang="en-US"/>
              <a:pPr>
                <a:defRPr/>
              </a:pPr>
              <a:t>209</a:t>
            </a:fld>
            <a:endParaRPr lang="en-US"/>
          </a:p>
        </p:txBody>
      </p:sp>
      <p:sp>
        <p:nvSpPr>
          <p:cNvPr id="2" name="Title 1"/>
          <p:cNvSpPr>
            <a:spLocks noGrp="1"/>
          </p:cNvSpPr>
          <p:nvPr>
            <p:ph type="title"/>
          </p:nvPr>
        </p:nvSpPr>
        <p:spPr/>
        <p:txBody>
          <a:bodyPr/>
          <a:lstStyle/>
          <a:p>
            <a:pPr eaLnBrk="1" hangingPunct="1">
              <a:defRPr/>
            </a:pPr>
            <a:r>
              <a:rPr lang="en-US" dirty="0" smtClean="0"/>
              <a:t>Christ Tempted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Possessing our nature, </a:t>
            </a:r>
            <a:r>
              <a:rPr lang="en-US" sz="2800" u="sng" dirty="0">
                <a:solidFill>
                  <a:srgbClr val="FF33CC"/>
                </a:solidFill>
                <a:effectLst/>
              </a:rPr>
              <a:t>though unstained by sin</a:t>
            </a:r>
            <a:r>
              <a:rPr lang="en-US" sz="2800" dirty="0">
                <a:effectLst/>
              </a:rPr>
              <a:t>, and tempted in all points like as we are, Christ kept the law, proving beyond controversy that man also can keep it.  </a:t>
            </a:r>
            <a:r>
              <a:rPr lang="en-US" sz="2400" dirty="0">
                <a:effectLst/>
              </a:rPr>
              <a:t>{RH, May 7, 1901 par. 2} </a:t>
            </a:r>
            <a:endParaRPr lang="en-US" sz="2400" dirty="0" smtClean="0">
              <a:effectLst/>
            </a:endParaRPr>
          </a:p>
          <a:p>
            <a:pPr marL="0" indent="0" eaLnBrk="1" hangingPunct="1">
              <a:buFont typeface="Wingdings" pitchFamily="2" charset="2"/>
              <a:buNone/>
              <a:defRPr/>
            </a:pPr>
            <a:endParaRPr lang="en-US" sz="2800" dirty="0">
              <a:effectLst/>
            </a:endParaRPr>
          </a:p>
          <a:p>
            <a:pPr eaLnBrk="1" hangingPunct="1">
              <a:defRPr/>
            </a:pPr>
            <a:r>
              <a:rPr lang="en-US" sz="2400" dirty="0">
                <a:effectLst/>
              </a:rPr>
              <a:t>Man never tempted to turn stones to bread</a:t>
            </a:r>
          </a:p>
          <a:p>
            <a:pPr eaLnBrk="1" hangingPunct="1">
              <a:defRPr/>
            </a:pPr>
            <a:r>
              <a:rPr lang="en-US" sz="2400" dirty="0" smtClean="0">
                <a:effectLst/>
              </a:rPr>
              <a:t>But man was tempted </a:t>
            </a:r>
            <a:r>
              <a:rPr lang="en-US" sz="2400" dirty="0">
                <a:effectLst/>
              </a:rPr>
              <a:t>on </a:t>
            </a:r>
            <a:r>
              <a:rPr lang="en-US" sz="2400" dirty="0" smtClean="0">
                <a:effectLst/>
              </a:rPr>
              <a:t>the same </a:t>
            </a:r>
            <a:r>
              <a:rPr lang="en-US" sz="2400" dirty="0">
                <a:effectLst/>
              </a:rPr>
              <a:t>3 points as Christ  </a:t>
            </a:r>
            <a:endParaRPr lang="en-US" sz="2400" dirty="0" smtClean="0">
              <a:effectLst/>
            </a:endParaRPr>
          </a:p>
          <a:p>
            <a:pPr marL="0" indent="0" eaLnBrk="1" hangingPunct="1">
              <a:buFont typeface="Wingdings" pitchFamily="2" charset="2"/>
              <a:buNone/>
              <a:defRPr/>
            </a:pPr>
            <a:r>
              <a:rPr lang="en-US" sz="2400" dirty="0">
                <a:effectLst/>
              </a:rPr>
              <a:t> </a:t>
            </a:r>
            <a:r>
              <a:rPr lang="en-US" sz="2400" dirty="0" smtClean="0">
                <a:effectLst/>
              </a:rPr>
              <a:t>   (</a:t>
            </a:r>
            <a:r>
              <a:rPr lang="en-US" sz="2400" dirty="0">
                <a:effectLst/>
              </a:rPr>
              <a:t>Flesh / </a:t>
            </a:r>
            <a:r>
              <a:rPr lang="en-US" sz="2400" dirty="0" smtClean="0">
                <a:effectLst/>
              </a:rPr>
              <a:t>Eyes </a:t>
            </a:r>
            <a:r>
              <a:rPr lang="en-US" sz="2400" dirty="0">
                <a:effectLst/>
              </a:rPr>
              <a:t>/ Pride of life)</a:t>
            </a:r>
          </a:p>
          <a:p>
            <a:pPr eaLnBrk="1" hangingPunct="1">
              <a:defRPr/>
            </a:pPr>
            <a:r>
              <a:rPr lang="en-US" sz="2400" dirty="0" smtClean="0">
                <a:effectLst/>
              </a:rPr>
              <a:t>Referring </a:t>
            </a:r>
            <a:r>
              <a:rPr lang="en-US" sz="2400" dirty="0">
                <a:effectLst/>
              </a:rPr>
              <a:t>to types of temptations </a:t>
            </a:r>
            <a:r>
              <a:rPr lang="en-US" sz="2400" dirty="0">
                <a:effectLst/>
                <a:sym typeface="Wingdings"/>
              </a:rPr>
              <a:t></a:t>
            </a:r>
            <a:r>
              <a:rPr lang="en-US" sz="2400" dirty="0">
                <a:effectLst/>
              </a:rPr>
              <a:t> NOT specific temptation </a:t>
            </a:r>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55688B4-1AE9-46B9-8CAC-7C5B6381DD53}" type="slidenum">
              <a:rPr lang="en-US" sz="1200">
                <a:effectLst>
                  <a:outerShdw blurRad="38100" dist="38100" dir="2700000" algn="tl">
                    <a:srgbClr val="000000"/>
                  </a:outerShdw>
                </a:effectLst>
              </a:rPr>
              <a:pPr algn="r">
                <a:defRPr/>
              </a:pPr>
              <a:t>209</a:t>
            </a:fld>
            <a:endParaRPr lang="en-US" sz="1200">
              <a:effectLst>
                <a:outerShdw blurRad="38100" dist="38100" dir="2700000" algn="tl">
                  <a:srgbClr val="000000"/>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40C2617-5679-401F-88D3-C9632919E45A}" type="slidenum">
              <a:rPr lang="en-US"/>
              <a:pPr>
                <a:defRPr/>
              </a:pPr>
              <a:t>21</a:t>
            </a:fld>
            <a:endParaRPr lang="en-US"/>
          </a:p>
        </p:txBody>
      </p:sp>
      <p:sp>
        <p:nvSpPr>
          <p:cNvPr id="2" name="Title 1"/>
          <p:cNvSpPr>
            <a:spLocks noGrp="1"/>
          </p:cNvSpPr>
          <p:nvPr>
            <p:ph type="title"/>
          </p:nvPr>
        </p:nvSpPr>
        <p:spPr/>
        <p:txBody>
          <a:bodyPr/>
          <a:lstStyle/>
          <a:p>
            <a:pPr eaLnBrk="1" hangingPunct="1">
              <a:defRPr/>
            </a:pPr>
            <a:r>
              <a:rPr lang="en-US" dirty="0" smtClean="0"/>
              <a:t>Central Concerns of Martin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solidFill>
                  <a:srgbClr val="FF33CC"/>
                </a:solidFill>
              </a:rPr>
              <a:t>1. </a:t>
            </a:r>
            <a:r>
              <a:rPr lang="en-US" sz="2800" dirty="0" smtClean="0"/>
              <a:t>Atonement not completed at the cross</a:t>
            </a:r>
          </a:p>
          <a:p>
            <a:pPr marL="0" indent="0" eaLnBrk="1" hangingPunct="1">
              <a:buFont typeface="Wingdings" pitchFamily="2" charset="2"/>
              <a:buNone/>
              <a:defRPr/>
            </a:pPr>
            <a:r>
              <a:rPr lang="en-US" sz="2800" dirty="0" smtClean="0">
                <a:solidFill>
                  <a:srgbClr val="FF33CC"/>
                </a:solidFill>
              </a:rPr>
              <a:t>2. </a:t>
            </a:r>
            <a:r>
              <a:rPr lang="en-US" sz="2800" dirty="0" smtClean="0"/>
              <a:t>Salvation is result of grace plus works</a:t>
            </a:r>
          </a:p>
          <a:p>
            <a:pPr marL="0" indent="0" eaLnBrk="1" hangingPunct="1">
              <a:buFont typeface="Wingdings" pitchFamily="2" charset="2"/>
              <a:buNone/>
              <a:defRPr/>
            </a:pPr>
            <a:r>
              <a:rPr lang="en-US" sz="2800" dirty="0" smtClean="0">
                <a:solidFill>
                  <a:srgbClr val="FF33CC"/>
                </a:solidFill>
              </a:rPr>
              <a:t>3. </a:t>
            </a:r>
            <a:r>
              <a:rPr lang="en-US" sz="2800" dirty="0" smtClean="0"/>
              <a:t>Christ was created being, not self-existent</a:t>
            </a:r>
          </a:p>
          <a:p>
            <a:pPr marL="0" indent="0" eaLnBrk="1" hangingPunct="1">
              <a:buFont typeface="Wingdings" pitchFamily="2" charset="2"/>
              <a:buNone/>
              <a:defRPr/>
            </a:pPr>
            <a:r>
              <a:rPr lang="en-US" sz="2800" dirty="0" smtClean="0">
                <a:solidFill>
                  <a:srgbClr val="FF33CC"/>
                </a:solidFill>
              </a:rPr>
              <a:t>4. </a:t>
            </a:r>
            <a:r>
              <a:rPr lang="en-US" sz="2800" dirty="0" smtClean="0"/>
              <a:t>Christ possessed fallen, sinful nature</a:t>
            </a:r>
          </a:p>
          <a:p>
            <a:pPr eaLnBrk="1" hangingPunct="1">
              <a:defRPr/>
            </a:pPr>
            <a:endParaRPr lang="en-US" dirty="0"/>
          </a:p>
          <a:p>
            <a:pPr eaLnBrk="1" hangingPunct="1">
              <a:defRPr/>
            </a:pPr>
            <a:r>
              <a:rPr lang="en-US" sz="2800" dirty="0" smtClean="0"/>
              <a:t>#2 &amp; #3 resolved quickly</a:t>
            </a:r>
          </a:p>
          <a:p>
            <a:pPr eaLnBrk="1" hangingPunct="1">
              <a:defRPr/>
            </a:pPr>
            <a:r>
              <a:rPr lang="en-US" sz="2800" dirty="0" smtClean="0"/>
              <a:t>Atonement “accomplished” &amp; “applied”</a:t>
            </a:r>
          </a:p>
          <a:p>
            <a:pPr eaLnBrk="1" hangingPunct="1">
              <a:defRPr/>
            </a:pPr>
            <a:r>
              <a:rPr lang="en-US" sz="2800" dirty="0" smtClean="0"/>
              <a:t>Most problematic issue: Nature of Christ</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3716F65-EA9A-4AB1-BC97-17ADF12F818E}" type="slidenum">
              <a:rPr lang="en-US" sz="1200">
                <a:effectLst>
                  <a:outerShdw blurRad="38100" dist="38100" dir="2700000" algn="tl">
                    <a:srgbClr val="000000"/>
                  </a:outerShdw>
                </a:effectLst>
              </a:rPr>
              <a:pPr algn="r">
                <a:defRPr/>
              </a:pPr>
              <a:t>21</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D1CDEBC-B6B6-4EF7-936C-AD88C36DDB11}" type="slidenum">
              <a:rPr lang="en-US"/>
              <a:pPr>
                <a:defRPr/>
              </a:pPr>
              <a:t>210</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sz="5400" dirty="0" smtClean="0"/>
              <a:t>Advantage Adam</a:t>
            </a:r>
            <a:endParaRPr lang="en-US" sz="4800" dirty="0"/>
          </a:p>
        </p:txBody>
      </p:sp>
      <p:sp>
        <p:nvSpPr>
          <p:cNvPr id="3" name="Content Placeholder 2"/>
          <p:cNvSpPr>
            <a:spLocks noGrp="1"/>
          </p:cNvSpPr>
          <p:nvPr>
            <p:ph idx="1"/>
          </p:nvPr>
        </p:nvSpPr>
        <p:spPr>
          <a:xfrm>
            <a:off x="533400" y="1295400"/>
            <a:ext cx="8229600" cy="4835525"/>
          </a:xfrm>
        </p:spPr>
        <p:txBody>
          <a:bodyPr/>
          <a:lstStyle/>
          <a:p>
            <a:pPr marL="0" indent="0" eaLnBrk="1" hangingPunct="1">
              <a:buFont typeface="Wingdings" pitchFamily="2" charset="2"/>
              <a:buNone/>
              <a:defRPr/>
            </a:pPr>
            <a:r>
              <a:rPr lang="en-US" sz="2400" dirty="0">
                <a:solidFill>
                  <a:srgbClr val="FF33CC"/>
                </a:solidFill>
                <a:effectLst/>
              </a:rPr>
              <a:t>Adam had the advantage over Christ</a:t>
            </a:r>
            <a:r>
              <a:rPr lang="en-US" sz="2400" dirty="0">
                <a:effectLst/>
              </a:rPr>
              <a:t>, in that when he was assailed by the tempter, </a:t>
            </a:r>
            <a:r>
              <a:rPr lang="en-US" sz="2400" dirty="0">
                <a:solidFill>
                  <a:srgbClr val="FF33CC"/>
                </a:solidFill>
                <a:effectLst/>
              </a:rPr>
              <a:t>none of the effects of sin were upon him</a:t>
            </a:r>
            <a:r>
              <a:rPr lang="en-US" sz="2400" dirty="0">
                <a:effectLst/>
              </a:rPr>
              <a:t>. He stood in the strength of perfect manhood, possessing the full vigor of mind and body. He was surrounded with the glories of Eden, and was in daily communion with heavenly beings. </a:t>
            </a:r>
            <a:r>
              <a:rPr lang="en-US" sz="2400" dirty="0">
                <a:solidFill>
                  <a:srgbClr val="FF33CC"/>
                </a:solidFill>
                <a:effectLst/>
              </a:rPr>
              <a:t>It was not thus with Jesus when He entered the wilderness </a:t>
            </a:r>
            <a:r>
              <a:rPr lang="en-US" sz="2400" dirty="0">
                <a:effectLst/>
              </a:rPr>
              <a:t>to cope with Satan. </a:t>
            </a:r>
            <a:r>
              <a:rPr lang="en-US" sz="2400" dirty="0">
                <a:solidFill>
                  <a:srgbClr val="FFFF00"/>
                </a:solidFill>
                <a:effectLst/>
              </a:rPr>
              <a:t>For four thousand years the race had been decreasing in physical strength, in mental power, in moral worth; and Christ took upon Him </a:t>
            </a:r>
            <a:r>
              <a:rPr lang="en-US" sz="2400" u="sng" dirty="0">
                <a:solidFill>
                  <a:srgbClr val="FFFF00"/>
                </a:solidFill>
                <a:effectLst/>
              </a:rPr>
              <a:t>the infirmities</a:t>
            </a:r>
            <a:r>
              <a:rPr lang="en-US" sz="2400" dirty="0">
                <a:solidFill>
                  <a:srgbClr val="FFFF00"/>
                </a:solidFill>
                <a:effectLst/>
              </a:rPr>
              <a:t> of degenerate humanity</a:t>
            </a:r>
            <a:r>
              <a:rPr lang="en-US" sz="2400" dirty="0">
                <a:effectLst/>
              </a:rPr>
              <a:t>. Only thus could He rescue man from the lowest depths of degradation</a:t>
            </a:r>
            <a:r>
              <a:rPr lang="en-US" sz="2000" dirty="0">
                <a:effectLst/>
              </a:rPr>
              <a:t>.--Ms. 113, 1902, pp. 1, 2 (See DA 117</a:t>
            </a:r>
            <a:r>
              <a:rPr lang="en-US" sz="2000" dirty="0" smtClean="0">
                <a:effectLst/>
              </a:rPr>
              <a:t>).</a:t>
            </a:r>
          </a:p>
          <a:p>
            <a:pPr marL="0" indent="0" eaLnBrk="1" hangingPunct="1">
              <a:buFont typeface="Wingdings" pitchFamily="2" charset="2"/>
              <a:buNone/>
              <a:defRPr/>
            </a:pPr>
            <a:r>
              <a:rPr lang="en-US" sz="2000" dirty="0" smtClean="0">
                <a:solidFill>
                  <a:srgbClr val="FFC000"/>
                </a:solidFill>
                <a:effectLst/>
              </a:rPr>
              <a:t>[Note: not inclinations, but infirmities of degenerate humanity]</a:t>
            </a:r>
            <a:endParaRPr lang="en-US" sz="2000" dirty="0">
              <a:solidFill>
                <a:srgbClr val="FFC000"/>
              </a:solidFill>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BE85434-9303-4DCF-A95D-D390A1D36343}" type="slidenum">
              <a:rPr lang="en-US" sz="1200">
                <a:effectLst>
                  <a:outerShdw blurRad="38100" dist="38100" dir="2700000" algn="tl">
                    <a:srgbClr val="000000"/>
                  </a:outerShdw>
                </a:effectLst>
              </a:rPr>
              <a:pPr algn="r">
                <a:defRPr/>
              </a:pPr>
              <a:t>210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825B5F7-904A-42E1-9378-8C89F6983153}" type="slidenum">
              <a:rPr lang="en-US"/>
              <a:pPr>
                <a:defRPr/>
              </a:pPr>
              <a:t>211</a:t>
            </a:fld>
            <a:endParaRPr lang="en-US"/>
          </a:p>
        </p:txBody>
      </p:sp>
      <p:sp>
        <p:nvSpPr>
          <p:cNvPr id="2" name="Title 1"/>
          <p:cNvSpPr>
            <a:spLocks noGrp="1"/>
          </p:cNvSpPr>
          <p:nvPr>
            <p:ph type="title"/>
          </p:nvPr>
        </p:nvSpPr>
        <p:spPr/>
        <p:txBody>
          <a:bodyPr/>
          <a:lstStyle/>
          <a:p>
            <a:pPr eaLnBrk="1" hangingPunct="1">
              <a:defRPr/>
            </a:pPr>
            <a:r>
              <a:rPr lang="en-US" sz="4000" dirty="0" smtClean="0"/>
              <a:t>Degrees of Depravity/Temptation</a:t>
            </a:r>
            <a:endParaRPr lang="en-US" sz="4000"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t>While </a:t>
            </a:r>
            <a:r>
              <a:rPr lang="en-US" sz="2800" dirty="0"/>
              <a:t>some are continually harassed, afflicted, and in trouble because of their unhappy traits of character, having to war with internal foes and the </a:t>
            </a:r>
            <a:r>
              <a:rPr lang="en-US" sz="2800" dirty="0">
                <a:solidFill>
                  <a:srgbClr val="FFFF00"/>
                </a:solidFill>
              </a:rPr>
              <a:t>corruption of their nature</a:t>
            </a:r>
            <a:r>
              <a:rPr lang="en-US" sz="2800" dirty="0"/>
              <a:t>, others have not half so much to battle </a:t>
            </a:r>
            <a:r>
              <a:rPr lang="en-US" sz="2800" dirty="0" smtClean="0"/>
              <a:t>against…</a:t>
            </a:r>
            <a:r>
              <a:rPr lang="en-US" sz="2800" dirty="0" smtClean="0">
                <a:solidFill>
                  <a:srgbClr val="FF33CC"/>
                </a:solidFill>
              </a:rPr>
              <a:t>In </a:t>
            </a:r>
            <a:r>
              <a:rPr lang="en-US" sz="2800" dirty="0">
                <a:solidFill>
                  <a:srgbClr val="FF33CC"/>
                </a:solidFill>
              </a:rPr>
              <a:t>very many cases they do not labor half so hard to </a:t>
            </a:r>
            <a:r>
              <a:rPr lang="en-US" sz="2800" dirty="0" smtClean="0">
                <a:solidFill>
                  <a:srgbClr val="FF33CC"/>
                </a:solidFill>
              </a:rPr>
              <a:t>overcome </a:t>
            </a:r>
            <a:r>
              <a:rPr lang="en-US" sz="2800" dirty="0" smtClean="0"/>
              <a:t>and live the Christian life as do some of </a:t>
            </a:r>
            <a:r>
              <a:rPr lang="en-US" sz="2800" dirty="0"/>
              <a:t>those unfortunate ones I have mentioned. </a:t>
            </a:r>
            <a:r>
              <a:rPr lang="en-US" sz="2800" dirty="0" smtClean="0"/>
              <a:t>{</a:t>
            </a:r>
            <a:r>
              <a:rPr lang="en-US" sz="2800" dirty="0"/>
              <a:t>2T 74.1} </a:t>
            </a:r>
            <a:endParaRPr lang="en-US" sz="2800" dirty="0" smtClean="0"/>
          </a:p>
          <a:p>
            <a:pPr eaLnBrk="1" hangingPunct="1">
              <a:buFont typeface="Arial" pitchFamily="34" charset="0"/>
              <a:buChar char="•"/>
              <a:defRPr/>
            </a:pPr>
            <a:r>
              <a:rPr lang="en-US" sz="2400" dirty="0" smtClean="0">
                <a:solidFill>
                  <a:srgbClr val="FFC000"/>
                </a:solidFill>
              </a:rPr>
              <a:t>Strength of temptation depends on your Inheritance</a:t>
            </a:r>
          </a:p>
          <a:p>
            <a:pPr eaLnBrk="1" hangingPunct="1">
              <a:buFont typeface="Arial" pitchFamily="34" charset="0"/>
              <a:buChar char="•"/>
              <a:defRPr/>
            </a:pPr>
            <a:r>
              <a:rPr lang="en-US" sz="2400" dirty="0">
                <a:solidFill>
                  <a:srgbClr val="FFC000"/>
                </a:solidFill>
              </a:rPr>
              <a:t>Christ temptations more severe than the </a:t>
            </a:r>
            <a:r>
              <a:rPr lang="en-US" sz="2400" dirty="0" smtClean="0">
                <a:solidFill>
                  <a:srgbClr val="FFC000"/>
                </a:solidFill>
              </a:rPr>
              <a:t>vilest???</a:t>
            </a:r>
            <a:endParaRPr lang="en-US" sz="2400" dirty="0">
              <a:solidFill>
                <a:srgbClr val="FFC000"/>
              </a:solidFill>
            </a:endParaRPr>
          </a:p>
          <a:p>
            <a:pPr eaLnBrk="1" hangingPunct="1">
              <a:buFont typeface="Arial" pitchFamily="34" charset="0"/>
              <a:buChar char="•"/>
              <a:defRPr/>
            </a:pPr>
            <a:endParaRPr lang="en-US" sz="2400" dirty="0" smtClean="0">
              <a:solidFill>
                <a:srgbClr val="FFC000"/>
              </a:solidFill>
            </a:endParaRPr>
          </a:p>
          <a:p>
            <a:pPr eaLnBrk="1" hangingPunct="1">
              <a:buFont typeface="Arial" pitchFamily="34" charset="0"/>
              <a:buChar char="•"/>
              <a:defRPr/>
            </a:pPr>
            <a:endParaRPr lang="en-US" sz="2400" dirty="0">
              <a:solidFill>
                <a:srgbClr val="FFC000"/>
              </a:solidFill>
            </a:endParaRPr>
          </a:p>
          <a:p>
            <a:pPr eaLnBrk="1" hangingPunct="1">
              <a:buFont typeface="Arial" pitchFamily="34" charset="0"/>
              <a:buChar char="•"/>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9E9B518-CC58-4C78-B9FD-28DAF460DFFB}" type="slidenum">
              <a:rPr lang="en-US" sz="1200">
                <a:effectLst>
                  <a:outerShdw blurRad="38100" dist="38100" dir="2700000" algn="tl">
                    <a:srgbClr val="000000"/>
                  </a:outerShdw>
                </a:effectLst>
              </a:rPr>
              <a:pPr algn="r">
                <a:defRPr/>
              </a:pPr>
              <a:t>211</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528C897-2831-45AC-9E36-993254B8107E}" type="slidenum">
              <a:rPr lang="en-US"/>
              <a:pPr>
                <a:defRPr/>
              </a:pPr>
              <a:t>212</a:t>
            </a:fld>
            <a:endParaRPr lang="en-US"/>
          </a:p>
        </p:txBody>
      </p:sp>
      <p:sp>
        <p:nvSpPr>
          <p:cNvPr id="2" name="Title 1"/>
          <p:cNvSpPr>
            <a:spLocks noGrp="1"/>
          </p:cNvSpPr>
          <p:nvPr>
            <p:ph type="title"/>
          </p:nvPr>
        </p:nvSpPr>
        <p:spPr/>
        <p:txBody>
          <a:bodyPr/>
          <a:lstStyle/>
          <a:p>
            <a:pPr eaLnBrk="1" hangingPunct="1">
              <a:defRPr/>
            </a:pPr>
            <a:r>
              <a:rPr lang="en-US" dirty="0" smtClean="0"/>
              <a:t>Inclination to Use</a:t>
            </a:r>
            <a:br>
              <a:rPr lang="en-US" dirty="0" smtClean="0"/>
            </a:br>
            <a:r>
              <a:rPr lang="en-US" dirty="0" smtClean="0"/>
              <a:t>Divine Power</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Christ was put to the closest test, requiring the strength of all His faculties to </a:t>
            </a:r>
            <a:r>
              <a:rPr lang="en-US" sz="2800" dirty="0">
                <a:solidFill>
                  <a:srgbClr val="FF33CC"/>
                </a:solidFill>
                <a:effectLst/>
              </a:rPr>
              <a:t>resist the </a:t>
            </a:r>
            <a:r>
              <a:rPr lang="en-US" sz="2800" u="sng" dirty="0">
                <a:solidFill>
                  <a:srgbClr val="FF33CC"/>
                </a:solidFill>
                <a:effectLst/>
              </a:rPr>
              <a:t>inclination when in danger, to use His power</a:t>
            </a:r>
            <a:r>
              <a:rPr lang="en-US" sz="2800" dirty="0">
                <a:solidFill>
                  <a:srgbClr val="FF33CC"/>
                </a:solidFill>
                <a:effectLst/>
              </a:rPr>
              <a:t> to deliver Himself from peril</a:t>
            </a:r>
            <a:r>
              <a:rPr lang="en-US" sz="2800" dirty="0">
                <a:effectLst/>
              </a:rPr>
              <a:t>, and triumph over the power of the prince of darkness. Satan showed his knowledge of the weak points of the human heart, and put forth his utmost power to take advantage of the </a:t>
            </a:r>
            <a:r>
              <a:rPr lang="en-US" sz="2800" dirty="0">
                <a:solidFill>
                  <a:srgbClr val="FF33CC"/>
                </a:solidFill>
                <a:effectLst/>
              </a:rPr>
              <a:t>weakness of the humanity</a:t>
            </a:r>
            <a:r>
              <a:rPr lang="en-US" sz="2800" dirty="0">
                <a:effectLst/>
              </a:rPr>
              <a:t> which Christ had assumed in order to overcome his temptations on man's account (RH April 1, 1875).  {7BC 930.2}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CBF06CB-FB47-4FD5-98A6-89D5DE8E370E}" type="slidenum">
              <a:rPr lang="en-US" sz="1200">
                <a:effectLst>
                  <a:outerShdw blurRad="38100" dist="38100" dir="2700000" algn="tl">
                    <a:srgbClr val="000000"/>
                  </a:outerShdw>
                </a:effectLst>
              </a:rPr>
              <a:pPr algn="r">
                <a:defRPr/>
              </a:pPr>
              <a:t>212</a:t>
            </a:fld>
            <a:endParaRPr lang="en-US" sz="1200">
              <a:effectLst>
                <a:outerShdw blurRad="38100" dist="38100" dir="2700000" algn="tl">
                  <a:srgbClr val="000000"/>
                </a:outerShdw>
              </a:effectLst>
            </a:endParaRP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B7745EA-9901-4D95-B283-CEBCB0B85D3F}" type="slidenum">
              <a:rPr lang="en-US"/>
              <a:pPr>
                <a:defRPr/>
              </a:pPr>
              <a:t>213</a:t>
            </a:fld>
            <a:endParaRPr lang="en-US"/>
          </a:p>
        </p:txBody>
      </p:sp>
      <p:sp>
        <p:nvSpPr>
          <p:cNvPr id="2" name="Title 1"/>
          <p:cNvSpPr>
            <a:spLocks noGrp="1"/>
          </p:cNvSpPr>
          <p:nvPr>
            <p:ph type="title"/>
          </p:nvPr>
        </p:nvSpPr>
        <p:spPr/>
        <p:txBody>
          <a:bodyPr/>
          <a:lstStyle/>
          <a:p>
            <a:pPr eaLnBrk="1" hangingPunct="1">
              <a:defRPr/>
            </a:pPr>
            <a:r>
              <a:rPr lang="en-US" dirty="0" smtClean="0"/>
              <a:t>Tempted in All Points</a:t>
            </a:r>
            <a:br>
              <a:rPr lang="en-US" dirty="0" smtClean="0"/>
            </a:br>
            <a:r>
              <a:rPr lang="en-US" dirty="0" smtClean="0"/>
              <a:t>Type &amp; Intensity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It was a difficult task for the Prince of life to carry out the plan which He had undertaken for the salvation of man, in clothing His divinity with humanity. He had received honor in the heavenly courts, and was </a:t>
            </a:r>
            <a:r>
              <a:rPr lang="en-US" sz="2800" dirty="0">
                <a:solidFill>
                  <a:srgbClr val="FF33CC"/>
                </a:solidFill>
                <a:effectLst/>
              </a:rPr>
              <a:t>familiar with absolute power</a:t>
            </a:r>
            <a:r>
              <a:rPr lang="en-US" sz="2800" dirty="0">
                <a:effectLst/>
              </a:rPr>
              <a:t>. </a:t>
            </a:r>
            <a:r>
              <a:rPr lang="en-US" sz="2800" dirty="0">
                <a:solidFill>
                  <a:srgbClr val="FFFF00"/>
                </a:solidFill>
                <a:effectLst/>
              </a:rPr>
              <a:t>It was as difficult for Him to keep the level of humanity</a:t>
            </a:r>
            <a:r>
              <a:rPr lang="en-US" sz="2800" dirty="0">
                <a:solidFill>
                  <a:srgbClr val="FF33CC"/>
                </a:solidFill>
                <a:effectLst/>
              </a:rPr>
              <a:t> as for men to rise above the low level of their depraved natures</a:t>
            </a:r>
            <a:r>
              <a:rPr lang="en-US" sz="2800" dirty="0">
                <a:effectLst/>
              </a:rPr>
              <a:t>, and be partakers of the divine nature.  {7BC 930.1}  </a:t>
            </a:r>
            <a:r>
              <a:rPr lang="en-US" sz="2800" dirty="0" smtClean="0">
                <a:effectLst/>
              </a:rPr>
              <a:t>  (Flesh v. Spirit)</a:t>
            </a:r>
            <a:endParaRPr lang="en-US" sz="2800" dirty="0">
              <a:effectLst/>
            </a:endParaRPr>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1FC8922-460F-4DA6-8708-B0EDD4D21300}" type="slidenum">
              <a:rPr lang="en-US" sz="1200">
                <a:effectLst>
                  <a:outerShdw blurRad="38100" dist="38100" dir="2700000" algn="tl">
                    <a:srgbClr val="000000"/>
                  </a:outerShdw>
                </a:effectLst>
              </a:rPr>
              <a:pPr algn="r">
                <a:defRPr/>
              </a:pPr>
              <a:t>213</a:t>
            </a:fld>
            <a:endParaRPr lang="en-US" sz="1200">
              <a:effectLst>
                <a:outerShdw blurRad="38100" dist="38100" dir="2700000" algn="tl">
                  <a:srgbClr val="000000"/>
                </a:outerShdw>
              </a:effectLst>
            </a:endParaRP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9B2C63C-950F-4C2A-9FD7-7B9A390F0D94}" type="slidenum">
              <a:rPr lang="en-US"/>
              <a:pPr>
                <a:defRPr/>
              </a:pPr>
              <a:t>214</a:t>
            </a:fld>
            <a:endParaRPr lang="en-US"/>
          </a:p>
        </p:txBody>
      </p:sp>
      <p:sp>
        <p:nvSpPr>
          <p:cNvPr id="2" name="Title 1"/>
          <p:cNvSpPr>
            <a:spLocks noGrp="1"/>
          </p:cNvSpPr>
          <p:nvPr>
            <p:ph type="title"/>
          </p:nvPr>
        </p:nvSpPr>
        <p:spPr/>
        <p:txBody>
          <a:bodyPr/>
          <a:lstStyle/>
          <a:p>
            <a:pPr eaLnBrk="1" hangingPunct="1">
              <a:defRPr/>
            </a:pPr>
            <a:r>
              <a:rPr lang="en-US" dirty="0" smtClean="0"/>
              <a:t>Overcame as a Man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t>The Son of God placed Himself in the sinner's stead, and </a:t>
            </a:r>
            <a:r>
              <a:rPr lang="en-US" sz="2800" dirty="0">
                <a:solidFill>
                  <a:srgbClr val="FFFF00"/>
                </a:solidFill>
              </a:rPr>
              <a:t>passed over the ground </a:t>
            </a:r>
            <a:r>
              <a:rPr lang="en-US" sz="2800" dirty="0"/>
              <a:t>where Adam fell, and endured the </a:t>
            </a:r>
            <a:r>
              <a:rPr lang="en-US" sz="2800" dirty="0">
                <a:solidFill>
                  <a:srgbClr val="FFFF00"/>
                </a:solidFill>
              </a:rPr>
              <a:t>temptation</a:t>
            </a:r>
            <a:r>
              <a:rPr lang="en-US" sz="2800" dirty="0"/>
              <a:t> in the wilderness, which was a </a:t>
            </a:r>
            <a:r>
              <a:rPr lang="en-US" sz="2800" dirty="0">
                <a:solidFill>
                  <a:srgbClr val="FFFF00"/>
                </a:solidFill>
              </a:rPr>
              <a:t>hundredfold stronger </a:t>
            </a:r>
            <a:r>
              <a:rPr lang="en-US" sz="2800" dirty="0"/>
              <a:t>than was or ever will be brought to bear upon the human race. Christ overcame the temptations of Satan as a man. Every man may overcome as Christ overcame. {3SM 136.2} </a:t>
            </a:r>
            <a:r>
              <a:rPr lang="en-US" sz="2800" dirty="0" smtClean="0"/>
              <a:t>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829485C-893F-4A36-BAB1-686CFC06DEC1}" type="slidenum">
              <a:rPr lang="en-US" sz="1200">
                <a:effectLst>
                  <a:outerShdw blurRad="38100" dist="38100" dir="2700000" algn="tl">
                    <a:srgbClr val="000000"/>
                  </a:outerShdw>
                </a:effectLst>
              </a:rPr>
              <a:pPr algn="r">
                <a:defRPr/>
              </a:pPr>
              <a:t>214</a:t>
            </a:fld>
            <a:endParaRPr lang="en-US" sz="1200">
              <a:effectLst>
                <a:outerShdw blurRad="38100" dist="38100" dir="2700000" algn="tl">
                  <a:srgbClr val="000000"/>
                </a:outerShdw>
              </a:effectLst>
            </a:endParaRP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B5B4D0D-F167-4857-9F92-0BA631621849}" type="slidenum">
              <a:rPr lang="en-US"/>
              <a:pPr>
                <a:defRPr/>
              </a:pPr>
              <a:t>215</a:t>
            </a:fld>
            <a:endParaRPr lang="en-US"/>
          </a:p>
        </p:txBody>
      </p:sp>
      <p:sp>
        <p:nvSpPr>
          <p:cNvPr id="2" name="Title 1"/>
          <p:cNvSpPr>
            <a:spLocks noGrp="1"/>
          </p:cNvSpPr>
          <p:nvPr>
            <p:ph type="title"/>
          </p:nvPr>
        </p:nvSpPr>
        <p:spPr/>
        <p:txBody>
          <a:bodyPr/>
          <a:lstStyle/>
          <a:p>
            <a:pPr eaLnBrk="1" hangingPunct="1">
              <a:defRPr/>
            </a:pPr>
            <a:r>
              <a:rPr lang="en-US" dirty="0" smtClean="0"/>
              <a:t>Tempted 100-Fold Greater</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Christ was tempted by Satan in a </a:t>
            </a:r>
            <a:r>
              <a:rPr lang="en-US" sz="2800" u="sng" dirty="0">
                <a:solidFill>
                  <a:srgbClr val="FF33CC"/>
                </a:solidFill>
                <a:effectLst/>
              </a:rPr>
              <a:t>hundredfold severer manner</a:t>
            </a:r>
            <a:r>
              <a:rPr lang="en-US" sz="2800" dirty="0">
                <a:solidFill>
                  <a:srgbClr val="FF33CC"/>
                </a:solidFill>
                <a:effectLst/>
              </a:rPr>
              <a:t> than was Adam</a:t>
            </a:r>
            <a:r>
              <a:rPr lang="en-US" sz="2800" dirty="0">
                <a:effectLst/>
              </a:rPr>
              <a:t>, and under circumstances in every way more trying. The deceiver presented himself as an angel of light, but Christ withstood his temptations. He redeemed Adam's disgraceful fall, and saved the world.</a:t>
            </a:r>
            <a:r>
              <a:rPr lang="en-US" dirty="0">
                <a:effectLst/>
              </a:rPr>
              <a:t>  </a:t>
            </a:r>
            <a:r>
              <a:rPr lang="en-US" sz="2400" dirty="0">
                <a:effectLst/>
              </a:rPr>
              <a:t>{YI, June 2, 1898 par. 7} </a:t>
            </a:r>
            <a:endParaRPr lang="en-US" sz="2400" dirty="0" smtClean="0">
              <a:effectLst/>
            </a:endParaRPr>
          </a:p>
          <a:p>
            <a:pPr marL="0" indent="0" eaLnBrk="1" hangingPunct="1">
              <a:buFont typeface="Wingdings" pitchFamily="2" charset="2"/>
              <a:buNone/>
              <a:defRPr/>
            </a:pPr>
            <a:endParaRPr lang="en-US" sz="2400" dirty="0">
              <a:effectLst/>
            </a:endParaRPr>
          </a:p>
          <a:p>
            <a:pPr marL="0" indent="0" eaLnBrk="1" hangingPunct="1">
              <a:buFont typeface="Wingdings" pitchFamily="2" charset="2"/>
              <a:buNone/>
              <a:defRPr/>
            </a:pPr>
            <a:r>
              <a:rPr lang="en-US" sz="2400" dirty="0" smtClean="0">
                <a:solidFill>
                  <a:srgbClr val="FFFF00"/>
                </a:solidFill>
                <a:effectLst/>
              </a:rPr>
              <a:t>Tempted in Type &amp; Intensity</a:t>
            </a:r>
            <a:endParaRPr lang="en-US" sz="24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48442BF-767B-4C21-8A44-BB5374649C05}" type="slidenum">
              <a:rPr lang="en-US" sz="1200">
                <a:effectLst>
                  <a:outerShdw blurRad="38100" dist="38100" dir="2700000" algn="tl">
                    <a:srgbClr val="000000"/>
                  </a:outerShdw>
                </a:effectLst>
              </a:rPr>
              <a:pPr algn="r">
                <a:defRPr/>
              </a:pPr>
              <a:t>215</a:t>
            </a:fld>
            <a:endParaRPr lang="en-US" sz="1200">
              <a:effectLst>
                <a:outerShdw blurRad="38100" dist="38100" dir="2700000" algn="tl">
                  <a:srgbClr val="000000"/>
                </a:outerShdw>
              </a:effectLst>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0C89E8E-2807-4B17-A6EE-147C162F0191}" type="slidenum">
              <a:rPr lang="en-US"/>
              <a:pPr>
                <a:defRPr/>
              </a:pPr>
              <a:t>216</a:t>
            </a:fld>
            <a:endParaRPr lang="en-US"/>
          </a:p>
        </p:txBody>
      </p:sp>
      <p:sp>
        <p:nvSpPr>
          <p:cNvPr id="2" name="Title 1"/>
          <p:cNvSpPr>
            <a:spLocks noGrp="1"/>
          </p:cNvSpPr>
          <p:nvPr>
            <p:ph type="title"/>
          </p:nvPr>
        </p:nvSpPr>
        <p:spPr/>
        <p:txBody>
          <a:bodyPr/>
          <a:lstStyle/>
          <a:p>
            <a:pPr eaLnBrk="1" hangingPunct="1">
              <a:defRPr/>
            </a:pPr>
            <a:r>
              <a:rPr lang="en-US" dirty="0" smtClean="0"/>
              <a:t>Temptations More Severe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It was only by trusting in his Father that he could resist these temptations. He walked by faith as we must walk by faith. It would have been impossible for him to know how to succor those who are tempted had he not known what it was to be tempted. </a:t>
            </a:r>
            <a:r>
              <a:rPr lang="en-US" sz="2800" dirty="0">
                <a:solidFill>
                  <a:srgbClr val="FF33CC"/>
                </a:solidFill>
                <a:effectLst/>
              </a:rPr>
              <a:t>The temptations that he endured were as much more severe than those which come upon us as his character is more exalted than ours</a:t>
            </a:r>
            <a:r>
              <a:rPr lang="en-US" sz="2800" dirty="0">
                <a:effectLst/>
              </a:rPr>
              <a:t>. He overcame Satan by the word of God, "It is written." So must we.  {RH, March 9, 1886 par. 13}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E16F09A-C6EC-47B9-891B-A6D5645CFE13}" type="slidenum">
              <a:rPr lang="en-US" sz="1200">
                <a:effectLst>
                  <a:outerShdw blurRad="38100" dist="38100" dir="2700000" algn="tl">
                    <a:srgbClr val="000000"/>
                  </a:outerShdw>
                </a:effectLst>
              </a:rPr>
              <a:pPr algn="r">
                <a:defRPr/>
              </a:pPr>
              <a:t>216</a:t>
            </a:fld>
            <a:endParaRPr lang="en-US" sz="1200">
              <a:effectLst>
                <a:outerShdw blurRad="38100" dist="38100" dir="2700000" algn="tl">
                  <a:srgbClr val="000000"/>
                </a:outerShdw>
              </a:effectLst>
            </a:endParaRP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649DE99-A8A2-42EF-B6B3-032264B9B48D}" type="slidenum">
              <a:rPr lang="en-US"/>
              <a:pPr>
                <a:defRPr/>
              </a:pPr>
              <a:t>217</a:t>
            </a:fld>
            <a:endParaRPr lang="en-US"/>
          </a:p>
        </p:txBody>
      </p:sp>
      <p:sp>
        <p:nvSpPr>
          <p:cNvPr id="2" name="Title 1"/>
          <p:cNvSpPr>
            <a:spLocks noGrp="1"/>
          </p:cNvSpPr>
          <p:nvPr>
            <p:ph type="title"/>
          </p:nvPr>
        </p:nvSpPr>
        <p:spPr/>
        <p:txBody>
          <a:bodyPr/>
          <a:lstStyle/>
          <a:p>
            <a:pPr eaLnBrk="1" hangingPunct="1">
              <a:defRPr/>
            </a:pPr>
            <a:r>
              <a:rPr lang="en-US" dirty="0" smtClean="0"/>
              <a:t>Leading Temptation</a:t>
            </a:r>
            <a:br>
              <a:rPr lang="en-US" dirty="0" smtClean="0"/>
            </a:br>
            <a:r>
              <a:rPr lang="en-US" dirty="0" smtClean="0">
                <a:solidFill>
                  <a:srgbClr val="FFC000"/>
                </a:solidFill>
              </a:rPr>
              <a:t>Intensified</a:t>
            </a:r>
            <a:endParaRPr lang="en-US" dirty="0">
              <a:solidFill>
                <a:srgbClr val="FFC000"/>
              </a:solidFill>
            </a:endParaRP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smtClean="0">
                <a:effectLst/>
              </a:rPr>
              <a:t>      </a:t>
            </a:r>
            <a:r>
              <a:rPr lang="en-US" sz="2400" dirty="0">
                <a:effectLst/>
              </a:rPr>
              <a:t>It was </a:t>
            </a:r>
            <a:r>
              <a:rPr lang="en-US" sz="2400" dirty="0">
                <a:solidFill>
                  <a:srgbClr val="FF33CC"/>
                </a:solidFill>
                <a:effectLst/>
              </a:rPr>
              <a:t>not the gnawing pangs of hunger alone </a:t>
            </a:r>
            <a:r>
              <a:rPr lang="en-US" sz="2400" dirty="0">
                <a:effectLst/>
              </a:rPr>
              <a:t>which made the sufferings of our Redeemer so inexpressibly severe. It was </a:t>
            </a:r>
            <a:r>
              <a:rPr lang="en-US" sz="2400" dirty="0">
                <a:solidFill>
                  <a:srgbClr val="FF33CC"/>
                </a:solidFill>
                <a:effectLst/>
              </a:rPr>
              <a:t>the sense of guilt </a:t>
            </a:r>
            <a:r>
              <a:rPr lang="en-US" sz="2400" dirty="0">
                <a:effectLst/>
              </a:rPr>
              <a:t>which had resulted from the indulgence of appetite that had brought such terrible woe into the world, which pressed so heavily upon his divine soul. </a:t>
            </a:r>
          </a:p>
          <a:p>
            <a:pPr marL="0" indent="0" eaLnBrk="1" hangingPunct="1">
              <a:buFont typeface="Wingdings" pitchFamily="2" charset="2"/>
              <a:buNone/>
              <a:defRPr/>
            </a:pPr>
            <a:r>
              <a:rPr lang="en-US" sz="2400" dirty="0" smtClean="0">
                <a:effectLst/>
              </a:rPr>
              <a:t>      </a:t>
            </a:r>
            <a:r>
              <a:rPr lang="en-US" sz="2400" dirty="0">
                <a:effectLst/>
              </a:rPr>
              <a:t>With man's nature, and the</a:t>
            </a:r>
            <a:r>
              <a:rPr lang="en-US" sz="2400" dirty="0">
                <a:solidFill>
                  <a:srgbClr val="FF33CC"/>
                </a:solidFill>
                <a:effectLst/>
              </a:rPr>
              <a:t> terrible weight of his sins pressing upon him</a:t>
            </a:r>
            <a:r>
              <a:rPr lang="en-US" sz="2400" dirty="0">
                <a:effectLst/>
              </a:rPr>
              <a:t>, our Redeemer withstood the power of Satan upon </a:t>
            </a:r>
            <a:r>
              <a:rPr lang="en-US" sz="2400" dirty="0">
                <a:solidFill>
                  <a:srgbClr val="FFFF00"/>
                </a:solidFill>
                <a:effectLst/>
              </a:rPr>
              <a:t>this great leading temptation</a:t>
            </a:r>
            <a:r>
              <a:rPr lang="en-US" sz="2400" dirty="0">
                <a:effectLst/>
              </a:rPr>
              <a:t>, which imperils the souls of men. </a:t>
            </a:r>
            <a:r>
              <a:rPr lang="en-US" sz="2400" dirty="0">
                <a:solidFill>
                  <a:srgbClr val="FFFF00"/>
                </a:solidFill>
                <a:effectLst/>
              </a:rPr>
              <a:t>If man should overcome this temptation, he could conquer on every other point</a:t>
            </a:r>
            <a:r>
              <a:rPr lang="en-US" sz="2400" dirty="0">
                <a:effectLst/>
              </a:rPr>
              <a:t>.  {ST, August 7, 1879 par. 16}  </a:t>
            </a: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CFB0E74-42B4-4CA9-A810-E8FCA37E5E9B}" type="slidenum">
              <a:rPr lang="en-US" sz="1200">
                <a:effectLst>
                  <a:outerShdw blurRad="38100" dist="38100" dir="2700000" algn="tl">
                    <a:srgbClr val="000000"/>
                  </a:outerShdw>
                </a:effectLst>
              </a:rPr>
              <a:pPr algn="r">
                <a:defRPr/>
              </a:pPr>
              <a:t>217</a:t>
            </a:fld>
            <a:endParaRPr lang="en-US" sz="1200">
              <a:effectLst>
                <a:outerShdw blurRad="38100" dist="38100" dir="2700000" algn="tl">
                  <a:srgbClr val="000000"/>
                </a:outerShdw>
              </a:effectLst>
            </a:endParaRP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1EC4CCB-B5F9-41E0-AACD-C225D0D13503}" type="slidenum">
              <a:rPr lang="en-US"/>
              <a:pPr>
                <a:defRPr/>
              </a:pPr>
              <a:t>218</a:t>
            </a:fld>
            <a:endParaRPr lang="en-US"/>
          </a:p>
        </p:txBody>
      </p:sp>
      <p:sp>
        <p:nvSpPr>
          <p:cNvPr id="2" name="Title 1"/>
          <p:cNvSpPr>
            <a:spLocks noGrp="1"/>
          </p:cNvSpPr>
          <p:nvPr>
            <p:ph type="title"/>
          </p:nvPr>
        </p:nvSpPr>
        <p:spPr/>
        <p:txBody>
          <a:bodyPr/>
          <a:lstStyle/>
          <a:p>
            <a:pPr eaLnBrk="1" hangingPunct="1">
              <a:defRPr/>
            </a:pPr>
            <a:r>
              <a:rPr lang="en-US" smtClean="0"/>
              <a:t>His Victory is Ours</a:t>
            </a:r>
            <a:endParaRPr lang="en-US"/>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And here in the wilderness Christ achieved a victory in behalf of the race upon the point of appetite, making it possible for man, in all future time in His name to overcome the strength of appetite on his own behalf.--</a:t>
            </a:r>
            <a:r>
              <a:rPr lang="en-US" sz="2400" dirty="0">
                <a:effectLst/>
              </a:rPr>
              <a:t>Redemption; or the Temptation of Christ, page 46.  {</a:t>
            </a:r>
            <a:r>
              <a:rPr lang="en-US" sz="2400" dirty="0" err="1">
                <a:effectLst/>
              </a:rPr>
              <a:t>Te</a:t>
            </a:r>
            <a:r>
              <a:rPr lang="en-US" sz="2400" dirty="0">
                <a:effectLst/>
              </a:rPr>
              <a:t> 20.3}  </a:t>
            </a:r>
          </a:p>
          <a:p>
            <a:pPr marL="0" indent="0" eaLnBrk="1" hangingPunct="1">
              <a:buFont typeface="Wingdings" pitchFamily="2" charset="2"/>
              <a:buNone/>
              <a:defRPr/>
            </a:pP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D480AB0-6564-4E31-A870-C6F341AD3E2D}" type="slidenum">
              <a:rPr lang="en-US" sz="1200">
                <a:effectLst>
                  <a:outerShdw blurRad="38100" dist="38100" dir="2700000" algn="tl">
                    <a:srgbClr val="000000"/>
                  </a:outerShdw>
                </a:effectLst>
              </a:rPr>
              <a:pPr algn="r">
                <a:defRPr/>
              </a:pPr>
              <a:t>218</a:t>
            </a:fld>
            <a:endParaRPr lang="en-US" sz="1200">
              <a:effectLst>
                <a:outerShdw blurRad="38100" dist="38100" dir="2700000" algn="tl">
                  <a:srgbClr val="000000"/>
                </a:outerShdw>
              </a:effectLst>
            </a:endParaRP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F6E8CC0-FF18-489D-823E-21846036E053}" type="slidenum">
              <a:rPr lang="en-US"/>
              <a:pPr>
                <a:defRPr/>
              </a:pPr>
              <a:t>219</a:t>
            </a:fld>
            <a:endParaRPr lang="en-US"/>
          </a:p>
        </p:txBody>
      </p:sp>
      <p:sp>
        <p:nvSpPr>
          <p:cNvPr id="2" name="Title 1"/>
          <p:cNvSpPr>
            <a:spLocks noGrp="1"/>
          </p:cNvSpPr>
          <p:nvPr>
            <p:ph type="title"/>
          </p:nvPr>
        </p:nvSpPr>
        <p:spPr/>
        <p:txBody>
          <a:bodyPr/>
          <a:lstStyle/>
          <a:p>
            <a:pPr eaLnBrk="1" hangingPunct="1">
              <a:defRPr/>
            </a:pPr>
            <a:r>
              <a:rPr lang="en-US" dirty="0" smtClean="0"/>
              <a:t>Christ: No Advantage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If we had to bear anything which Jesus did not endure, then upon this point Satan would represent the power of God as insufficient for </a:t>
            </a:r>
            <a:r>
              <a:rPr lang="en-US" sz="2800" dirty="0" smtClean="0">
                <a:effectLst/>
              </a:rPr>
              <a:t>us… And </a:t>
            </a:r>
            <a:r>
              <a:rPr lang="en-US" sz="2800" u="sng" dirty="0">
                <a:solidFill>
                  <a:srgbClr val="FF33CC"/>
                </a:solidFill>
                <a:effectLst/>
              </a:rPr>
              <a:t>He exercised in His own behalf no power that is not freely offered to us</a:t>
            </a:r>
            <a:r>
              <a:rPr lang="en-US" sz="2800" dirty="0">
                <a:effectLst/>
              </a:rPr>
              <a:t>. As man, He met temptation, and overcame in the strength given Him from God. </a:t>
            </a:r>
            <a:r>
              <a:rPr lang="en-US" sz="2800" dirty="0" smtClean="0">
                <a:effectLst/>
              </a:rPr>
              <a:t>His </a:t>
            </a:r>
            <a:r>
              <a:rPr lang="en-US" sz="2800" dirty="0">
                <a:effectLst/>
              </a:rPr>
              <a:t>life testifies that it is possible for us also to obey the law of God.  {DA 24.2}</a:t>
            </a: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532131A-EA3D-4C74-805C-E4E03B53DD8E}" type="slidenum">
              <a:rPr lang="en-US" sz="1200">
                <a:effectLst>
                  <a:outerShdw blurRad="38100" dist="38100" dir="2700000" algn="tl">
                    <a:srgbClr val="000000"/>
                  </a:outerShdw>
                </a:effectLst>
              </a:rPr>
              <a:pPr algn="r">
                <a:defRPr/>
              </a:pPr>
              <a:t>219</a:t>
            </a:fld>
            <a:endParaRPr lang="en-US" sz="1200" dirty="0">
              <a:effectLst>
                <a:outerShdw blurRad="38100" dist="38100" dir="2700000" algn="tl">
                  <a:srgbClr val="00000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BB43E8B-3EAB-4BCA-BF3C-48E3A3CE1D80}" type="slidenum">
              <a:rPr lang="en-US"/>
              <a:pPr>
                <a:defRPr/>
              </a:pPr>
              <a:t>22</a:t>
            </a:fld>
            <a:endParaRPr lang="en-US"/>
          </a:p>
        </p:txBody>
      </p:sp>
      <p:sp>
        <p:nvSpPr>
          <p:cNvPr id="2" name="Title 1"/>
          <p:cNvSpPr>
            <a:spLocks noGrp="1"/>
          </p:cNvSpPr>
          <p:nvPr>
            <p:ph type="title"/>
          </p:nvPr>
        </p:nvSpPr>
        <p:spPr/>
        <p:txBody>
          <a:bodyPr/>
          <a:lstStyle/>
          <a:p>
            <a:pPr eaLnBrk="1" hangingPunct="1">
              <a:defRPr/>
            </a:pPr>
            <a:r>
              <a:rPr lang="en-US" dirty="0" smtClean="0"/>
              <a:t>False Impressions </a:t>
            </a:r>
            <a:endParaRPr lang="en-US" dirty="0"/>
          </a:p>
        </p:txBody>
      </p:sp>
      <p:sp>
        <p:nvSpPr>
          <p:cNvPr id="3" name="Content Placeholder 2"/>
          <p:cNvSpPr>
            <a:spLocks noGrp="1"/>
          </p:cNvSpPr>
          <p:nvPr>
            <p:ph idx="1"/>
          </p:nvPr>
        </p:nvSpPr>
        <p:spPr/>
        <p:txBody>
          <a:bodyPr/>
          <a:lstStyle/>
          <a:p>
            <a:pPr eaLnBrk="1" hangingPunct="1">
              <a:defRPr/>
            </a:pPr>
            <a:r>
              <a:rPr lang="en-US" dirty="0" smtClean="0"/>
              <a:t>Barnhouse &amp; Martin were told “majority of denomination always held” human nature of Christ “to be sinless, holy, and perfect..”</a:t>
            </a:r>
          </a:p>
          <a:p>
            <a:pPr marL="0" indent="0" eaLnBrk="1" hangingPunct="1">
              <a:buFont typeface="Wingdings" pitchFamily="2" charset="2"/>
              <a:buNone/>
              <a:defRPr/>
            </a:pPr>
            <a:endParaRPr lang="en-US" dirty="0" smtClean="0"/>
          </a:p>
          <a:p>
            <a:pPr eaLnBrk="1" hangingPunct="1">
              <a:defRPr/>
            </a:pPr>
            <a:r>
              <a:rPr lang="en-US" dirty="0" smtClean="0"/>
              <a:t>Few exceptions of “lunatic fringe” got into print with “contrary views completely repugnant to Church at large.” </a:t>
            </a:r>
            <a:r>
              <a:rPr lang="en-US" sz="2400" dirty="0" err="1" smtClean="0"/>
              <a:t>Froom</a:t>
            </a:r>
            <a:r>
              <a:rPr lang="en-US" sz="2400" dirty="0" smtClean="0"/>
              <a:t> to </a:t>
            </a:r>
            <a:r>
              <a:rPr lang="en-US" sz="2400" dirty="0" err="1" smtClean="0"/>
              <a:t>Figuhr</a:t>
            </a:r>
            <a:r>
              <a:rPr lang="en-US" sz="2400" dirty="0" smtClean="0"/>
              <a:t>, quoted by Knight in QOD, Annotated Ed., p. xvi, 2003)</a:t>
            </a: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D984BE5-BEDD-45A1-BC23-3BFCF0440960}" type="slidenum">
              <a:rPr lang="en-US" sz="1200">
                <a:effectLst>
                  <a:outerShdw blurRad="38100" dist="38100" dir="2700000" algn="tl">
                    <a:srgbClr val="000000"/>
                  </a:outerShdw>
                </a:effectLst>
              </a:rPr>
              <a:pPr algn="r">
                <a:defRPr/>
              </a:pPr>
              <a:t>22</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E7B96FA-38DA-4986-8F52-039D1884404A}" type="slidenum">
              <a:rPr lang="en-US"/>
              <a:pPr>
                <a:defRPr/>
              </a:pPr>
              <a:t>220</a:t>
            </a:fld>
            <a:endParaRPr lang="en-US"/>
          </a:p>
        </p:txBody>
      </p:sp>
      <p:sp>
        <p:nvSpPr>
          <p:cNvPr id="2" name="Title 1"/>
          <p:cNvSpPr>
            <a:spLocks noGrp="1"/>
          </p:cNvSpPr>
          <p:nvPr>
            <p:ph type="title"/>
          </p:nvPr>
        </p:nvSpPr>
        <p:spPr/>
        <p:txBody>
          <a:bodyPr/>
          <a:lstStyle/>
          <a:p>
            <a:pPr eaLnBrk="1" hangingPunct="1">
              <a:defRPr/>
            </a:pPr>
            <a:r>
              <a:rPr lang="en-US" dirty="0" smtClean="0"/>
              <a:t>Tempted in All Points</a:t>
            </a:r>
            <a:br>
              <a:rPr lang="en-US" dirty="0" smtClean="0"/>
            </a:br>
            <a:r>
              <a:rPr lang="en-US" dirty="0" smtClean="0"/>
              <a:t>Sympathize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a:effectLst/>
              </a:rPr>
              <a:t>He was made like unto his brethren, with the same susceptibilities, mental and physical. He was tempted in all points like as we are, yet without sin; and he knows how to succor those who are tempted. </a:t>
            </a:r>
            <a:r>
              <a:rPr lang="en-US" sz="2400" dirty="0">
                <a:solidFill>
                  <a:srgbClr val="FF33CC"/>
                </a:solidFill>
                <a:effectLst/>
              </a:rPr>
              <a:t>Are you harassed and perplexed? So was Jesus. Do you feel the need of encouragement? So did Jesus</a:t>
            </a:r>
            <a:r>
              <a:rPr lang="en-US" sz="2400" dirty="0">
                <a:effectLst/>
              </a:rPr>
              <a:t>. As Satan tempts you, so he tempted the Majesty of heaven. Jesus, as your representative and substitute, did not yield on the field of conflict; and in his strength you may resist and conquer. Every fallen son and daughter of Adam may rejoice that they are prisoners of hope, and that Satan can be vanquished.  {RH, February 10, 1885 par. 7}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90419ED-3C24-4204-A348-8195C98F550D}" type="slidenum">
              <a:rPr lang="en-US" sz="1200">
                <a:effectLst>
                  <a:outerShdw blurRad="38100" dist="38100" dir="2700000" algn="tl">
                    <a:srgbClr val="000000"/>
                  </a:outerShdw>
                </a:effectLst>
              </a:rPr>
              <a:pPr algn="r">
                <a:defRPr/>
              </a:pPr>
              <a:t>220</a:t>
            </a:fld>
            <a:endParaRPr lang="en-US" sz="1200">
              <a:effectLst>
                <a:outerShdw blurRad="38100" dist="38100" dir="2700000" algn="tl">
                  <a:srgbClr val="000000"/>
                </a:outerShdw>
              </a:effectLst>
            </a:endParaRP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3A63DF0-CFA5-4B9E-AA04-5FA342151ED0}" type="slidenum">
              <a:rPr lang="en-US"/>
              <a:pPr>
                <a:defRPr/>
              </a:pPr>
              <a:t>221</a:t>
            </a:fld>
            <a:endParaRPr lang="en-US"/>
          </a:p>
        </p:txBody>
      </p:sp>
      <p:sp>
        <p:nvSpPr>
          <p:cNvPr id="2" name="Title 1"/>
          <p:cNvSpPr>
            <a:spLocks noGrp="1"/>
          </p:cNvSpPr>
          <p:nvPr>
            <p:ph type="title"/>
          </p:nvPr>
        </p:nvSpPr>
        <p:spPr/>
        <p:txBody>
          <a:bodyPr/>
          <a:lstStyle/>
          <a:p>
            <a:pPr eaLnBrk="1" hangingPunct="1">
              <a:defRPr/>
            </a:pPr>
            <a:r>
              <a:rPr lang="en-US" dirty="0" smtClean="0"/>
              <a:t>Christ’s Conquers in </a:t>
            </a:r>
            <a:br>
              <a:rPr lang="en-US" dirty="0" smtClean="0"/>
            </a:br>
            <a:r>
              <a:rPr lang="en-US" dirty="0" err="1" smtClean="0"/>
              <a:t>Edenic</a:t>
            </a:r>
            <a:r>
              <a:rPr lang="en-US" dirty="0" smtClean="0"/>
              <a:t>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When Christ bowed his head and died, he bore the pillars of Satan's kingdom with him to the earth. </a:t>
            </a:r>
            <a:r>
              <a:rPr lang="en-US" sz="2800" dirty="0">
                <a:solidFill>
                  <a:srgbClr val="FFFF00"/>
                </a:solidFill>
                <a:effectLst/>
              </a:rPr>
              <a:t>He vanquished Satan in the </a:t>
            </a:r>
            <a:r>
              <a:rPr lang="en-US" sz="2800" u="sng" dirty="0">
                <a:solidFill>
                  <a:srgbClr val="FFFF00"/>
                </a:solidFill>
                <a:effectLst/>
              </a:rPr>
              <a:t>same nature</a:t>
            </a:r>
            <a:r>
              <a:rPr lang="en-US" sz="2800" dirty="0">
                <a:solidFill>
                  <a:srgbClr val="FFFF00"/>
                </a:solidFill>
                <a:effectLst/>
              </a:rPr>
              <a:t> over which in Eden Satan obtained the victory</a:t>
            </a:r>
            <a:r>
              <a:rPr lang="en-US" sz="2800" dirty="0">
                <a:effectLst/>
              </a:rPr>
              <a:t>. The enemy was overcome by Christ in his </a:t>
            </a:r>
            <a:r>
              <a:rPr lang="en-US" sz="2800" u="sng" dirty="0">
                <a:solidFill>
                  <a:srgbClr val="FF33CC"/>
                </a:solidFill>
                <a:effectLst/>
              </a:rPr>
              <a:t>human nature</a:t>
            </a:r>
            <a:r>
              <a:rPr lang="en-US" sz="2800" dirty="0">
                <a:effectLst/>
              </a:rPr>
              <a:t>. The power of the </a:t>
            </a:r>
            <a:r>
              <a:rPr lang="en-US" sz="2800" dirty="0" err="1">
                <a:effectLst/>
              </a:rPr>
              <a:t>Saviour's</a:t>
            </a:r>
            <a:r>
              <a:rPr lang="en-US" sz="2800" dirty="0">
                <a:effectLst/>
              </a:rPr>
              <a:t> Godhead was hidden. He overcame in </a:t>
            </a:r>
            <a:r>
              <a:rPr lang="en-US" sz="2800" u="sng" dirty="0">
                <a:solidFill>
                  <a:srgbClr val="FF33CC"/>
                </a:solidFill>
                <a:effectLst/>
              </a:rPr>
              <a:t>human nature</a:t>
            </a:r>
            <a:r>
              <a:rPr lang="en-US" sz="2800" dirty="0">
                <a:effectLst/>
              </a:rPr>
              <a:t>, relying upon God for power. This is the privilege of all. In proportion to our faith will be our victory. </a:t>
            </a:r>
            <a:r>
              <a:rPr lang="en-US" sz="1800" dirty="0" smtClean="0">
                <a:effectLst/>
              </a:rPr>
              <a:t>{YI</a:t>
            </a:r>
            <a:r>
              <a:rPr lang="en-US" sz="1800" dirty="0">
                <a:effectLst/>
              </a:rPr>
              <a:t>, </a:t>
            </a:r>
            <a:r>
              <a:rPr lang="en-US" sz="1800" dirty="0" smtClean="0">
                <a:effectLst/>
              </a:rPr>
              <a:t>4-25-1901 par </a:t>
            </a:r>
            <a:r>
              <a:rPr lang="en-US" sz="1800" dirty="0">
                <a:effectLst/>
              </a:rPr>
              <a:t>11} </a:t>
            </a:r>
            <a:r>
              <a:rPr lang="en-US" sz="1800" dirty="0" smtClean="0">
                <a:effectLst/>
              </a:rPr>
              <a:t>{</a:t>
            </a:r>
            <a:r>
              <a:rPr lang="en-US" sz="1800" dirty="0">
                <a:effectLst/>
              </a:rPr>
              <a:t>5BC 1108.6}</a:t>
            </a:r>
          </a:p>
          <a:p>
            <a:pPr eaLnBrk="1" hangingPunct="1">
              <a:defRPr/>
            </a:pPr>
            <a:r>
              <a:rPr lang="en-US" sz="2800" dirty="0" smtClean="0">
                <a:solidFill>
                  <a:srgbClr val="FFFF00"/>
                </a:solidFill>
                <a:effectLst/>
              </a:rPr>
              <a:t>Fallen, but not corrupted</a:t>
            </a:r>
            <a:r>
              <a:rPr lang="en-US" sz="2800" dirty="0">
                <a:solidFill>
                  <a:srgbClr val="FFFF00"/>
                </a:solidFill>
                <a:effectLst/>
              </a:rPr>
              <a:t> </a:t>
            </a:r>
          </a:p>
          <a:p>
            <a:pPr marL="0" indent="0" eaLnBrk="1" hangingPunct="1">
              <a:buFont typeface="Wingdings" pitchFamily="2" charset="2"/>
              <a:buNone/>
              <a:defRPr/>
            </a:pP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F970CFE-93A2-4FD8-BDD8-A530223786E2}" type="slidenum">
              <a:rPr lang="en-US" sz="1200">
                <a:effectLst>
                  <a:outerShdw blurRad="38100" dist="38100" dir="2700000" algn="tl">
                    <a:srgbClr val="000000"/>
                  </a:outerShdw>
                </a:effectLst>
              </a:rPr>
              <a:pPr algn="r">
                <a:defRPr/>
              </a:pPr>
              <a:t>221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1DEBE30-524B-4EB7-A76F-CB7C5AF373FC}" type="slidenum">
              <a:rPr lang="en-US"/>
              <a:pPr>
                <a:defRPr/>
              </a:pPr>
              <a:t>222</a:t>
            </a:fld>
            <a:endParaRPr lang="en-US"/>
          </a:p>
        </p:txBody>
      </p:sp>
      <p:sp>
        <p:nvSpPr>
          <p:cNvPr id="2" name="Title 1"/>
          <p:cNvSpPr>
            <a:spLocks noGrp="1"/>
          </p:cNvSpPr>
          <p:nvPr>
            <p:ph type="title"/>
          </p:nvPr>
        </p:nvSpPr>
        <p:spPr/>
        <p:txBody>
          <a:bodyPr/>
          <a:lstStyle/>
          <a:p>
            <a:pPr eaLnBrk="1" hangingPunct="1">
              <a:defRPr/>
            </a:pPr>
            <a:r>
              <a:rPr lang="en-US" dirty="0" smtClean="0"/>
              <a:t>Overcame in </a:t>
            </a:r>
            <a:r>
              <a:rPr lang="en-US" dirty="0" err="1" smtClean="0"/>
              <a:t>Edenic</a:t>
            </a:r>
            <a:r>
              <a:rPr lang="en-US" dirty="0" smtClean="0"/>
              <a:t>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When Christ bowed His head and died, He bore the pillars of Satan's kingdom with Him to the earth. He vanquished Satan in our human nature. </a:t>
            </a:r>
            <a:r>
              <a:rPr lang="en-US" dirty="0">
                <a:solidFill>
                  <a:srgbClr val="FF33CC"/>
                </a:solidFill>
                <a:effectLst/>
              </a:rPr>
              <a:t>The </a:t>
            </a:r>
            <a:r>
              <a:rPr lang="en-US" u="sng" dirty="0">
                <a:solidFill>
                  <a:srgbClr val="FF33CC"/>
                </a:solidFill>
                <a:effectLst/>
              </a:rPr>
              <a:t>nature</a:t>
            </a:r>
            <a:r>
              <a:rPr lang="en-US" dirty="0">
                <a:solidFill>
                  <a:srgbClr val="FF33CC"/>
                </a:solidFill>
                <a:effectLst/>
              </a:rPr>
              <a:t> by which the enemy was overcome is the </a:t>
            </a:r>
            <a:r>
              <a:rPr lang="en-US" u="sng" dirty="0">
                <a:solidFill>
                  <a:srgbClr val="FF33CC"/>
                </a:solidFill>
                <a:effectLst/>
              </a:rPr>
              <a:t>same nature </a:t>
            </a:r>
            <a:r>
              <a:rPr lang="en-US" dirty="0">
                <a:solidFill>
                  <a:srgbClr val="FF33CC"/>
                </a:solidFill>
                <a:effectLst/>
              </a:rPr>
              <a:t>over which in Eden he obtained an easy victory</a:t>
            </a:r>
            <a:r>
              <a:rPr lang="en-US" dirty="0">
                <a:effectLst/>
              </a:rPr>
              <a:t>. He sustained a humiliating defeat. He was overcome by </a:t>
            </a:r>
            <a:r>
              <a:rPr lang="en-US" dirty="0">
                <a:solidFill>
                  <a:srgbClr val="FF33CC"/>
                </a:solidFill>
                <a:effectLst/>
              </a:rPr>
              <a:t>the </a:t>
            </a:r>
            <a:r>
              <a:rPr lang="en-US" u="sng" dirty="0">
                <a:solidFill>
                  <a:srgbClr val="FF33CC"/>
                </a:solidFill>
                <a:effectLst/>
              </a:rPr>
              <a:t>human nature</a:t>
            </a:r>
            <a:r>
              <a:rPr lang="en-US" dirty="0">
                <a:solidFill>
                  <a:srgbClr val="FF33CC"/>
                </a:solidFill>
                <a:effectLst/>
              </a:rPr>
              <a:t> of Christ</a:t>
            </a:r>
            <a:r>
              <a:rPr lang="en-US" dirty="0">
                <a:effectLst/>
              </a:rPr>
              <a:t>. </a:t>
            </a:r>
            <a:r>
              <a:rPr lang="en-US" sz="2800" dirty="0" smtClean="0">
                <a:effectLst/>
              </a:rPr>
              <a:t>{</a:t>
            </a:r>
            <a:r>
              <a:rPr lang="en-US" sz="2800" dirty="0">
                <a:effectLst/>
              </a:rPr>
              <a:t>12MR 410.3}</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4ACE45B-59E9-4707-A774-64B85B0407A3}" type="slidenum">
              <a:rPr lang="en-US" sz="1200">
                <a:effectLst>
                  <a:outerShdw blurRad="38100" dist="38100" dir="2700000" algn="tl">
                    <a:srgbClr val="000000"/>
                  </a:outerShdw>
                </a:effectLst>
              </a:rPr>
              <a:pPr algn="r">
                <a:defRPr/>
              </a:pPr>
              <a:t>222</a:t>
            </a:fld>
            <a:endParaRPr lang="en-US" sz="1200">
              <a:effectLst>
                <a:outerShdw blurRad="38100" dist="38100" dir="2700000" algn="tl">
                  <a:srgbClr val="000000"/>
                </a:outerShdw>
              </a:effectLst>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AA1DDF3-EEC0-45E1-ACF0-5A82F19E7912}" type="slidenum">
              <a:rPr lang="en-US"/>
              <a:pPr>
                <a:defRPr/>
              </a:pPr>
              <a:t>223</a:t>
            </a:fld>
            <a:endParaRPr lang="en-US"/>
          </a:p>
        </p:txBody>
      </p:sp>
      <p:sp>
        <p:nvSpPr>
          <p:cNvPr id="3" name="Content Placeholder 2"/>
          <p:cNvSpPr>
            <a:spLocks noGrp="1"/>
          </p:cNvSpPr>
          <p:nvPr>
            <p:ph idx="1"/>
          </p:nvPr>
        </p:nvSpPr>
        <p:spPr>
          <a:xfrm>
            <a:off x="457200" y="1524000"/>
            <a:ext cx="8229600" cy="4606925"/>
          </a:xfrm>
        </p:spPr>
        <p:txBody>
          <a:bodyPr/>
          <a:lstStyle/>
          <a:p>
            <a:pPr marL="0" indent="0" algn="ctr" eaLnBrk="1" hangingPunct="1">
              <a:buFont typeface="Wingdings" pitchFamily="2" charset="2"/>
              <a:buNone/>
              <a:defRPr/>
            </a:pPr>
            <a:r>
              <a:rPr lang="en-US" sz="6600" dirty="0" smtClean="0"/>
              <a:t>Christ Tempted &amp;</a:t>
            </a:r>
          </a:p>
          <a:p>
            <a:pPr marL="0" indent="0" algn="ctr" eaLnBrk="1" hangingPunct="1">
              <a:buFont typeface="Wingdings" pitchFamily="2" charset="2"/>
              <a:buNone/>
              <a:defRPr/>
            </a:pPr>
            <a:r>
              <a:rPr lang="en-US" sz="6600" dirty="0" smtClean="0"/>
              <a:t>Inherent Divinity</a:t>
            </a:r>
            <a:endParaRPr lang="en-US" sz="66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CA69085-C0A6-41E8-A1BB-F65C2FA2A35E}" type="slidenum">
              <a:rPr lang="en-US" sz="1200">
                <a:effectLst>
                  <a:outerShdw blurRad="38100" dist="38100" dir="2700000" algn="tl">
                    <a:srgbClr val="000000"/>
                  </a:outerShdw>
                </a:effectLst>
              </a:rPr>
              <a:pPr algn="r">
                <a:defRPr/>
              </a:pPr>
              <a:t>223</a:t>
            </a:fld>
            <a:endParaRPr lang="en-US" sz="1200">
              <a:effectLst>
                <a:outerShdw blurRad="38100" dist="38100" dir="2700000" algn="tl">
                  <a:srgbClr val="000000"/>
                </a:outerShdw>
              </a:effectLst>
            </a:endParaRP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43B222D-E0EF-4663-9F8A-653A21B5CA8F}" type="slidenum">
              <a:rPr lang="en-US"/>
              <a:pPr>
                <a:defRPr/>
              </a:pPr>
              <a:t>224</a:t>
            </a:fld>
            <a:endParaRPr lang="en-US"/>
          </a:p>
        </p:txBody>
      </p:sp>
      <p:sp>
        <p:nvSpPr>
          <p:cNvPr id="2" name="Title 1"/>
          <p:cNvSpPr>
            <a:spLocks noGrp="1"/>
          </p:cNvSpPr>
          <p:nvPr>
            <p:ph type="title"/>
          </p:nvPr>
        </p:nvSpPr>
        <p:spPr/>
        <p:txBody>
          <a:bodyPr/>
          <a:lstStyle/>
          <a:p>
            <a:pPr eaLnBrk="1" hangingPunct="1">
              <a:defRPr/>
            </a:pPr>
            <a:r>
              <a:rPr lang="en-US" sz="4000" dirty="0" smtClean="0"/>
              <a:t>Inherent Divinity--Humanity Mortal</a:t>
            </a:r>
            <a:endParaRPr lang="en-US" sz="4000" dirty="0"/>
          </a:p>
        </p:txBody>
      </p:sp>
      <p:sp>
        <p:nvSpPr>
          <p:cNvPr id="3" name="Content Placeholder 2"/>
          <p:cNvSpPr>
            <a:spLocks noGrp="1"/>
          </p:cNvSpPr>
          <p:nvPr>
            <p:ph idx="1"/>
          </p:nvPr>
        </p:nvSpPr>
        <p:spPr>
          <a:xfrm>
            <a:off x="457200" y="1371600"/>
            <a:ext cx="8229600" cy="4800600"/>
          </a:xfrm>
        </p:spPr>
        <p:txBody>
          <a:bodyPr/>
          <a:lstStyle/>
          <a:p>
            <a:pPr eaLnBrk="1" hangingPunct="1">
              <a:buFont typeface="Arial" pitchFamily="34" charset="0"/>
              <a:buChar char="•"/>
              <a:defRPr/>
            </a:pPr>
            <a:r>
              <a:rPr lang="en-US" sz="2800" dirty="0">
                <a:effectLst/>
              </a:rPr>
              <a:t>But he humbled himself, and took mortality upon him. As a member of the human family, </a:t>
            </a:r>
            <a:r>
              <a:rPr lang="en-US" sz="2800" dirty="0">
                <a:solidFill>
                  <a:srgbClr val="FF33CC"/>
                </a:solidFill>
                <a:effectLst/>
              </a:rPr>
              <a:t>he was mortal</a:t>
            </a:r>
            <a:r>
              <a:rPr lang="en-US" sz="2800" dirty="0">
                <a:effectLst/>
              </a:rPr>
              <a:t>; but as a God, he was the fountain of life to the world. </a:t>
            </a:r>
            <a:r>
              <a:rPr lang="en-US" sz="2800" dirty="0">
                <a:solidFill>
                  <a:srgbClr val="FF33CC"/>
                </a:solidFill>
                <a:effectLst/>
              </a:rPr>
              <a:t>He could, in his divine person, ever have withstood the advances of death, and refused to come under its dominion</a:t>
            </a:r>
            <a:r>
              <a:rPr lang="en-US" sz="2800" dirty="0">
                <a:effectLst/>
              </a:rPr>
              <a:t>; but he voluntarily laid down his </a:t>
            </a:r>
            <a:r>
              <a:rPr lang="en-US" sz="2800" dirty="0" smtClean="0">
                <a:effectLst/>
              </a:rPr>
              <a:t>life…He </a:t>
            </a:r>
            <a:r>
              <a:rPr lang="en-US" sz="2800" dirty="0">
                <a:effectLst/>
              </a:rPr>
              <a:t>died, not through being compelled to die, but by his own free will. This was humility. </a:t>
            </a:r>
            <a:r>
              <a:rPr lang="en-US" sz="2000" dirty="0" smtClean="0">
                <a:effectLst/>
              </a:rPr>
              <a:t>{</a:t>
            </a:r>
            <a:r>
              <a:rPr lang="en-US" sz="2000" dirty="0">
                <a:effectLst/>
              </a:rPr>
              <a:t>RH, </a:t>
            </a:r>
            <a:r>
              <a:rPr lang="en-US" sz="2000" dirty="0" smtClean="0">
                <a:effectLst/>
              </a:rPr>
              <a:t>9-4-1900 </a:t>
            </a:r>
            <a:r>
              <a:rPr lang="en-US" sz="2000" dirty="0">
                <a:effectLst/>
              </a:rPr>
              <a:t>par. 5} </a:t>
            </a:r>
            <a:endParaRPr lang="en-US" sz="2000" dirty="0" smtClean="0">
              <a:effectLst/>
            </a:endParaRPr>
          </a:p>
          <a:p>
            <a:pPr eaLnBrk="1" hangingPunct="1">
              <a:buFont typeface="Arial" pitchFamily="34" charset="0"/>
              <a:buChar char="•"/>
              <a:defRPr/>
            </a:pPr>
            <a:endParaRPr lang="en-US" sz="2400" dirty="0" smtClean="0">
              <a:solidFill>
                <a:srgbClr val="FFFF00"/>
              </a:solidFill>
              <a:effectLst/>
            </a:endParaRPr>
          </a:p>
          <a:p>
            <a:pPr eaLnBrk="1" hangingPunct="1">
              <a:buFont typeface="Arial" pitchFamily="34" charset="0"/>
              <a:buChar char="•"/>
              <a:defRPr/>
            </a:pPr>
            <a:r>
              <a:rPr lang="en-US" sz="2400" dirty="0" smtClean="0">
                <a:solidFill>
                  <a:srgbClr val="FFFF00"/>
                </a:solidFill>
                <a:effectLst/>
              </a:rPr>
              <a:t>Phil. 2:8; John 10:18</a:t>
            </a:r>
            <a:endParaRPr lang="en-US" sz="2800" dirty="0" smtClean="0">
              <a:solidFill>
                <a:srgbClr val="FFFF00"/>
              </a:solidFill>
              <a:effectLst/>
            </a:endParaRPr>
          </a:p>
          <a:p>
            <a:pPr marL="0" indent="0" eaLnBrk="1" hangingPunct="1">
              <a:buFont typeface="Wingdings" pitchFamily="2" charset="2"/>
              <a:buNone/>
              <a:defRPr/>
            </a:pPr>
            <a:endParaRPr lang="en-US" sz="2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E6979C4-74F9-4638-91A5-2EDBEB8A1A04}" type="slidenum">
              <a:rPr lang="en-US" sz="1200">
                <a:effectLst>
                  <a:outerShdw blurRad="38100" dist="38100" dir="2700000" algn="tl">
                    <a:srgbClr val="000000"/>
                  </a:outerShdw>
                </a:effectLst>
              </a:rPr>
              <a:pPr algn="r">
                <a:defRPr/>
              </a:pPr>
              <a:t>224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AFB2A0A-6A74-463F-B29E-C904728ED4B6}" type="slidenum">
              <a:rPr lang="en-US"/>
              <a:pPr>
                <a:defRPr/>
              </a:pPr>
              <a:t>225</a:t>
            </a:fld>
            <a:endParaRPr lang="en-US"/>
          </a:p>
        </p:txBody>
      </p:sp>
      <p:sp>
        <p:nvSpPr>
          <p:cNvPr id="2" name="Title 1"/>
          <p:cNvSpPr>
            <a:spLocks noGrp="1"/>
          </p:cNvSpPr>
          <p:nvPr>
            <p:ph type="title"/>
          </p:nvPr>
        </p:nvSpPr>
        <p:spPr/>
        <p:txBody>
          <a:bodyPr/>
          <a:lstStyle/>
          <a:p>
            <a:pPr eaLnBrk="1" hangingPunct="1">
              <a:defRPr/>
            </a:pPr>
            <a:r>
              <a:rPr lang="en-US" dirty="0" smtClean="0"/>
              <a:t>Tempted to Exercise Divinity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effectLst/>
              </a:rPr>
              <a:t>It was a difficult task for the Prince of Life to carry out the plan which he had undertaken for the salvation of man, in clothing his divinity with humanity. He </a:t>
            </a:r>
            <a:r>
              <a:rPr lang="en-US" sz="2800" dirty="0">
                <a:effectLst/>
              </a:rPr>
              <a:t>had received honor in the heavenly courts, and was familiar with absolute power. </a:t>
            </a:r>
            <a:r>
              <a:rPr lang="en-US" sz="2800" dirty="0">
                <a:solidFill>
                  <a:srgbClr val="FFFF00"/>
                </a:solidFill>
                <a:effectLst/>
              </a:rPr>
              <a:t>It was as difficult for him to keep the level of humanity </a:t>
            </a:r>
            <a:r>
              <a:rPr lang="en-US" sz="2800" dirty="0">
                <a:solidFill>
                  <a:srgbClr val="FF33CC"/>
                </a:solidFill>
                <a:effectLst/>
              </a:rPr>
              <a:t>as it is for men to rise above the low level of their depraved natures, and be partakers of the divine nature</a:t>
            </a:r>
            <a:r>
              <a:rPr lang="en-US" sz="2800" dirty="0">
                <a:effectLst/>
              </a:rPr>
              <a:t>.  {RH, April 1, 1875 par. 2}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392DACD-48DD-4ED2-AFB5-58C3AA2A5AFD}" type="slidenum">
              <a:rPr lang="en-US" sz="1200">
                <a:effectLst>
                  <a:outerShdw blurRad="38100" dist="38100" dir="2700000" algn="tl">
                    <a:srgbClr val="000000"/>
                  </a:outerShdw>
                </a:effectLst>
              </a:rPr>
              <a:pPr algn="r">
                <a:defRPr/>
              </a:pPr>
              <a:t>225</a:t>
            </a:fld>
            <a:endParaRPr lang="en-US" sz="1200" dirty="0">
              <a:effectLst>
                <a:outerShdw blurRad="38100" dist="38100" dir="2700000" algn="tl">
                  <a:srgbClr val="000000"/>
                </a:outerShdw>
              </a:effectLst>
            </a:endParaRP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B8A76C2-4B34-401F-AD0D-A2C910B26BB2}" type="slidenum">
              <a:rPr lang="en-US"/>
              <a:pPr>
                <a:defRPr/>
              </a:pPr>
              <a:t>226</a:t>
            </a:fld>
            <a:endParaRPr lang="en-US"/>
          </a:p>
        </p:txBody>
      </p:sp>
      <p:sp>
        <p:nvSpPr>
          <p:cNvPr id="2" name="Title 1"/>
          <p:cNvSpPr>
            <a:spLocks noGrp="1"/>
          </p:cNvSpPr>
          <p:nvPr>
            <p:ph type="title"/>
          </p:nvPr>
        </p:nvSpPr>
        <p:spPr/>
        <p:txBody>
          <a:bodyPr/>
          <a:lstStyle/>
          <a:p>
            <a:pPr eaLnBrk="1" hangingPunct="1">
              <a:defRPr/>
            </a:pPr>
            <a:r>
              <a:rPr lang="en-US" dirty="0" smtClean="0"/>
              <a:t>Most Severe Temptation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a:solidFill>
                  <a:srgbClr val="FF33CC"/>
                </a:solidFill>
                <a:effectLst/>
              </a:rPr>
              <a:t>To keep His glory veiled as the child of a fallen race, this was the </a:t>
            </a:r>
            <a:r>
              <a:rPr lang="en-US" sz="2400" u="sng" dirty="0">
                <a:solidFill>
                  <a:srgbClr val="FF33CC"/>
                </a:solidFill>
                <a:effectLst/>
              </a:rPr>
              <a:t>most severe discipline</a:t>
            </a:r>
            <a:r>
              <a:rPr lang="en-US" sz="2400" dirty="0">
                <a:solidFill>
                  <a:srgbClr val="FF33CC"/>
                </a:solidFill>
                <a:effectLst/>
              </a:rPr>
              <a:t> to which the Prince of life could subject Himself</a:t>
            </a:r>
            <a:r>
              <a:rPr lang="en-US" sz="2400" dirty="0">
                <a:effectLst/>
              </a:rPr>
              <a:t>. Thus He measured His strength with Satan. He who had been expelled from heaven fought desperately for the mastery over the One of whom in the courts above he had been jealous. </a:t>
            </a:r>
            <a:r>
              <a:rPr lang="en-US" sz="2400" u="sng" dirty="0">
                <a:solidFill>
                  <a:srgbClr val="FF33CC"/>
                </a:solidFill>
                <a:effectLst/>
              </a:rPr>
              <a:t>What a battle was this</a:t>
            </a:r>
            <a:r>
              <a:rPr lang="en-US" sz="2400" dirty="0">
                <a:solidFill>
                  <a:srgbClr val="FF33CC"/>
                </a:solidFill>
                <a:effectLst/>
              </a:rPr>
              <a:t>!</a:t>
            </a:r>
            <a:r>
              <a:rPr lang="en-US" sz="2400" dirty="0">
                <a:effectLst/>
              </a:rPr>
              <a:t> No language is adequate to describe it. But in the near future it will be understood by those who have overcome by the blood of the Lamb and the word of their </a:t>
            </a:r>
            <a:r>
              <a:rPr lang="en-US" sz="2400" dirty="0" smtClean="0">
                <a:effectLst/>
              </a:rPr>
              <a:t>testimony. </a:t>
            </a:r>
            <a:r>
              <a:rPr lang="en-US" sz="2400" dirty="0">
                <a:effectLst/>
              </a:rPr>
              <a:t>(Letter 19, 1901).  {5BC 1081.8}  </a:t>
            </a:r>
          </a:p>
          <a:p>
            <a:pPr marL="0" indent="0" eaLnBrk="1" hangingPunct="1">
              <a:buFont typeface="Wingdings" pitchFamily="2" charset="2"/>
              <a:buNone/>
              <a:defRPr/>
            </a:pP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276AF44-1338-4DA6-ABF9-D550628FB175}" type="slidenum">
              <a:rPr lang="en-US" sz="1200">
                <a:effectLst>
                  <a:outerShdw blurRad="38100" dist="38100" dir="2700000" algn="tl">
                    <a:srgbClr val="000000"/>
                  </a:outerShdw>
                </a:effectLst>
              </a:rPr>
              <a:pPr algn="r">
                <a:defRPr/>
              </a:pPr>
              <a:t>226</a:t>
            </a:fld>
            <a:endParaRPr lang="en-US" sz="1200">
              <a:effectLst>
                <a:outerShdw blurRad="38100" dist="38100" dir="2700000" algn="tl">
                  <a:srgbClr val="000000"/>
                </a:outerShdw>
              </a:effectLst>
            </a:endParaRP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C1F7B35-0592-4F2A-A2DE-1C3BF7B00C36}" type="slidenum">
              <a:rPr lang="en-US"/>
              <a:pPr>
                <a:defRPr/>
              </a:pPr>
              <a:t>227</a:t>
            </a:fld>
            <a:endParaRPr lang="en-US"/>
          </a:p>
        </p:txBody>
      </p:sp>
      <p:sp>
        <p:nvSpPr>
          <p:cNvPr id="2" name="Title 1"/>
          <p:cNvSpPr>
            <a:spLocks noGrp="1"/>
          </p:cNvSpPr>
          <p:nvPr>
            <p:ph type="title"/>
          </p:nvPr>
        </p:nvSpPr>
        <p:spPr/>
        <p:txBody>
          <a:bodyPr/>
          <a:lstStyle/>
          <a:p>
            <a:pPr eaLnBrk="1" hangingPunct="1">
              <a:defRPr/>
            </a:pPr>
            <a:r>
              <a:rPr lang="en-US" dirty="0" smtClean="0"/>
              <a:t>Limited Exercise of Divinity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It was not any part of the mission of Christ to exercise his divine power for </a:t>
            </a:r>
            <a:r>
              <a:rPr lang="en-US" u="sng" dirty="0">
                <a:solidFill>
                  <a:srgbClr val="FF33CC"/>
                </a:solidFill>
                <a:effectLst/>
              </a:rPr>
              <a:t>his own benefit</a:t>
            </a:r>
            <a:r>
              <a:rPr lang="en-US" dirty="0">
                <a:effectLst/>
              </a:rPr>
              <a:t>, to relieve himself from suffering. This he had volunteered to take upon himself. He had condescended to take man's nature, </a:t>
            </a:r>
            <a:r>
              <a:rPr lang="en-US" dirty="0" smtClean="0">
                <a:effectLst/>
              </a:rPr>
              <a:t>and </a:t>
            </a:r>
            <a:r>
              <a:rPr lang="en-US" dirty="0">
                <a:effectLst/>
              </a:rPr>
              <a:t>he was to suffer the inconveniences, and ills, and afflictions, of the human family. </a:t>
            </a:r>
            <a:r>
              <a:rPr lang="en-US" sz="2800" dirty="0" smtClean="0">
                <a:effectLst/>
              </a:rPr>
              <a:t>{</a:t>
            </a:r>
            <a:r>
              <a:rPr lang="en-US" sz="2800" dirty="0">
                <a:effectLst/>
              </a:rPr>
              <a:t>RH, August 18, 1874 par. 4}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5E50607-FDEA-4A88-AAEE-CC218241014A}" type="slidenum">
              <a:rPr lang="en-US" sz="1200">
                <a:effectLst>
                  <a:outerShdw blurRad="38100" dist="38100" dir="2700000" algn="tl">
                    <a:srgbClr val="000000"/>
                  </a:outerShdw>
                </a:effectLst>
              </a:rPr>
              <a:pPr algn="r">
                <a:defRPr/>
              </a:pPr>
              <a:t>227</a:t>
            </a:fld>
            <a:endParaRPr lang="en-US" sz="1200">
              <a:effectLst>
                <a:outerShdw blurRad="38100" dist="38100" dir="2700000" algn="tl">
                  <a:srgbClr val="000000"/>
                </a:outerShdw>
              </a:effectLst>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643472A-D3B1-41EA-B5C5-AE91EA9DE70E}" type="slidenum">
              <a:rPr lang="en-US"/>
              <a:pPr>
                <a:defRPr/>
              </a:pPr>
              <a:t>228</a:t>
            </a:fld>
            <a:endParaRPr lang="en-US"/>
          </a:p>
        </p:txBody>
      </p:sp>
      <p:sp>
        <p:nvSpPr>
          <p:cNvPr id="2" name="Title 1"/>
          <p:cNvSpPr>
            <a:spLocks noGrp="1"/>
          </p:cNvSpPr>
          <p:nvPr>
            <p:ph type="title"/>
          </p:nvPr>
        </p:nvSpPr>
        <p:spPr/>
        <p:txBody>
          <a:bodyPr/>
          <a:lstStyle/>
          <a:p>
            <a:pPr eaLnBrk="1" hangingPunct="1">
              <a:defRPr/>
            </a:pPr>
            <a:r>
              <a:rPr lang="en-US" dirty="0" smtClean="0"/>
              <a:t>Free Exercise of Divinity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Christ worked no miracles in His own behalf. He was compassed with infirmities, but </a:t>
            </a:r>
            <a:r>
              <a:rPr lang="en-US" dirty="0">
                <a:solidFill>
                  <a:srgbClr val="FF33CC"/>
                </a:solidFill>
                <a:effectLst/>
              </a:rPr>
              <a:t>His divine nature knew what was in man</a:t>
            </a:r>
            <a:r>
              <a:rPr lang="en-US" dirty="0">
                <a:effectLst/>
              </a:rPr>
              <a:t>. He needed not that any should testify to Him of this. The Spirit was given Him without measure; for His mission on earth demanded this.  {5BC 1124.1}  </a:t>
            </a:r>
          </a:p>
          <a:p>
            <a:pPr marL="0" indent="0" eaLnBrk="1" hangingPunct="1">
              <a:buFont typeface="Wingdings" pitchFamily="2" charset="2"/>
              <a:buNone/>
              <a:defRPr/>
            </a:pPr>
            <a:r>
              <a:rPr lang="en-US" u="sng" dirty="0">
                <a:effectLst/>
              </a:rPr>
              <a:t>  </a:t>
            </a: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FF83313-5646-4C42-97AE-07365265DCB9}" type="slidenum">
              <a:rPr lang="en-US" sz="1200">
                <a:effectLst>
                  <a:outerShdw blurRad="38100" dist="38100" dir="2700000" algn="tl">
                    <a:srgbClr val="000000"/>
                  </a:outerShdw>
                </a:effectLst>
              </a:rPr>
              <a:pPr algn="r">
                <a:defRPr/>
              </a:pPr>
              <a:t>228</a:t>
            </a:fld>
            <a:endParaRPr lang="en-US" sz="1200">
              <a:effectLst>
                <a:outerShdw blurRad="38100" dist="38100" dir="2700000" algn="tl">
                  <a:srgbClr val="000000"/>
                </a:outerShdw>
              </a:effectLst>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513C73E-BBC3-4579-86CB-CBD6EFE7EAE0}" type="slidenum">
              <a:rPr lang="en-US"/>
              <a:pPr>
                <a:defRPr/>
              </a:pPr>
              <a:t>229</a:t>
            </a:fld>
            <a:endParaRPr lang="en-US"/>
          </a:p>
        </p:txBody>
      </p:sp>
      <p:sp>
        <p:nvSpPr>
          <p:cNvPr id="2" name="Title 1"/>
          <p:cNvSpPr>
            <a:spLocks noGrp="1"/>
          </p:cNvSpPr>
          <p:nvPr>
            <p:ph type="title"/>
          </p:nvPr>
        </p:nvSpPr>
        <p:spPr/>
        <p:txBody>
          <a:bodyPr/>
          <a:lstStyle/>
          <a:p>
            <a:pPr eaLnBrk="1" hangingPunct="1">
              <a:defRPr/>
            </a:pPr>
            <a:r>
              <a:rPr lang="en-US" dirty="0" smtClean="0"/>
              <a:t>Evidence of Divinity</a:t>
            </a:r>
            <a:endParaRPr lang="en-US" dirty="0"/>
          </a:p>
        </p:txBody>
      </p:sp>
      <p:sp>
        <p:nvSpPr>
          <p:cNvPr id="3" name="Content Placeholder 2"/>
          <p:cNvSpPr>
            <a:spLocks noGrp="1"/>
          </p:cNvSpPr>
          <p:nvPr>
            <p:ph idx="1"/>
          </p:nvPr>
        </p:nvSpPr>
        <p:spPr/>
        <p:txBody>
          <a:bodyPr/>
          <a:lstStyle/>
          <a:p>
            <a:pPr eaLnBrk="1" hangingPunct="1">
              <a:defRPr/>
            </a:pPr>
            <a:r>
              <a:rPr lang="en-US" sz="2800" dirty="0" smtClean="0">
                <a:effectLst/>
              </a:rPr>
              <a:t>By </a:t>
            </a:r>
            <a:r>
              <a:rPr lang="en-US" sz="2800" dirty="0" smtClean="0">
                <a:solidFill>
                  <a:srgbClr val="FF33CC"/>
                </a:solidFill>
                <a:effectLst/>
              </a:rPr>
              <a:t>reading the secret purpose </a:t>
            </a:r>
            <a:r>
              <a:rPr lang="en-US" sz="2800" dirty="0" smtClean="0">
                <a:effectLst/>
              </a:rPr>
              <a:t>of the traitor's heart, Christ gave to Judas the final, convincing evidence of His divinity. {DA 655.1}</a:t>
            </a:r>
          </a:p>
          <a:p>
            <a:pPr marL="0" indent="0" eaLnBrk="1" hangingPunct="1">
              <a:buFont typeface="Wingdings" pitchFamily="2" charset="2"/>
              <a:buNone/>
              <a:defRPr/>
            </a:pPr>
            <a:r>
              <a:rPr lang="en-US" sz="2800" dirty="0" smtClean="0">
                <a:effectLst/>
              </a:rPr>
              <a:t> </a:t>
            </a:r>
          </a:p>
          <a:p>
            <a:pPr eaLnBrk="1" hangingPunct="1">
              <a:defRPr/>
            </a:pPr>
            <a:r>
              <a:rPr lang="en-US" sz="2800" dirty="0" smtClean="0">
                <a:effectLst/>
              </a:rPr>
              <a:t>Jesus gave the rabbis an evidence of His divinity by showing that </a:t>
            </a:r>
            <a:r>
              <a:rPr lang="en-US" sz="2800" dirty="0" smtClean="0">
                <a:solidFill>
                  <a:srgbClr val="FF33CC"/>
                </a:solidFill>
                <a:effectLst/>
              </a:rPr>
              <a:t>He read their hearts</a:t>
            </a:r>
            <a:r>
              <a:rPr lang="en-US" sz="2800" dirty="0" smtClean="0">
                <a:effectLst/>
              </a:rPr>
              <a:t>.  {DA 456.2}    Amos 4:13  “God declares to man what his thought is</a:t>
            </a:r>
            <a:r>
              <a:rPr lang="en-US" dirty="0" smtClean="0">
                <a:effectLst/>
              </a:rPr>
              <a:t>…”</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B1A2156-3DBE-4094-A061-B49A0C66D858}" type="slidenum">
              <a:rPr lang="en-US" sz="1200">
                <a:effectLst>
                  <a:outerShdw blurRad="38100" dist="38100" dir="2700000" algn="tl">
                    <a:srgbClr val="000000"/>
                  </a:outerShdw>
                </a:effectLst>
              </a:rPr>
              <a:pPr algn="r">
                <a:defRPr/>
              </a:pPr>
              <a:t>229</a:t>
            </a:fld>
            <a:endParaRPr lang="en-US" sz="1200">
              <a:effectLst>
                <a:outerShdw blurRad="38100" dist="38100" dir="2700000" algn="tl">
                  <a:srgbClr val="00000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38D9B9B-4C95-4C76-AA3E-27D9E24F9F3F}" type="slidenum">
              <a:rPr lang="en-US"/>
              <a:pPr>
                <a:defRPr/>
              </a:pPr>
              <a:t>23</a:t>
            </a:fld>
            <a:endParaRPr lang="en-US"/>
          </a:p>
        </p:txBody>
      </p:sp>
      <p:sp>
        <p:nvSpPr>
          <p:cNvPr id="2" name="Title 1"/>
          <p:cNvSpPr>
            <a:spLocks noGrp="1"/>
          </p:cNvSpPr>
          <p:nvPr>
            <p:ph type="title"/>
          </p:nvPr>
        </p:nvSpPr>
        <p:spPr/>
        <p:txBody>
          <a:bodyPr/>
          <a:lstStyle/>
          <a:p>
            <a:pPr eaLnBrk="1" hangingPunct="1">
              <a:defRPr/>
            </a:pPr>
            <a:r>
              <a:rPr lang="en-US" dirty="0"/>
              <a:t>Problematic Heading in </a:t>
            </a:r>
            <a:r>
              <a:rPr lang="en-US" dirty="0" smtClean="0"/>
              <a:t>QOD</a:t>
            </a:r>
            <a:br>
              <a:rPr lang="en-US" dirty="0" smtClean="0"/>
            </a:br>
            <a:r>
              <a:rPr lang="en-US" sz="3200" dirty="0" smtClean="0"/>
              <a:t>Published 1957</a:t>
            </a:r>
            <a:endParaRPr lang="en-US" sz="3200" dirty="0"/>
          </a:p>
        </p:txBody>
      </p:sp>
      <p:sp>
        <p:nvSpPr>
          <p:cNvPr id="3" name="Content Placeholder 2"/>
          <p:cNvSpPr>
            <a:spLocks noGrp="1"/>
          </p:cNvSpPr>
          <p:nvPr>
            <p:ph idx="1"/>
          </p:nvPr>
        </p:nvSpPr>
        <p:spPr/>
        <p:txBody>
          <a:bodyPr/>
          <a:lstStyle/>
          <a:p>
            <a:pPr eaLnBrk="1" hangingPunct="1">
              <a:defRPr/>
            </a:pPr>
            <a:r>
              <a:rPr lang="en-US" dirty="0" smtClean="0"/>
              <a:t>Appendix of EG White quotations</a:t>
            </a:r>
          </a:p>
          <a:p>
            <a:pPr lvl="1" eaLnBrk="1" hangingPunct="1">
              <a:defRPr/>
            </a:pPr>
            <a:r>
              <a:rPr lang="en-US" dirty="0"/>
              <a:t>Christ “</a:t>
            </a:r>
            <a:r>
              <a:rPr lang="en-US" i="1" dirty="0"/>
              <a:t>Took Sinless Nature” </a:t>
            </a:r>
            <a:endParaRPr lang="en-US" i="1" dirty="0" smtClean="0"/>
          </a:p>
          <a:p>
            <a:pPr lvl="1" eaLnBrk="1" hangingPunct="1">
              <a:defRPr/>
            </a:pPr>
            <a:endParaRPr lang="en-US" dirty="0" smtClean="0"/>
          </a:p>
          <a:p>
            <a:pPr eaLnBrk="1" hangingPunct="1">
              <a:defRPr/>
            </a:pPr>
            <a:r>
              <a:rPr lang="en-US" dirty="0" smtClean="0"/>
              <a:t>Implies this was EG White’s position</a:t>
            </a:r>
          </a:p>
          <a:p>
            <a:pPr lvl="1" eaLnBrk="1" hangingPunct="1">
              <a:defRPr/>
            </a:pPr>
            <a:r>
              <a:rPr lang="en-US" sz="2400" dirty="0" smtClean="0"/>
              <a:t>Repeatedly stated Christ took “our sinful nature”</a:t>
            </a:r>
          </a:p>
          <a:p>
            <a:pPr lvl="1" eaLnBrk="1" hangingPunct="1">
              <a:defRPr/>
            </a:pPr>
            <a:endParaRPr lang="en-US" sz="2400" dirty="0" smtClean="0"/>
          </a:p>
          <a:p>
            <a:pPr eaLnBrk="1" hangingPunct="1">
              <a:defRPr/>
            </a:pPr>
            <a:r>
              <a:rPr lang="en-US" sz="2800" dirty="0" err="1" smtClean="0"/>
              <a:t>Froom</a:t>
            </a:r>
            <a:r>
              <a:rPr lang="en-US" sz="2800" dirty="0" smtClean="0"/>
              <a:t> &amp; associates set forth a genuine revision of position on nature of Christ held by majority of denomination prior to publication of QOD</a:t>
            </a:r>
          </a:p>
          <a:p>
            <a:pPr marL="457200" lvl="1" indent="0" eaLnBrk="1" hangingPunct="1">
              <a:buFontTx/>
              <a:buNone/>
              <a:defRPr/>
            </a:pPr>
            <a:endParaRPr lang="en-US" i="1" dirty="0" smtClean="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CF9F559-D1BF-4044-95A3-D322E67CE73C}" type="slidenum">
              <a:rPr lang="en-US" sz="1200">
                <a:effectLst>
                  <a:outerShdw blurRad="38100" dist="38100" dir="2700000" algn="tl">
                    <a:srgbClr val="000000"/>
                  </a:outerShdw>
                </a:effectLst>
              </a:rPr>
              <a:pPr algn="r">
                <a:defRPr/>
              </a:pPr>
              <a:t>23</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0682A93-5F21-4312-A38E-B5F153C89647}" type="slidenum">
              <a:rPr lang="en-US"/>
              <a:pPr>
                <a:defRPr/>
              </a:pPr>
              <a:t>230</a:t>
            </a:fld>
            <a:endParaRPr lang="en-US"/>
          </a:p>
        </p:txBody>
      </p:sp>
      <p:sp>
        <p:nvSpPr>
          <p:cNvPr id="2" name="Title 1"/>
          <p:cNvSpPr>
            <a:spLocks noGrp="1"/>
          </p:cNvSpPr>
          <p:nvPr>
            <p:ph type="title"/>
          </p:nvPr>
        </p:nvSpPr>
        <p:spPr/>
        <p:txBody>
          <a:bodyPr/>
          <a:lstStyle/>
          <a:p>
            <a:pPr eaLnBrk="1" hangingPunct="1">
              <a:defRPr/>
            </a:pPr>
            <a:r>
              <a:rPr lang="en-US" dirty="0" smtClean="0"/>
              <a:t>Exercise Inherent Divinity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When the voice of the mighty angel was heard at Christ's tomb, saying, Thy Father calls Thee, </a:t>
            </a:r>
            <a:r>
              <a:rPr lang="en-US" dirty="0">
                <a:solidFill>
                  <a:srgbClr val="FF33CC"/>
                </a:solidFill>
                <a:effectLst/>
              </a:rPr>
              <a:t>the </a:t>
            </a:r>
            <a:r>
              <a:rPr lang="en-US" dirty="0" err="1">
                <a:solidFill>
                  <a:srgbClr val="FF33CC"/>
                </a:solidFill>
                <a:effectLst/>
              </a:rPr>
              <a:t>Saviour</a:t>
            </a:r>
            <a:r>
              <a:rPr lang="en-US" dirty="0">
                <a:solidFill>
                  <a:srgbClr val="FF33CC"/>
                </a:solidFill>
                <a:effectLst/>
              </a:rPr>
              <a:t> came forth from the grave by the life that was in Himself</a:t>
            </a:r>
            <a:r>
              <a:rPr lang="en-US" dirty="0">
                <a:effectLst/>
              </a:rPr>
              <a:t>. Now was proved the truth of His words, "I lay down My life, that I might take it again. . . . I have power to lay it down, and I have power to take it again." {DA 785.2}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1C0D42F-1BE6-4BAA-BB0F-91B0667FD8C0}" type="slidenum">
              <a:rPr lang="en-US" sz="1200">
                <a:effectLst>
                  <a:outerShdw blurRad="38100" dist="38100" dir="2700000" algn="tl">
                    <a:srgbClr val="000000"/>
                  </a:outerShdw>
                </a:effectLst>
              </a:rPr>
              <a:pPr algn="r">
                <a:defRPr/>
              </a:pPr>
              <a:t>230</a:t>
            </a:fld>
            <a:endParaRPr lang="en-US" sz="1200">
              <a:effectLst>
                <a:outerShdw blurRad="38100" dist="38100" dir="2700000" algn="tl">
                  <a:srgbClr val="000000"/>
                </a:outerShdw>
              </a:effectLst>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3CC83C6-3019-4A7D-BEA1-061B72CDD820}" type="slidenum">
              <a:rPr lang="en-US"/>
              <a:pPr>
                <a:defRPr/>
              </a:pPr>
              <a:t>231</a:t>
            </a:fld>
            <a:endParaRPr lang="en-US"/>
          </a:p>
        </p:txBody>
      </p:sp>
      <p:sp>
        <p:nvSpPr>
          <p:cNvPr id="2" name="Title 1"/>
          <p:cNvSpPr>
            <a:spLocks noGrp="1"/>
          </p:cNvSpPr>
          <p:nvPr>
            <p:ph type="title"/>
          </p:nvPr>
        </p:nvSpPr>
        <p:spPr/>
        <p:txBody>
          <a:bodyPr/>
          <a:lstStyle/>
          <a:p>
            <a:pPr eaLnBrk="1" hangingPunct="1">
              <a:defRPr/>
            </a:pPr>
            <a:r>
              <a:rPr lang="en-US" dirty="0" smtClean="0"/>
              <a:t>Perfect Example</a:t>
            </a:r>
            <a:endParaRPr lang="en-US" dirty="0"/>
          </a:p>
        </p:txBody>
      </p:sp>
      <p:sp>
        <p:nvSpPr>
          <p:cNvPr id="360453" name="Content Placeholder 2"/>
          <p:cNvSpPr>
            <a:spLocks noGrp="1"/>
          </p:cNvSpPr>
          <p:nvPr>
            <p:ph idx="1"/>
          </p:nvPr>
        </p:nvSpPr>
        <p:spPr/>
        <p:txBody>
          <a:bodyPr/>
          <a:lstStyle/>
          <a:p>
            <a:pPr marL="0" indent="0" eaLnBrk="1" hangingPunct="1">
              <a:buFont typeface="Wingdings" pitchFamily="2" charset="2"/>
              <a:buNone/>
            </a:pPr>
            <a:r>
              <a:rPr lang="en-US" sz="2800" smtClean="0">
                <a:effectLst/>
              </a:rPr>
              <a:t>He came as a helpless babe, bearing the humanity we bear. "As the children are partakers of flesh and blood, he also himself likewise took part of the same." He could not come in the form of an angel; for unless He met man as man, and testified by </a:t>
            </a:r>
            <a:r>
              <a:rPr lang="en-US" sz="2800" smtClean="0">
                <a:solidFill>
                  <a:srgbClr val="FF33CC"/>
                </a:solidFill>
                <a:effectLst/>
              </a:rPr>
              <a:t>His connection with God that divine power was not given to Him in a different way to what it will be given to us, He could not be a perfect example for us.</a:t>
            </a:r>
            <a:r>
              <a:rPr lang="en-US" sz="2800" smtClean="0">
                <a:effectLst/>
              </a:rPr>
              <a:t> (MS 21, 1895).  {7BC 925.1}</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3AFC07B-B394-4CCC-8E5A-4B964D013727}" type="slidenum">
              <a:rPr lang="en-US" sz="1200">
                <a:effectLst>
                  <a:outerShdw blurRad="38100" dist="38100" dir="2700000" algn="tl">
                    <a:srgbClr val="000000"/>
                  </a:outerShdw>
                </a:effectLst>
              </a:rPr>
              <a:pPr algn="r">
                <a:defRPr/>
              </a:pPr>
              <a:t>231</a:t>
            </a:fld>
            <a:endParaRPr lang="en-US" sz="1200">
              <a:effectLst>
                <a:outerShdw blurRad="38100" dist="38100" dir="2700000" algn="tl">
                  <a:srgbClr val="000000"/>
                </a:outerShdw>
              </a:effectLst>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D8B4CF1-C939-461A-8E41-5E7F8F3A44DA}" type="slidenum">
              <a:rPr lang="en-US"/>
              <a:pPr>
                <a:defRPr/>
              </a:pPr>
              <a:t>232</a:t>
            </a:fld>
            <a:endParaRPr lang="en-US"/>
          </a:p>
        </p:txBody>
      </p:sp>
      <p:sp>
        <p:nvSpPr>
          <p:cNvPr id="2" name="Title 1"/>
          <p:cNvSpPr>
            <a:spLocks noGrp="1"/>
          </p:cNvSpPr>
          <p:nvPr>
            <p:ph type="title"/>
          </p:nvPr>
        </p:nvSpPr>
        <p:spPr/>
        <p:txBody>
          <a:bodyPr/>
          <a:lstStyle/>
          <a:p>
            <a:pPr eaLnBrk="1" hangingPunct="1">
              <a:defRPr/>
            </a:pPr>
            <a:r>
              <a:rPr lang="en-US" dirty="0" smtClean="0"/>
              <a:t>He is Our Example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He </a:t>
            </a:r>
            <a:r>
              <a:rPr lang="en-US" dirty="0">
                <a:effectLst/>
              </a:rPr>
              <a:t>came not to our world to give the obedience of a lesser God to a greater, but as a man to obey God's Holy Law, and in this way He is our example.  {3SM 140.1}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56A0B66-D36E-4782-A0B5-18A09CA1C7F1}" type="slidenum">
              <a:rPr lang="en-US" sz="1200">
                <a:effectLst>
                  <a:outerShdw blurRad="38100" dist="38100" dir="2700000" algn="tl">
                    <a:srgbClr val="000000"/>
                  </a:outerShdw>
                </a:effectLst>
              </a:rPr>
              <a:pPr algn="r">
                <a:defRPr/>
              </a:pPr>
              <a:t>232</a:t>
            </a:fld>
            <a:endParaRPr lang="en-US" sz="1200">
              <a:effectLst>
                <a:outerShdw blurRad="38100" dist="38100" dir="2700000" algn="tl">
                  <a:srgbClr val="000000"/>
                </a:outerShdw>
              </a:effectLst>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2DCD304-5337-49AE-8C84-6DE3414ED95A}" type="slidenum">
              <a:rPr lang="en-US"/>
              <a:pPr>
                <a:defRPr/>
              </a:pPr>
              <a:t>233</a:t>
            </a:fld>
            <a:endParaRPr lang="en-US"/>
          </a:p>
        </p:txBody>
      </p:sp>
      <p:sp>
        <p:nvSpPr>
          <p:cNvPr id="2" name="Title 1"/>
          <p:cNvSpPr>
            <a:spLocks noGrp="1"/>
          </p:cNvSpPr>
          <p:nvPr>
            <p:ph type="title"/>
          </p:nvPr>
        </p:nvSpPr>
        <p:spPr/>
        <p:txBody>
          <a:bodyPr/>
          <a:lstStyle/>
          <a:p>
            <a:pPr eaLnBrk="1" hangingPunct="1">
              <a:defRPr/>
            </a:pPr>
            <a:r>
              <a:rPr lang="en-US" dirty="0" smtClean="0"/>
              <a:t>Perfect Example</a:t>
            </a:r>
            <a:endParaRPr lang="en-US" dirty="0"/>
          </a:p>
        </p:txBody>
      </p:sp>
      <p:sp>
        <p:nvSpPr>
          <p:cNvPr id="3" name="Content Placeholder 2"/>
          <p:cNvSpPr>
            <a:spLocks noGrp="1"/>
          </p:cNvSpPr>
          <p:nvPr>
            <p:ph idx="1"/>
          </p:nvPr>
        </p:nvSpPr>
        <p:spPr>
          <a:xfrm>
            <a:off x="381000" y="1752600"/>
            <a:ext cx="8229600" cy="4530725"/>
          </a:xfrm>
        </p:spPr>
        <p:txBody>
          <a:bodyPr/>
          <a:lstStyle/>
          <a:p>
            <a:pPr marL="0" indent="0" eaLnBrk="1" hangingPunct="1">
              <a:buFont typeface="Wingdings" pitchFamily="2" charset="2"/>
              <a:buNone/>
              <a:defRPr/>
            </a:pPr>
            <a:r>
              <a:rPr lang="en-US" dirty="0">
                <a:effectLst/>
              </a:rPr>
              <a:t>Satan had claimed that it was impossible for man to obey God's commandments; and in our own strength it is true that we cannot obey them. </a:t>
            </a:r>
            <a:r>
              <a:rPr lang="en-US" dirty="0">
                <a:solidFill>
                  <a:srgbClr val="FF33CC"/>
                </a:solidFill>
                <a:effectLst/>
              </a:rPr>
              <a:t>But Christ came in the form of humanity, and by His perfect obedience </a:t>
            </a:r>
            <a:r>
              <a:rPr lang="en-US" u="sng" dirty="0">
                <a:solidFill>
                  <a:srgbClr val="FF33CC"/>
                </a:solidFill>
                <a:effectLst/>
              </a:rPr>
              <a:t>He proved that humanity and divinity combined </a:t>
            </a:r>
            <a:r>
              <a:rPr lang="en-US" dirty="0">
                <a:solidFill>
                  <a:srgbClr val="FF33CC"/>
                </a:solidFill>
                <a:effectLst/>
              </a:rPr>
              <a:t>can obey every one of God's precepts.  </a:t>
            </a:r>
            <a:r>
              <a:rPr lang="en-US" dirty="0">
                <a:effectLst/>
              </a:rPr>
              <a:t>{COL 314.4}</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EA86720-2389-49C0-AEA5-3EFA542B1965}" type="slidenum">
              <a:rPr lang="en-US" sz="1200">
                <a:effectLst>
                  <a:outerShdw blurRad="38100" dist="38100" dir="2700000" algn="tl">
                    <a:srgbClr val="000000"/>
                  </a:outerShdw>
                </a:effectLst>
              </a:rPr>
              <a:pPr algn="r">
                <a:defRPr/>
              </a:pPr>
              <a:t>233</a:t>
            </a:fld>
            <a:endParaRPr lang="en-US" sz="1200">
              <a:effectLst>
                <a:outerShdw blurRad="38100" dist="38100" dir="2700000" algn="tl">
                  <a:srgbClr val="000000"/>
                </a:outerShdw>
              </a:effectLst>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6995B24-C69F-44B1-ADB9-87610E6E38C4}" type="slidenum">
              <a:rPr lang="en-US"/>
              <a:pPr>
                <a:defRPr/>
              </a:pPr>
              <a:t>234</a:t>
            </a:fld>
            <a:endParaRPr lang="en-US"/>
          </a:p>
        </p:txBody>
      </p:sp>
      <p:sp>
        <p:nvSpPr>
          <p:cNvPr id="2" name="Title 1"/>
          <p:cNvSpPr>
            <a:spLocks noGrp="1"/>
          </p:cNvSpPr>
          <p:nvPr>
            <p:ph type="title"/>
          </p:nvPr>
        </p:nvSpPr>
        <p:spPr/>
        <p:txBody>
          <a:bodyPr/>
          <a:lstStyle/>
          <a:p>
            <a:pPr eaLnBrk="1" hangingPunct="1">
              <a:defRPr/>
            </a:pPr>
            <a:r>
              <a:rPr lang="en-US" dirty="0" smtClean="0"/>
              <a:t>Resembling the Pattern</a:t>
            </a:r>
            <a:endParaRPr lang="en-US" dirty="0"/>
          </a:p>
        </p:txBody>
      </p:sp>
      <p:sp>
        <p:nvSpPr>
          <p:cNvPr id="3" name="Content Placeholder 2"/>
          <p:cNvSpPr>
            <a:spLocks noGrp="1"/>
          </p:cNvSpPr>
          <p:nvPr>
            <p:ph idx="1"/>
          </p:nvPr>
        </p:nvSpPr>
        <p:spPr>
          <a:xfrm>
            <a:off x="457200" y="1565275"/>
            <a:ext cx="8229600" cy="4530725"/>
          </a:xfrm>
        </p:spPr>
        <p:txBody>
          <a:bodyPr/>
          <a:lstStyle/>
          <a:p>
            <a:pPr marL="0" indent="0" eaLnBrk="1" hangingPunct="1">
              <a:buFont typeface="Wingdings" pitchFamily="2" charset="2"/>
              <a:buNone/>
              <a:defRPr/>
            </a:pPr>
            <a:r>
              <a:rPr lang="en-US" sz="2400" dirty="0" smtClean="0">
                <a:solidFill>
                  <a:srgbClr val="FF33CC"/>
                </a:solidFill>
              </a:rPr>
              <a:t>Christ </a:t>
            </a:r>
            <a:r>
              <a:rPr lang="en-US" sz="2400" dirty="0">
                <a:solidFill>
                  <a:srgbClr val="FF33CC"/>
                </a:solidFill>
              </a:rPr>
              <a:t>is our pattern, the perfect and holy example </a:t>
            </a:r>
            <a:r>
              <a:rPr lang="en-US" sz="2400" dirty="0"/>
              <a:t>that has been given us to follow. </a:t>
            </a:r>
            <a:r>
              <a:rPr lang="en-US" sz="2400" dirty="0">
                <a:solidFill>
                  <a:srgbClr val="FFFF00"/>
                </a:solidFill>
              </a:rPr>
              <a:t>We can never equal the pattern</a:t>
            </a:r>
            <a:r>
              <a:rPr lang="en-US" sz="2400" dirty="0"/>
              <a:t>; but we may imitate and resemble it according to our ability. When we fall, all helpless, suffering in consequence of our realization of the sinfulness of </a:t>
            </a:r>
            <a:r>
              <a:rPr lang="en-US" sz="2400" dirty="0" smtClean="0"/>
              <a:t>sin…we </a:t>
            </a:r>
            <a:r>
              <a:rPr lang="en-US" sz="2400" dirty="0"/>
              <a:t>shall as surely be received by the Father, as we sincerely make a complete surrender of our all to God. We should realize in our inmost soul that all our efforts in and of ourselves will be utterly worthless; for it is only in the name and strength of the Conqueror that we shall be overcomers.  </a:t>
            </a:r>
            <a:r>
              <a:rPr lang="en-US" sz="2000" dirty="0"/>
              <a:t>{RH, February 5, 1895 par</a:t>
            </a:r>
            <a:r>
              <a:rPr lang="en-US" sz="2400" dirty="0"/>
              <a:t>. 7}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936250D-8A9F-4150-AEBA-360C7195DA7A}" type="slidenum">
              <a:rPr lang="en-US" sz="1200">
                <a:effectLst>
                  <a:outerShdw blurRad="38100" dist="38100" dir="2700000" algn="tl">
                    <a:srgbClr val="000000"/>
                  </a:outerShdw>
                </a:effectLst>
              </a:rPr>
              <a:pPr algn="r">
                <a:defRPr/>
              </a:pPr>
              <a:t>234</a:t>
            </a:fld>
            <a:endParaRPr lang="en-US" sz="1200">
              <a:effectLst>
                <a:outerShdw blurRad="38100" dist="38100" dir="2700000" algn="tl">
                  <a:srgbClr val="000000"/>
                </a:outerShdw>
              </a:effectLst>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33BCAAD-2D5B-450B-9B93-34D8EF2B545F}" type="slidenum">
              <a:rPr lang="en-US"/>
              <a:pPr>
                <a:defRPr/>
              </a:pPr>
              <a:t>235</a:t>
            </a:fld>
            <a:endParaRPr lang="en-US"/>
          </a:p>
        </p:txBody>
      </p:sp>
      <p:sp>
        <p:nvSpPr>
          <p:cNvPr id="2" name="Title 1"/>
          <p:cNvSpPr>
            <a:spLocks noGrp="1"/>
          </p:cNvSpPr>
          <p:nvPr>
            <p:ph type="title"/>
          </p:nvPr>
        </p:nvSpPr>
        <p:spPr/>
        <p:txBody>
          <a:bodyPr/>
          <a:lstStyle/>
          <a:p>
            <a:pPr eaLnBrk="1" hangingPunct="1">
              <a:defRPr/>
            </a:pPr>
            <a:r>
              <a:rPr lang="en-US" dirty="0" smtClean="0"/>
              <a:t>Fallen Nature &amp; Perfection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We have no righteousness of our own with which to meet the claims of the law of God. But It was possible for Adam, before the fall, to form a righteous character by obedience to God's law. But he failed to do this, and because of his sin </a:t>
            </a:r>
            <a:r>
              <a:rPr lang="en-US" sz="2800" dirty="0">
                <a:solidFill>
                  <a:srgbClr val="FF33CC"/>
                </a:solidFill>
                <a:effectLst/>
              </a:rPr>
              <a:t>our natures are fallen</a:t>
            </a:r>
            <a:r>
              <a:rPr lang="en-US" sz="2800" dirty="0">
                <a:effectLst/>
              </a:rPr>
              <a:t> and we cannot make ourselves righteous. </a:t>
            </a:r>
            <a:r>
              <a:rPr lang="en-US" sz="2800" dirty="0">
                <a:solidFill>
                  <a:srgbClr val="FF33CC"/>
                </a:solidFill>
                <a:effectLst/>
              </a:rPr>
              <a:t>Since we are sinful, unholy, we cannot perfectly obey the holy law. </a:t>
            </a:r>
            <a:r>
              <a:rPr lang="en-US" sz="2800" dirty="0">
                <a:effectLst/>
              </a:rPr>
              <a:t>Christ has made a way of escape for us</a:t>
            </a:r>
            <a:r>
              <a:rPr lang="en-US" sz="2800" dirty="0" smtClean="0">
                <a:effectLst/>
              </a:rPr>
              <a:t>. </a:t>
            </a:r>
            <a:r>
              <a:rPr lang="en-US" sz="2800" dirty="0">
                <a:effectLst/>
              </a:rPr>
              <a:t>{SC 62.2}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C3A5480-51FF-41F3-80C0-B9FF09FBCADA}" type="slidenum">
              <a:rPr lang="en-US" sz="1200">
                <a:effectLst>
                  <a:outerShdw blurRad="38100" dist="38100" dir="2700000" algn="tl">
                    <a:srgbClr val="000000"/>
                  </a:outerShdw>
                </a:effectLst>
              </a:rPr>
              <a:pPr algn="r">
                <a:defRPr/>
              </a:pPr>
              <a:t>235</a:t>
            </a:fld>
            <a:endParaRPr lang="en-US" sz="1200">
              <a:effectLst>
                <a:outerShdw blurRad="38100" dist="38100" dir="2700000" algn="tl">
                  <a:srgbClr val="000000"/>
                </a:outerShdw>
              </a:effectLst>
            </a:endParaR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4C8126A-66CD-4190-AC8B-4FBADB24A46F}" type="slidenum">
              <a:rPr lang="en-US"/>
              <a:pPr>
                <a:defRPr/>
              </a:pPr>
              <a:t>236</a:t>
            </a:fld>
            <a:endParaRPr lang="en-US"/>
          </a:p>
        </p:txBody>
      </p:sp>
      <p:sp>
        <p:nvSpPr>
          <p:cNvPr id="2" name="Title 1"/>
          <p:cNvSpPr>
            <a:spLocks noGrp="1"/>
          </p:cNvSpPr>
          <p:nvPr>
            <p:ph type="title"/>
          </p:nvPr>
        </p:nvSpPr>
        <p:spPr/>
        <p:txBody>
          <a:bodyPr/>
          <a:lstStyle/>
          <a:p>
            <a:pPr eaLnBrk="1" hangingPunct="1">
              <a:defRPr/>
            </a:pPr>
            <a:r>
              <a:rPr lang="en-US" dirty="0" smtClean="0"/>
              <a:t>Perfect Obedience </a:t>
            </a:r>
            <a:r>
              <a:rPr lang="en-US" dirty="0"/>
              <a:t/>
            </a:r>
            <a:br>
              <a:rPr lang="en-US" dirty="0"/>
            </a:br>
            <a:r>
              <a:rPr lang="en-US" dirty="0" smtClean="0"/>
              <a:t>Only One Way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But that which God required of Adam in paradise before the fall, </a:t>
            </a:r>
            <a:r>
              <a:rPr lang="en-US" sz="2800" dirty="0">
                <a:solidFill>
                  <a:srgbClr val="FFFF00"/>
                </a:solidFill>
                <a:effectLst/>
              </a:rPr>
              <a:t>He requires in this age of the world from those who would follow Him,--</a:t>
            </a:r>
            <a:r>
              <a:rPr lang="en-US" sz="2800" u="sng" dirty="0">
                <a:solidFill>
                  <a:srgbClr val="FFFF00"/>
                </a:solidFill>
                <a:effectLst/>
              </a:rPr>
              <a:t>perfect obedience</a:t>
            </a:r>
            <a:r>
              <a:rPr lang="en-US" sz="2800" dirty="0">
                <a:solidFill>
                  <a:srgbClr val="FFFF00"/>
                </a:solidFill>
                <a:effectLst/>
              </a:rPr>
              <a:t> to His law.</a:t>
            </a:r>
            <a:r>
              <a:rPr lang="en-US" sz="2800" dirty="0">
                <a:effectLst/>
              </a:rPr>
              <a:t> </a:t>
            </a:r>
            <a:r>
              <a:rPr lang="en-US" sz="2800" dirty="0">
                <a:solidFill>
                  <a:srgbClr val="FF33CC"/>
                </a:solidFill>
                <a:effectLst/>
              </a:rPr>
              <a:t>But righteousness without a blemish can be obtained only through the imputed righteousness of Christ</a:t>
            </a:r>
            <a:r>
              <a:rPr lang="en-US" sz="2800" dirty="0">
                <a:effectLst/>
              </a:rPr>
              <a:t>. Through the provision that God has made for the forgiveness and restoration of sinners, the same requirements may be fulfilled by men today that were given to Adam in Eden.  </a:t>
            </a:r>
            <a:r>
              <a:rPr lang="en-US" sz="2400" dirty="0">
                <a:effectLst/>
              </a:rPr>
              <a:t>{RH, September 3, 1901 par. 2</a:t>
            </a:r>
            <a:r>
              <a:rPr lang="en-US" sz="2400" dirty="0" smtClean="0">
                <a:effectLst/>
              </a:rPr>
              <a:t>}</a:t>
            </a:r>
            <a:r>
              <a:rPr lang="en-US" sz="2800" dirty="0">
                <a:effectLst/>
              </a:rPr>
              <a:t> </a:t>
            </a:r>
          </a:p>
          <a:p>
            <a:pPr eaLnBrk="1" hangingPunct="1">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D89FCB9-145A-4B55-AED5-C5856BBD687C}" type="slidenum">
              <a:rPr lang="en-US" sz="1200">
                <a:effectLst>
                  <a:outerShdw blurRad="38100" dist="38100" dir="2700000" algn="tl">
                    <a:srgbClr val="000000"/>
                  </a:outerShdw>
                </a:effectLst>
              </a:rPr>
              <a:pPr algn="r">
                <a:defRPr/>
              </a:pPr>
              <a:t>236</a:t>
            </a:fld>
            <a:endParaRPr lang="en-US" sz="1200">
              <a:effectLst>
                <a:outerShdw blurRad="38100" dist="38100" dir="2700000" algn="tl">
                  <a:srgbClr val="000000"/>
                </a:outerShdw>
              </a:effectLst>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FBC27AF-C6DB-41D4-820E-2B39EB6F14EA}" type="slidenum">
              <a:rPr lang="en-US"/>
              <a:pPr>
                <a:defRPr/>
              </a:pPr>
              <a:t>237</a:t>
            </a:fld>
            <a:endParaRPr lang="en-US"/>
          </a:p>
        </p:txBody>
      </p:sp>
      <p:sp>
        <p:nvSpPr>
          <p:cNvPr id="2" name="Title 1"/>
          <p:cNvSpPr>
            <a:spLocks noGrp="1"/>
          </p:cNvSpPr>
          <p:nvPr>
            <p:ph type="title"/>
          </p:nvPr>
        </p:nvSpPr>
        <p:spPr/>
        <p:txBody>
          <a:bodyPr/>
          <a:lstStyle/>
          <a:p>
            <a:pPr eaLnBrk="1" hangingPunct="1">
              <a:defRPr/>
            </a:pPr>
            <a:r>
              <a:rPr lang="en-US" dirty="0" smtClean="0"/>
              <a:t>Infinite Righteousness Required</a:t>
            </a:r>
            <a:endParaRPr lang="en-US" dirty="0"/>
          </a:p>
        </p:txBody>
      </p:sp>
      <p:sp>
        <p:nvSpPr>
          <p:cNvPr id="3" name="Content Placeholder 2"/>
          <p:cNvSpPr>
            <a:spLocks noGrp="1"/>
          </p:cNvSpPr>
          <p:nvPr>
            <p:ph idx="1"/>
          </p:nvPr>
        </p:nvSpPr>
        <p:spPr>
          <a:xfrm>
            <a:off x="457200" y="1600200"/>
            <a:ext cx="8382000" cy="4530725"/>
          </a:xfrm>
        </p:spPr>
        <p:txBody>
          <a:bodyPr/>
          <a:lstStyle/>
          <a:p>
            <a:pPr eaLnBrk="1" hangingPunct="1">
              <a:buFont typeface="Arial" pitchFamily="34" charset="0"/>
              <a:buChar char="•"/>
              <a:defRPr/>
            </a:pPr>
            <a:r>
              <a:rPr lang="en-US" sz="2800" dirty="0" smtClean="0">
                <a:solidFill>
                  <a:srgbClr val="FF33CC"/>
                </a:solidFill>
                <a:effectLst/>
              </a:rPr>
              <a:t>God </a:t>
            </a:r>
            <a:r>
              <a:rPr lang="en-US" sz="2800" dirty="0">
                <a:solidFill>
                  <a:srgbClr val="FF33CC"/>
                </a:solidFill>
                <a:effectLst/>
              </a:rPr>
              <a:t>offered them, in His Son, the perfect righteousness of the law</a:t>
            </a:r>
            <a:r>
              <a:rPr lang="en-US" sz="2800" dirty="0">
                <a:effectLst/>
              </a:rPr>
              <a:t>. If they would open their hearts fully to receive Christ, then the very life of God, His love, would dwell in them, transforming them into His own likeness; and thus through God's free gift </a:t>
            </a:r>
            <a:r>
              <a:rPr lang="en-US" sz="2800" dirty="0">
                <a:solidFill>
                  <a:srgbClr val="FF33CC"/>
                </a:solidFill>
                <a:effectLst/>
              </a:rPr>
              <a:t>they would possess the righteousness which the law </a:t>
            </a:r>
            <a:r>
              <a:rPr lang="en-US" sz="2800" dirty="0" smtClean="0">
                <a:solidFill>
                  <a:srgbClr val="FF33CC"/>
                </a:solidFill>
                <a:effectLst/>
              </a:rPr>
              <a:t>requires </a:t>
            </a:r>
            <a:r>
              <a:rPr lang="en-US" sz="2000" dirty="0">
                <a:effectLst/>
              </a:rPr>
              <a:t>{MB 54.2} </a:t>
            </a:r>
            <a:endParaRPr lang="en-US" sz="2000" dirty="0" smtClean="0">
              <a:effectLst/>
            </a:endParaRPr>
          </a:p>
          <a:p>
            <a:pPr marL="0" indent="0" eaLnBrk="1" hangingPunct="1">
              <a:buFont typeface="Wingdings" pitchFamily="2" charset="2"/>
              <a:buNone/>
              <a:defRPr/>
            </a:pPr>
            <a:r>
              <a:rPr lang="en-US" dirty="0" smtClean="0">
                <a:effectLst/>
              </a:rPr>
              <a:t> </a:t>
            </a:r>
          </a:p>
          <a:p>
            <a:pPr eaLnBrk="1" hangingPunct="1">
              <a:buFont typeface="Arial" pitchFamily="34" charset="0"/>
              <a:buChar char="•"/>
              <a:defRPr/>
            </a:pPr>
            <a:r>
              <a:rPr lang="en-US" sz="2800" dirty="0" smtClean="0">
                <a:effectLst/>
              </a:rPr>
              <a:t>Unblemished RT by </a:t>
            </a:r>
            <a:r>
              <a:rPr lang="en-US" sz="2800" dirty="0">
                <a:effectLst/>
              </a:rPr>
              <a:t>c</a:t>
            </a:r>
            <a:r>
              <a:rPr lang="en-US" sz="2800" dirty="0" smtClean="0">
                <a:effectLst/>
              </a:rPr>
              <a:t>orrupt channels of humanity</a:t>
            </a:r>
            <a:endParaRPr lang="en-US" sz="2800" dirty="0">
              <a:effectLst/>
            </a:endParaRPr>
          </a:p>
          <a:p>
            <a:pPr marL="0" indent="0" eaLnBrk="1" hangingPunct="1">
              <a:buFont typeface="Wingdings" pitchFamily="2" charset="2"/>
              <a:buNone/>
              <a:defRPr/>
            </a:pPr>
            <a:r>
              <a:rPr lang="en-US" dirty="0">
                <a:effectLst/>
              </a:rPr>
              <a:t> </a:t>
            </a:r>
          </a:p>
          <a:p>
            <a:pPr eaLnBrk="1" hangingPunct="1">
              <a:buFont typeface="Arial" pitchFamily="34" charset="0"/>
              <a:buChar char="•"/>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29EF68E-CE95-4C73-ABE1-7887CDD23E8C}" type="slidenum">
              <a:rPr lang="en-US" sz="1200">
                <a:effectLst>
                  <a:outerShdw blurRad="38100" dist="38100" dir="2700000" algn="tl">
                    <a:srgbClr val="000000"/>
                  </a:outerShdw>
                </a:effectLst>
              </a:rPr>
              <a:pPr algn="r">
                <a:defRPr/>
              </a:pPr>
              <a:t>237</a:t>
            </a:fld>
            <a:endParaRPr lang="en-US" sz="1200">
              <a:effectLst>
                <a:outerShdw blurRad="38100" dist="38100" dir="2700000" algn="tl">
                  <a:srgbClr val="000000"/>
                </a:outerShdw>
              </a:effectLst>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D33E5A9-D9B4-4089-911A-7451F3F00E41}" type="slidenum">
              <a:rPr lang="en-US"/>
              <a:pPr>
                <a:defRPr/>
              </a:pPr>
              <a:t>238</a:t>
            </a:fld>
            <a:endParaRPr lang="en-US"/>
          </a:p>
        </p:txBody>
      </p:sp>
      <p:sp>
        <p:nvSpPr>
          <p:cNvPr id="2" name="Title 1"/>
          <p:cNvSpPr>
            <a:spLocks noGrp="1"/>
          </p:cNvSpPr>
          <p:nvPr>
            <p:ph type="title"/>
          </p:nvPr>
        </p:nvSpPr>
        <p:spPr/>
        <p:txBody>
          <a:bodyPr/>
          <a:lstStyle/>
          <a:p>
            <a:pPr eaLnBrk="1" hangingPunct="1">
              <a:defRPr/>
            </a:pPr>
            <a:r>
              <a:rPr lang="en-US" dirty="0" smtClean="0"/>
              <a:t>Striving for the Goal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a:effectLst/>
              </a:rPr>
              <a:t>For this very reason Christ humbled Himself to take upon Him our nature, that by His own humiliation and suffering and sacrifice He might become a steppingstone to fallen men, that </a:t>
            </a:r>
            <a:r>
              <a:rPr lang="en-US" sz="2400" u="sng" dirty="0">
                <a:solidFill>
                  <a:srgbClr val="FF33CC"/>
                </a:solidFill>
                <a:effectLst/>
              </a:rPr>
              <a:t>they might climb up upon His merits</a:t>
            </a:r>
            <a:r>
              <a:rPr lang="en-US" sz="2400" dirty="0">
                <a:effectLst/>
              </a:rPr>
              <a:t>, and that through His excellence and virtue </a:t>
            </a:r>
            <a:r>
              <a:rPr lang="en-US" sz="2400" u="sng" dirty="0">
                <a:solidFill>
                  <a:srgbClr val="FFFF00"/>
                </a:solidFill>
                <a:effectLst/>
              </a:rPr>
              <a:t>their efforts to keep God's law might be accepted of Him</a:t>
            </a:r>
            <a:r>
              <a:rPr lang="en-US" sz="2400" dirty="0">
                <a:effectLst/>
              </a:rPr>
              <a:t>. There is no such thing here as coming down upon a level. We are seeking to plant our feet upon the elevated and exalted platform of eternal truth. We are seeking to become more like the heavenly angels, more pure in heart, more sinless, harmless, and undefiled.  {2T 587.3}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1C8165F-AB4D-42E3-BA3F-0FE021442CF2}" type="slidenum">
              <a:rPr lang="en-US" sz="1200">
                <a:effectLst>
                  <a:outerShdw blurRad="38100" dist="38100" dir="2700000" algn="tl">
                    <a:srgbClr val="000000"/>
                  </a:outerShdw>
                </a:effectLst>
              </a:rPr>
              <a:pPr algn="r">
                <a:defRPr/>
              </a:pPr>
              <a:t>238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F83FABB-69E5-401E-801C-35E441882DFD}" type="slidenum">
              <a:rPr lang="en-US"/>
              <a:pPr>
                <a:defRPr/>
              </a:pPr>
              <a:t>239</a:t>
            </a:fld>
            <a:endParaRPr lang="en-US"/>
          </a:p>
        </p:txBody>
      </p:sp>
      <p:sp>
        <p:nvSpPr>
          <p:cNvPr id="2" name="Title 1"/>
          <p:cNvSpPr>
            <a:spLocks noGrp="1"/>
          </p:cNvSpPr>
          <p:nvPr>
            <p:ph type="title"/>
          </p:nvPr>
        </p:nvSpPr>
        <p:spPr/>
        <p:txBody>
          <a:bodyPr/>
          <a:lstStyle/>
          <a:p>
            <a:pPr eaLnBrk="1" hangingPunct="1">
              <a:defRPr/>
            </a:pPr>
            <a:r>
              <a:rPr lang="en-US" dirty="0" smtClean="0"/>
              <a:t>Imputed Righteousness</a:t>
            </a:r>
            <a:br>
              <a:rPr lang="en-US" dirty="0" smtClean="0"/>
            </a:br>
            <a:r>
              <a:rPr lang="en-US" dirty="0" smtClean="0"/>
              <a:t>Unavoidable Deficiencies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a:effectLst/>
              </a:rPr>
              <a:t>Jesus is perfect. Christ's righteousness is imputed unto them, and He will say, "Take away the filthy garments from him and clothe him with change of raiment." </a:t>
            </a:r>
            <a:r>
              <a:rPr lang="en-US" sz="2400" dirty="0">
                <a:solidFill>
                  <a:srgbClr val="FF33CC"/>
                </a:solidFill>
                <a:effectLst/>
              </a:rPr>
              <a:t>Jesus makes up for our unavoidable deficiencies</a:t>
            </a:r>
            <a:r>
              <a:rPr lang="en-US" sz="2400" dirty="0">
                <a:effectLst/>
              </a:rPr>
              <a:t>.</a:t>
            </a:r>
            <a:r>
              <a:rPr lang="en-US" sz="2400" b="1" dirty="0">
                <a:effectLst/>
              </a:rPr>
              <a:t> </a:t>
            </a:r>
            <a:r>
              <a:rPr lang="en-US" sz="2400" dirty="0">
                <a:effectLst/>
              </a:rPr>
              <a:t>Where Christians are faithful to each other, true and loyal to the Captain of the Lord's host, never betraying trusts into the enemy's hands, they will be transformed into Christ's character. Jesus will abide in their hearts by faith.--Letter 17a, 1891. (See also a similar statement made in 1885 in Faith and Works, p. 50.)  {3SM 196.1}  </a:t>
            </a:r>
          </a:p>
          <a:p>
            <a:pPr marL="0" indent="0" eaLnBrk="1" hangingPunct="1">
              <a:buFont typeface="Wingdings" pitchFamily="2" charset="2"/>
              <a:buNone/>
              <a:defRPr/>
            </a:pP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A7EF3EE-190B-4BB4-9F3F-3342F3932018}" type="slidenum">
              <a:rPr lang="en-US" sz="1200">
                <a:effectLst>
                  <a:outerShdw blurRad="38100" dist="38100" dir="2700000" algn="tl">
                    <a:srgbClr val="000000"/>
                  </a:outerShdw>
                </a:effectLst>
              </a:rPr>
              <a:pPr algn="r">
                <a:defRPr/>
              </a:pPr>
              <a:t>239</a:t>
            </a:fld>
            <a:endParaRPr lang="en-US" sz="1200">
              <a:effectLst>
                <a:outerShdw blurRad="38100" dist="38100" dir="2700000" algn="tl">
                  <a:srgbClr val="00000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A63538E-0BF9-4138-B5A4-7AA99BC37D3B}" type="slidenum">
              <a:rPr lang="en-US"/>
              <a:pPr>
                <a:defRPr/>
              </a:pPr>
              <a:t>24</a:t>
            </a:fld>
            <a:endParaRPr lang="en-US"/>
          </a:p>
        </p:txBody>
      </p:sp>
      <p:sp>
        <p:nvSpPr>
          <p:cNvPr id="2" name="Title 1"/>
          <p:cNvSpPr>
            <a:spLocks noGrp="1"/>
          </p:cNvSpPr>
          <p:nvPr>
            <p:ph type="title"/>
          </p:nvPr>
        </p:nvSpPr>
        <p:spPr>
          <a:xfrm>
            <a:off x="533400" y="457200"/>
            <a:ext cx="8229600" cy="1143000"/>
          </a:xfrm>
        </p:spPr>
        <p:txBody>
          <a:bodyPr/>
          <a:lstStyle/>
          <a:p>
            <a:pPr eaLnBrk="1" hangingPunct="1">
              <a:defRPr/>
            </a:pPr>
            <a:r>
              <a:rPr lang="en-US" dirty="0" smtClean="0"/>
              <a:t>M. L. Andreasen Backlash</a:t>
            </a:r>
            <a:endParaRPr lang="en-US" dirty="0"/>
          </a:p>
        </p:txBody>
      </p:sp>
      <p:sp>
        <p:nvSpPr>
          <p:cNvPr id="3" name="Content Placeholder 2"/>
          <p:cNvSpPr>
            <a:spLocks noGrp="1"/>
          </p:cNvSpPr>
          <p:nvPr>
            <p:ph idx="1"/>
          </p:nvPr>
        </p:nvSpPr>
        <p:spPr/>
        <p:txBody>
          <a:bodyPr/>
          <a:lstStyle/>
          <a:p>
            <a:pPr eaLnBrk="1" hangingPunct="1">
              <a:defRPr/>
            </a:pPr>
            <a:r>
              <a:rPr lang="en-US" sz="2800" dirty="0" smtClean="0"/>
              <a:t>Most influential SDA theologian &amp; author</a:t>
            </a:r>
          </a:p>
          <a:p>
            <a:pPr eaLnBrk="1" hangingPunct="1">
              <a:defRPr/>
            </a:pPr>
            <a:r>
              <a:rPr lang="en-US" sz="2800" dirty="0" smtClean="0"/>
              <a:t>Excluded from Barnhouse</a:t>
            </a:r>
            <a:r>
              <a:rPr lang="en-US" sz="2800" dirty="0"/>
              <a:t>/</a:t>
            </a:r>
            <a:r>
              <a:rPr lang="en-US" sz="2800" dirty="0" smtClean="0"/>
              <a:t>Martin dialogue</a:t>
            </a:r>
          </a:p>
          <a:p>
            <a:pPr lvl="1" eaLnBrk="1" hangingPunct="1">
              <a:defRPr/>
            </a:pPr>
            <a:r>
              <a:rPr lang="en-US" sz="2400" dirty="0" smtClean="0"/>
              <a:t>Review of QOD manuscript</a:t>
            </a:r>
          </a:p>
          <a:p>
            <a:pPr eaLnBrk="1" hangingPunct="1">
              <a:defRPr/>
            </a:pPr>
            <a:r>
              <a:rPr lang="en-US" sz="2800" dirty="0" smtClean="0"/>
              <a:t>Part</a:t>
            </a:r>
            <a:r>
              <a:rPr lang="en-US" sz="2400" dirty="0" smtClean="0"/>
              <a:t> of </a:t>
            </a:r>
            <a:r>
              <a:rPr lang="en-US" sz="2800" dirty="0" smtClean="0"/>
              <a:t>“lunatic fringe” holding post-fall view</a:t>
            </a:r>
          </a:p>
          <a:p>
            <a:pPr eaLnBrk="1" hangingPunct="1">
              <a:defRPr/>
            </a:pPr>
            <a:endParaRPr lang="en-US" sz="2800" dirty="0" smtClean="0"/>
          </a:p>
          <a:p>
            <a:pPr eaLnBrk="1" hangingPunct="1">
              <a:defRPr/>
            </a:pPr>
            <a:r>
              <a:rPr lang="en-US" sz="2800" dirty="0" smtClean="0"/>
              <a:t>Three Phase Atonement &amp; Post-fall View</a:t>
            </a:r>
          </a:p>
          <a:p>
            <a:pPr lvl="1" eaLnBrk="1" hangingPunct="1">
              <a:defRPr/>
            </a:pPr>
            <a:r>
              <a:rPr lang="en-US" sz="2400" dirty="0"/>
              <a:t>Sinful nature with tendencies to sin</a:t>
            </a:r>
          </a:p>
          <a:p>
            <a:pPr eaLnBrk="1" hangingPunct="1">
              <a:defRPr/>
            </a:pPr>
            <a:r>
              <a:rPr lang="en-US" sz="2800" dirty="0"/>
              <a:t>Pens </a:t>
            </a:r>
            <a:r>
              <a:rPr lang="en-US" sz="2800" i="1" dirty="0" smtClean="0"/>
              <a:t>Letters </a:t>
            </a:r>
            <a:r>
              <a:rPr lang="en-US" sz="2800" i="1" dirty="0"/>
              <a:t>to the Churches </a:t>
            </a:r>
            <a:r>
              <a:rPr lang="en-US" sz="2800" dirty="0"/>
              <a:t>in </a:t>
            </a:r>
            <a:r>
              <a:rPr lang="en-US" sz="2800" dirty="0" smtClean="0"/>
              <a:t>protest (1959)</a:t>
            </a:r>
            <a:endParaRPr lang="en-US" sz="2800" dirty="0"/>
          </a:p>
          <a:p>
            <a:pPr eaLnBrk="1" hangingPunct="1">
              <a:defRPr/>
            </a:pPr>
            <a:endParaRPr lang="en-US" sz="2800" dirty="0" smtClean="0"/>
          </a:p>
          <a:p>
            <a:pPr eaLnBrk="1" hangingPunct="1">
              <a:defRPr/>
            </a:pPr>
            <a:endParaRPr lang="en-US" sz="2800" dirty="0"/>
          </a:p>
          <a:p>
            <a:pPr eaLnBrk="1" hangingPunct="1">
              <a:defRPr/>
            </a:pPr>
            <a:endParaRPr lang="en-US" sz="2800" dirty="0" smtClean="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5DF8045-C330-4DF3-969E-69E1132CBAA2}" type="slidenum">
              <a:rPr lang="en-US" sz="1200">
                <a:effectLst>
                  <a:outerShdw blurRad="38100" dist="38100" dir="2700000" algn="tl">
                    <a:srgbClr val="000000"/>
                  </a:outerShdw>
                </a:effectLst>
              </a:rPr>
              <a:pPr algn="r">
                <a:defRPr/>
              </a:pPr>
              <a:t>24</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829FCB7-6CE8-4C65-B7BE-65B92429F7E4}" type="slidenum">
              <a:rPr lang="en-US"/>
              <a:pPr>
                <a:defRPr/>
              </a:pPr>
              <a:t>240</a:t>
            </a:fld>
            <a:endParaRPr lang="en-US"/>
          </a:p>
        </p:txBody>
      </p:sp>
      <p:sp>
        <p:nvSpPr>
          <p:cNvPr id="2" name="Title 1"/>
          <p:cNvSpPr>
            <a:spLocks noGrp="1"/>
          </p:cNvSpPr>
          <p:nvPr>
            <p:ph type="title"/>
          </p:nvPr>
        </p:nvSpPr>
        <p:spPr/>
        <p:txBody>
          <a:bodyPr/>
          <a:lstStyle/>
          <a:p>
            <a:pPr eaLnBrk="1" hangingPunct="1">
              <a:defRPr/>
            </a:pPr>
            <a:r>
              <a:rPr lang="en-US" dirty="0" smtClean="0"/>
              <a:t>Unavoidable Deficiencies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When it is in the heart to obey God, when efforts are put forth to this end, Jesus accepts this disposition and effort as man's best service, and </a:t>
            </a:r>
            <a:r>
              <a:rPr lang="en-US" sz="2800" dirty="0">
                <a:solidFill>
                  <a:srgbClr val="FF33CC"/>
                </a:solidFill>
                <a:effectLst/>
              </a:rPr>
              <a:t>He makes up for the deficiency </a:t>
            </a:r>
            <a:r>
              <a:rPr lang="en-US" sz="2800" dirty="0">
                <a:effectLst/>
              </a:rPr>
              <a:t>with His own divine merit. But He will not accept those who claim to have faith in Him and yet are disloyal to His Father's commandment. We hear a great deal about faith, but we need to hear a great deal more about works. </a:t>
            </a:r>
            <a:r>
              <a:rPr lang="en-US" sz="2800" dirty="0" smtClean="0">
                <a:effectLst/>
              </a:rPr>
              <a:t> </a:t>
            </a:r>
            <a:r>
              <a:rPr lang="en-US" sz="2800" dirty="0">
                <a:effectLst/>
              </a:rPr>
              <a:t>{FW 50.1}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9D6D89F-B392-4EE7-A8CA-A208723153F9}" type="slidenum">
              <a:rPr lang="en-US" sz="1200">
                <a:effectLst>
                  <a:outerShdw blurRad="38100" dist="38100" dir="2700000" algn="tl">
                    <a:srgbClr val="000000"/>
                  </a:outerShdw>
                </a:effectLst>
              </a:rPr>
              <a:pPr algn="r">
                <a:defRPr/>
              </a:pPr>
              <a:t>240</a:t>
            </a:fld>
            <a:endParaRPr lang="en-US" sz="1200">
              <a:effectLst>
                <a:outerShdw blurRad="38100" dist="38100" dir="2700000" algn="tl">
                  <a:srgbClr val="000000"/>
                </a:outerShdw>
              </a:effectLst>
            </a:endParaRP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7B0838D-0A05-4555-8592-6FD4C48B067B}" type="slidenum">
              <a:rPr lang="en-US"/>
              <a:pPr>
                <a:defRPr/>
              </a:pPr>
              <a:t>241</a:t>
            </a:fld>
            <a:endParaRPr lang="en-US"/>
          </a:p>
        </p:txBody>
      </p:sp>
      <p:sp>
        <p:nvSpPr>
          <p:cNvPr id="2" name="Title 1"/>
          <p:cNvSpPr>
            <a:spLocks noGrp="1"/>
          </p:cNvSpPr>
          <p:nvPr>
            <p:ph type="title"/>
          </p:nvPr>
        </p:nvSpPr>
        <p:spPr/>
        <p:txBody>
          <a:bodyPr/>
          <a:lstStyle/>
          <a:p>
            <a:pPr eaLnBrk="1" hangingPunct="1">
              <a:defRPr/>
            </a:pPr>
            <a:r>
              <a:rPr lang="en-US" dirty="0" smtClean="0"/>
              <a:t>Cooperation with the Divine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solidFill>
                  <a:srgbClr val="FF33CC"/>
                </a:solidFill>
              </a:rPr>
              <a:t>If </a:t>
            </a:r>
            <a:r>
              <a:rPr lang="en-US" dirty="0">
                <a:solidFill>
                  <a:srgbClr val="FF33CC"/>
                </a:solidFill>
              </a:rPr>
              <a:t>we do our best</a:t>
            </a:r>
            <a:r>
              <a:rPr lang="en-US" dirty="0"/>
              <a:t>, exercise our entrusted capabilities with the sole purpose of doing our Master's work and promoting His glory, the smallest talent, the humblest service, may become a consecrated gift, </a:t>
            </a:r>
            <a:r>
              <a:rPr lang="en-US" dirty="0">
                <a:solidFill>
                  <a:srgbClr val="FF33CC"/>
                </a:solidFill>
              </a:rPr>
              <a:t>made acceptable by the fragrance of His own merit</a:t>
            </a:r>
            <a:r>
              <a:rPr lang="en-US" dirty="0"/>
              <a:t>.  {PC 141.1}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3F9576F-2EA3-4549-A9D9-E58935238C69}" type="slidenum">
              <a:rPr lang="en-US" sz="1200">
                <a:effectLst>
                  <a:outerShdw blurRad="38100" dist="38100" dir="2700000" algn="tl">
                    <a:srgbClr val="000000"/>
                  </a:outerShdw>
                </a:effectLst>
              </a:rPr>
              <a:pPr algn="r">
                <a:defRPr/>
              </a:pPr>
              <a:t>241</a:t>
            </a:fld>
            <a:endParaRPr lang="en-US" sz="1200">
              <a:effectLst>
                <a:outerShdw blurRad="38100" dist="38100" dir="2700000" algn="tl">
                  <a:srgbClr val="000000"/>
                </a:outerShdw>
              </a:effectLst>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1D258E1-B923-48E8-9CE0-1FED5F979446}" type="slidenum">
              <a:rPr lang="en-US"/>
              <a:pPr>
                <a:defRPr/>
              </a:pPr>
              <a:t>242</a:t>
            </a:fld>
            <a:endParaRPr lang="en-US"/>
          </a:p>
        </p:txBody>
      </p:sp>
      <p:sp>
        <p:nvSpPr>
          <p:cNvPr id="2" name="Title 1"/>
          <p:cNvSpPr>
            <a:spLocks noGrp="1"/>
          </p:cNvSpPr>
          <p:nvPr>
            <p:ph type="title"/>
          </p:nvPr>
        </p:nvSpPr>
        <p:spPr/>
        <p:txBody>
          <a:bodyPr/>
          <a:lstStyle/>
          <a:p>
            <a:pPr eaLnBrk="1" hangingPunct="1">
              <a:defRPr/>
            </a:pPr>
            <a:r>
              <a:rPr lang="en-US" dirty="0" smtClean="0"/>
              <a:t>Humanity</a:t>
            </a:r>
            <a:br>
              <a:rPr lang="en-US" dirty="0" smtClean="0"/>
            </a:br>
            <a:r>
              <a:rPr lang="en-US" dirty="0" smtClean="0"/>
              <a:t>Sin-restricted </a:t>
            </a:r>
            <a:r>
              <a:rPr lang="en-US" dirty="0" smtClean="0">
                <a:sym typeface="Wingdings" pitchFamily="2" charset="2"/>
              </a:rPr>
              <a:t> Untrammeled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smtClean="0">
                <a:solidFill>
                  <a:srgbClr val="FF33CC"/>
                </a:solidFill>
                <a:effectLst/>
              </a:rPr>
              <a:t>In </a:t>
            </a:r>
            <a:r>
              <a:rPr lang="en-US" sz="2800" dirty="0">
                <a:solidFill>
                  <a:srgbClr val="FF33CC"/>
                </a:solidFill>
                <a:effectLst/>
              </a:rPr>
              <a:t>our life here, earthly, sin-restricted though it is</a:t>
            </a:r>
            <a:r>
              <a:rPr lang="en-US" sz="2800" dirty="0">
                <a:effectLst/>
              </a:rPr>
              <a:t>, the greatest joy and the highest education are in service. And in the future state, </a:t>
            </a:r>
            <a:r>
              <a:rPr lang="en-US" sz="2800" dirty="0">
                <a:solidFill>
                  <a:srgbClr val="FF33CC"/>
                </a:solidFill>
                <a:effectLst/>
              </a:rPr>
              <a:t>untrammeled by the limitations of sinful humanity</a:t>
            </a:r>
            <a:r>
              <a:rPr lang="en-US" sz="2800" dirty="0">
                <a:effectLst/>
              </a:rPr>
              <a:t>, it is in service that our greatest joy and our highest education will be found--witnessing, and ever as we witness learning anew "the riches of the glory of this mystery;" "which is Christ in you, the hope of glory." Colossians 1:27.  {Ed 309.1} </a:t>
            </a:r>
            <a:endParaRPr lang="en-US" sz="2800" dirty="0" smtClean="0">
              <a:effectLst/>
            </a:endParaRPr>
          </a:p>
          <a:p>
            <a:pPr marL="0" indent="0" eaLnBrk="1" hangingPunct="1">
              <a:buFont typeface="Wingdings" pitchFamily="2" charset="2"/>
              <a:buNone/>
              <a:defRPr/>
            </a:pPr>
            <a:r>
              <a:rPr lang="en-US" sz="2800" dirty="0" smtClean="0">
                <a:solidFill>
                  <a:srgbClr val="FFFF00"/>
                </a:solidFill>
                <a:effectLst/>
              </a:rPr>
              <a:t>Christ – A sin-restricted life? </a:t>
            </a: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72BC838-61C4-4923-9749-D6F024205963}" type="slidenum">
              <a:rPr lang="en-US" sz="1200">
                <a:effectLst>
                  <a:outerShdw blurRad="38100" dist="38100" dir="2700000" algn="tl">
                    <a:srgbClr val="000000"/>
                  </a:outerShdw>
                </a:effectLst>
              </a:rPr>
              <a:pPr algn="r">
                <a:defRPr/>
              </a:pPr>
              <a:t>242</a:t>
            </a:fld>
            <a:endParaRPr lang="en-US" sz="1200">
              <a:effectLst>
                <a:outerShdw blurRad="38100" dist="38100" dir="2700000" algn="tl">
                  <a:srgbClr val="000000"/>
                </a:outerShdw>
              </a:effectLst>
            </a:endParaRP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4"/>
          <p:cNvSpPr>
            <a:spLocks noGrp="1" noChangeArrowheads="1"/>
          </p:cNvSpPr>
          <p:nvPr>
            <p:ph type="dt" sz="quarter" idx="10"/>
          </p:nvPr>
        </p:nvSpPr>
        <p:spPr/>
        <p:txBody>
          <a:bodyPr/>
          <a:lstStyle/>
          <a:p>
            <a:pPr>
              <a:defRPr/>
            </a:pPr>
            <a:r>
              <a:rPr lang="en-US"/>
              <a:t>John W. Peters</a:t>
            </a:r>
          </a:p>
        </p:txBody>
      </p:sp>
      <p:sp>
        <p:nvSpPr>
          <p:cNvPr id="8"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9" name="Rectangle 46"/>
          <p:cNvSpPr>
            <a:spLocks noGrp="1" noChangeArrowheads="1"/>
          </p:cNvSpPr>
          <p:nvPr>
            <p:ph type="sldNum" sz="quarter" idx="12"/>
          </p:nvPr>
        </p:nvSpPr>
        <p:spPr/>
        <p:txBody>
          <a:bodyPr/>
          <a:lstStyle/>
          <a:p>
            <a:pPr>
              <a:defRPr/>
            </a:pPr>
            <a:fld id="{CFC0E023-E3A6-4642-8799-1CB12859C5BF}" type="slidenum">
              <a:rPr lang="en-US"/>
              <a:pPr>
                <a:defRPr/>
              </a:pPr>
              <a:t>243</a:t>
            </a:fld>
            <a:endParaRPr lang="en-US"/>
          </a:p>
        </p:txBody>
      </p:sp>
      <p:sp>
        <p:nvSpPr>
          <p:cNvPr id="2" name="Title 1"/>
          <p:cNvSpPr>
            <a:spLocks noGrp="1"/>
          </p:cNvSpPr>
          <p:nvPr>
            <p:ph type="title"/>
          </p:nvPr>
        </p:nvSpPr>
        <p:spPr/>
        <p:txBody>
          <a:bodyPr/>
          <a:lstStyle/>
          <a:p>
            <a:pPr eaLnBrk="1" hangingPunct="1">
              <a:defRPr/>
            </a:pPr>
            <a:endParaRPr lang="en-US" dirty="0"/>
          </a:p>
        </p:txBody>
      </p:sp>
      <p:graphicFrame>
        <p:nvGraphicFramePr>
          <p:cNvPr id="6" name="Content Placeholder 5"/>
          <p:cNvGraphicFramePr>
            <a:graphicFrameLocks noGrp="1"/>
          </p:cNvGraphicFramePr>
          <p:nvPr>
            <p:ph idx="1"/>
          </p:nvPr>
        </p:nvGraphicFramePr>
        <p:xfrm>
          <a:off x="838200" y="2057400"/>
          <a:ext cx="7091363" cy="2938463"/>
        </p:xfrm>
        <a:graphic>
          <a:graphicData uri="http://schemas.openxmlformats.org/drawingml/2006/table">
            <a:tbl>
              <a:tblPr firstRow="1" bandRow="1">
                <a:tableStyleId>{5C22544A-7EE6-4342-B048-85BDC9FD1C3A}</a:tableStyleId>
              </a:tblPr>
              <a:tblGrid>
                <a:gridCol w="1732280"/>
                <a:gridCol w="2768600"/>
                <a:gridCol w="2590800"/>
              </a:tblGrid>
              <a:tr h="914401">
                <a:tc>
                  <a:txBody>
                    <a:bodyPr/>
                    <a:lstStyle/>
                    <a:p>
                      <a:endParaRPr lang="en-US" sz="1800" dirty="0"/>
                    </a:p>
                  </a:txBody>
                  <a:tcPr/>
                </a:tc>
                <a:tc>
                  <a:txBody>
                    <a:bodyPr/>
                    <a:lstStyle/>
                    <a:p>
                      <a:r>
                        <a:rPr lang="en-US" sz="2400" dirty="0" smtClean="0"/>
                        <a:t> </a:t>
                      </a:r>
                      <a:r>
                        <a:rPr lang="en-US" sz="2400" baseline="0" dirty="0" smtClean="0"/>
                        <a:t>  </a:t>
                      </a:r>
                      <a:r>
                        <a:rPr lang="en-US" sz="2400" dirty="0" smtClean="0"/>
                        <a:t>  </a:t>
                      </a:r>
                      <a:r>
                        <a:rPr lang="en-US" sz="2000" dirty="0" smtClean="0"/>
                        <a:t>Infirmities</a:t>
                      </a:r>
                      <a:r>
                        <a:rPr lang="en-US" sz="2000" baseline="0" dirty="0" smtClean="0"/>
                        <a:t> &amp;           </a:t>
                      </a:r>
                    </a:p>
                    <a:p>
                      <a:r>
                        <a:rPr lang="en-US" sz="2000" baseline="0" dirty="0" smtClean="0"/>
                        <a:t>      </a:t>
                      </a:r>
                      <a:r>
                        <a:rPr lang="en-US" sz="2000" dirty="0" smtClean="0"/>
                        <a:t>Weaknesses</a:t>
                      </a:r>
                      <a:endParaRPr lang="en-US" sz="2000" dirty="0"/>
                    </a:p>
                  </a:txBody>
                  <a:tcPr/>
                </a:tc>
                <a:tc>
                  <a:txBody>
                    <a:bodyPr/>
                    <a:lstStyle/>
                    <a:p>
                      <a:r>
                        <a:rPr lang="en-US" sz="1800" dirty="0" smtClean="0"/>
                        <a:t> </a:t>
                      </a:r>
                      <a:r>
                        <a:rPr lang="en-US" sz="2000" dirty="0" smtClean="0"/>
                        <a:t>Sinful Propensities</a:t>
                      </a:r>
                    </a:p>
                    <a:p>
                      <a:r>
                        <a:rPr lang="en-US" sz="2000" dirty="0" smtClean="0"/>
                        <a:t> </a:t>
                      </a:r>
                      <a:r>
                        <a:rPr lang="en-US" sz="2000" baseline="0" dirty="0" smtClean="0"/>
                        <a:t>   </a:t>
                      </a:r>
                      <a:r>
                        <a:rPr lang="en-US" sz="2000" dirty="0" smtClean="0"/>
                        <a:t>Corrupt Nature</a:t>
                      </a:r>
                    </a:p>
                    <a:p>
                      <a:endParaRPr lang="en-US" sz="1800" dirty="0" smtClean="0"/>
                    </a:p>
                  </a:txBody>
                  <a:tcPr/>
                </a:tc>
              </a:tr>
              <a:tr h="654266">
                <a:tc>
                  <a:txBody>
                    <a:bodyPr/>
                    <a:lstStyle/>
                    <a:p>
                      <a:r>
                        <a:rPr lang="en-US" sz="1800" dirty="0" smtClean="0"/>
                        <a:t>Adam</a:t>
                      </a:r>
                      <a:r>
                        <a:rPr lang="en-US" sz="1800" baseline="0" dirty="0" smtClean="0"/>
                        <a:t> Pre-fall</a:t>
                      </a:r>
                      <a:endParaRPr lang="en-US" sz="1800" dirty="0"/>
                    </a:p>
                  </a:txBody>
                  <a:tcPr/>
                </a:tc>
                <a:tc>
                  <a:txBody>
                    <a:bodyPr/>
                    <a:lstStyle/>
                    <a:p>
                      <a:r>
                        <a:rPr lang="en-US" sz="1800" dirty="0" smtClean="0"/>
                        <a:t>              NO</a:t>
                      </a:r>
                      <a:endParaRPr lang="en-US" sz="1800" dirty="0"/>
                    </a:p>
                  </a:txBody>
                  <a:tcPr/>
                </a:tc>
                <a:tc>
                  <a:txBody>
                    <a:bodyPr/>
                    <a:lstStyle/>
                    <a:p>
                      <a:r>
                        <a:rPr lang="en-US" sz="1800" dirty="0" smtClean="0"/>
                        <a:t>              NO</a:t>
                      </a:r>
                      <a:endParaRPr lang="en-US" sz="1800" dirty="0"/>
                    </a:p>
                  </a:txBody>
                  <a:tcPr/>
                </a:tc>
              </a:tr>
              <a:tr h="654266">
                <a:tc>
                  <a:txBody>
                    <a:bodyPr/>
                    <a:lstStyle/>
                    <a:p>
                      <a:r>
                        <a:rPr lang="en-US" sz="1800" dirty="0" smtClean="0"/>
                        <a:t>Adam Post-fall</a:t>
                      </a:r>
                      <a:endParaRPr lang="en-US" sz="1800" dirty="0"/>
                    </a:p>
                  </a:txBody>
                  <a:tcPr/>
                </a:tc>
                <a:tc>
                  <a:txBody>
                    <a:bodyPr/>
                    <a:lstStyle/>
                    <a:p>
                      <a:r>
                        <a:rPr lang="en-US" sz="1800" dirty="0" smtClean="0"/>
                        <a:t>              YES</a:t>
                      </a:r>
                      <a:endParaRPr lang="en-US" sz="1800" dirty="0"/>
                    </a:p>
                  </a:txBody>
                  <a:tcPr/>
                </a:tc>
                <a:tc>
                  <a:txBody>
                    <a:bodyPr/>
                    <a:lstStyle/>
                    <a:p>
                      <a:r>
                        <a:rPr lang="en-US" sz="1800" dirty="0" smtClean="0"/>
                        <a:t>             </a:t>
                      </a:r>
                      <a:r>
                        <a:rPr lang="en-US" sz="1800" baseline="0" dirty="0" smtClean="0"/>
                        <a:t> </a:t>
                      </a:r>
                      <a:r>
                        <a:rPr lang="en-US" sz="1800" dirty="0" smtClean="0"/>
                        <a:t>YES</a:t>
                      </a:r>
                      <a:endParaRPr lang="en-US" sz="1800" dirty="0"/>
                    </a:p>
                  </a:txBody>
                  <a:tcPr/>
                </a:tc>
              </a:tr>
              <a:tr h="654266">
                <a:tc>
                  <a:txBody>
                    <a:bodyPr/>
                    <a:lstStyle/>
                    <a:p>
                      <a:r>
                        <a:rPr lang="en-US" sz="1800" dirty="0" smtClean="0"/>
                        <a:t>Christ</a:t>
                      </a:r>
                      <a:endParaRPr lang="en-US" sz="1800" dirty="0"/>
                    </a:p>
                  </a:txBody>
                  <a:tcPr/>
                </a:tc>
                <a:tc>
                  <a:txBody>
                    <a:bodyPr/>
                    <a:lstStyle/>
                    <a:p>
                      <a:r>
                        <a:rPr lang="en-US" sz="1800" dirty="0" smtClean="0"/>
                        <a:t>              YES</a:t>
                      </a:r>
                      <a:endParaRPr lang="en-US" sz="1800" dirty="0"/>
                    </a:p>
                  </a:txBody>
                  <a:tcPr/>
                </a:tc>
                <a:tc>
                  <a:txBody>
                    <a:bodyPr/>
                    <a:lstStyle/>
                    <a:p>
                      <a:r>
                        <a:rPr lang="en-US" sz="1800" dirty="0" smtClean="0"/>
                        <a:t>              NO</a:t>
                      </a:r>
                      <a:endParaRPr lang="en-US" sz="1800" dirty="0"/>
                    </a:p>
                  </a:txBody>
                  <a:tcPr/>
                </a:tc>
              </a:tr>
            </a:tbl>
          </a:graphicData>
        </a:graphic>
      </p:graphicFrame>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5C9A295-F4BB-4862-9F22-D46081BA1C09}" type="slidenum">
              <a:rPr lang="en-US" sz="1200">
                <a:effectLst>
                  <a:outerShdw blurRad="38100" dist="38100" dir="2700000" algn="tl">
                    <a:srgbClr val="000000"/>
                  </a:outerShdw>
                </a:effectLst>
              </a:rPr>
              <a:pPr algn="r">
                <a:defRPr/>
              </a:pPr>
              <a:t>243</a:t>
            </a:fld>
            <a:endParaRPr lang="en-US" sz="1200">
              <a:effectLst>
                <a:outerShdw blurRad="38100" dist="38100" dir="2700000" algn="tl">
                  <a:srgbClr val="000000"/>
                </a:outerShdw>
              </a:effectLst>
            </a:endParaRP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074C9EB-FD7B-4BF2-A403-D022E60CE3FA}" type="slidenum">
              <a:rPr lang="en-US"/>
              <a:pPr>
                <a:defRPr/>
              </a:pPr>
              <a:t>244</a:t>
            </a:fld>
            <a:endParaRPr lang="en-US"/>
          </a:p>
        </p:txBody>
      </p:sp>
      <p:sp>
        <p:nvSpPr>
          <p:cNvPr id="2" name="Title 1"/>
          <p:cNvSpPr>
            <a:spLocks noGrp="1"/>
          </p:cNvSpPr>
          <p:nvPr>
            <p:ph type="title"/>
          </p:nvPr>
        </p:nvSpPr>
        <p:spPr>
          <a:xfrm>
            <a:off x="457200" y="277813"/>
            <a:ext cx="8229600" cy="560387"/>
          </a:xfrm>
        </p:spPr>
        <p:txBody>
          <a:bodyPr/>
          <a:lstStyle/>
          <a:p>
            <a:pPr eaLnBrk="1" hangingPunct="1">
              <a:defRPr/>
            </a:pPr>
            <a:r>
              <a:rPr lang="en-US" dirty="0" smtClean="0"/>
              <a:t>Uncorrupted Nature </a:t>
            </a:r>
            <a:r>
              <a:rPr lang="en-US" sz="2800" dirty="0" smtClean="0"/>
              <a:t>(</a:t>
            </a:r>
            <a:r>
              <a:rPr lang="en-US" sz="2800" dirty="0" err="1" smtClean="0"/>
              <a:t>Ms</a:t>
            </a:r>
            <a:r>
              <a:rPr lang="en-US" sz="2800" dirty="0" smtClean="0"/>
              <a:t> 57, 1890)</a:t>
            </a:r>
            <a:endParaRPr lang="en-US" sz="3600" dirty="0"/>
          </a:p>
        </p:txBody>
      </p:sp>
      <p:sp>
        <p:nvSpPr>
          <p:cNvPr id="3" name="Content Placeholder 2"/>
          <p:cNvSpPr>
            <a:spLocks noGrp="1"/>
          </p:cNvSpPr>
          <p:nvPr>
            <p:ph idx="1"/>
          </p:nvPr>
        </p:nvSpPr>
        <p:spPr>
          <a:xfrm>
            <a:off x="457200" y="1143000"/>
            <a:ext cx="8229600" cy="4987925"/>
          </a:xfrm>
        </p:spPr>
        <p:txBody>
          <a:bodyPr/>
          <a:lstStyle/>
          <a:p>
            <a:pPr eaLnBrk="1" hangingPunct="1">
              <a:buFont typeface="Arial" pitchFamily="34" charset="0"/>
              <a:buChar char="•"/>
              <a:defRPr/>
            </a:pPr>
            <a:r>
              <a:rPr lang="en-US" sz="2000" dirty="0">
                <a:effectLst/>
              </a:rPr>
              <a:t>He had not taken on Him even the nature of the angels, but humanity, </a:t>
            </a:r>
            <a:r>
              <a:rPr lang="en-US" sz="2000" dirty="0">
                <a:solidFill>
                  <a:srgbClr val="FFFF00"/>
                </a:solidFill>
                <a:effectLst/>
              </a:rPr>
              <a:t>perfectly identical with our own nature</a:t>
            </a:r>
            <a:r>
              <a:rPr lang="en-US" sz="2000" dirty="0">
                <a:effectLst/>
              </a:rPr>
              <a:t>, </a:t>
            </a:r>
            <a:r>
              <a:rPr lang="en-US" sz="2000" dirty="0">
                <a:solidFill>
                  <a:srgbClr val="FF33CC"/>
                </a:solidFill>
                <a:effectLst/>
              </a:rPr>
              <a:t>except without the taint of sin</a:t>
            </a:r>
            <a:r>
              <a:rPr lang="en-US" sz="2000" dirty="0" smtClean="0">
                <a:effectLst/>
              </a:rPr>
              <a:t>. {16MR 181.4}</a:t>
            </a:r>
          </a:p>
          <a:p>
            <a:pPr eaLnBrk="1" hangingPunct="1">
              <a:buFont typeface="Arial" pitchFamily="34" charset="0"/>
              <a:buChar char="•"/>
              <a:defRPr/>
            </a:pPr>
            <a:r>
              <a:rPr lang="en-US" sz="2000" dirty="0" smtClean="0">
                <a:solidFill>
                  <a:srgbClr val="FF33CC"/>
                </a:solidFill>
                <a:effectLst/>
              </a:rPr>
              <a:t>His </a:t>
            </a:r>
            <a:r>
              <a:rPr lang="en-US" sz="2000" u="sng" dirty="0">
                <a:solidFill>
                  <a:srgbClr val="FF33CC"/>
                </a:solidFill>
                <a:effectLst/>
              </a:rPr>
              <a:t>finite</a:t>
            </a:r>
            <a:r>
              <a:rPr lang="en-US" sz="2000" dirty="0">
                <a:solidFill>
                  <a:srgbClr val="FF33CC"/>
                </a:solidFill>
                <a:effectLst/>
              </a:rPr>
              <a:t> nature was pure and </a:t>
            </a:r>
            <a:r>
              <a:rPr lang="en-US" sz="2000" dirty="0" smtClean="0">
                <a:solidFill>
                  <a:srgbClr val="FF33CC"/>
                </a:solidFill>
                <a:effectLst/>
              </a:rPr>
              <a:t>spotless </a:t>
            </a:r>
            <a:r>
              <a:rPr lang="en-US" sz="2000" dirty="0" smtClean="0">
                <a:effectLst/>
              </a:rPr>
              <a:t>{</a:t>
            </a:r>
            <a:r>
              <a:rPr lang="en-US" sz="2000" dirty="0">
                <a:effectLst/>
              </a:rPr>
              <a:t>16MR 182.1</a:t>
            </a:r>
            <a:r>
              <a:rPr lang="en-US" sz="2000" dirty="0" smtClean="0">
                <a:effectLst/>
              </a:rPr>
              <a:t>}</a:t>
            </a:r>
          </a:p>
          <a:p>
            <a:pPr eaLnBrk="1" hangingPunct="1">
              <a:buFont typeface="Arial" pitchFamily="34" charset="0"/>
              <a:buChar char="•"/>
              <a:defRPr/>
            </a:pPr>
            <a:endParaRPr lang="en-US" sz="2000" dirty="0" smtClean="0">
              <a:effectLst/>
            </a:endParaRPr>
          </a:p>
          <a:p>
            <a:pPr eaLnBrk="1" hangingPunct="1">
              <a:buFont typeface="Arial" pitchFamily="34" charset="0"/>
              <a:buChar char="•"/>
              <a:defRPr/>
            </a:pPr>
            <a:r>
              <a:rPr lang="en-US" sz="2000" dirty="0" smtClean="0">
                <a:effectLst/>
              </a:rPr>
              <a:t>But </a:t>
            </a:r>
            <a:r>
              <a:rPr lang="en-US" sz="2000" dirty="0">
                <a:effectLst/>
              </a:rPr>
              <a:t>here we must not become in our ideas common and earthly, and in our perverted ideas </a:t>
            </a:r>
            <a:r>
              <a:rPr lang="en-US" sz="2000" dirty="0">
                <a:solidFill>
                  <a:srgbClr val="FF33CC"/>
                </a:solidFill>
                <a:effectLst/>
              </a:rPr>
              <a:t>we must not think </a:t>
            </a:r>
            <a:r>
              <a:rPr lang="en-US" sz="2000" dirty="0">
                <a:effectLst/>
              </a:rPr>
              <a:t>that the liability of Christ to yield to Satan's temptations degraded </a:t>
            </a:r>
            <a:r>
              <a:rPr lang="en-US" sz="2000" u="sng" dirty="0">
                <a:solidFill>
                  <a:srgbClr val="FFFF00"/>
                </a:solidFill>
                <a:effectLst/>
              </a:rPr>
              <a:t>His </a:t>
            </a:r>
            <a:r>
              <a:rPr lang="en-US" sz="2000" u="sng" dirty="0" smtClean="0">
                <a:solidFill>
                  <a:srgbClr val="FFFF00"/>
                </a:solidFill>
                <a:effectLst/>
              </a:rPr>
              <a:t>humanity</a:t>
            </a:r>
            <a:r>
              <a:rPr lang="en-US" sz="2000" dirty="0" smtClean="0">
                <a:solidFill>
                  <a:srgbClr val="FFFF00"/>
                </a:solidFill>
                <a:effectLst/>
              </a:rPr>
              <a:t> </a:t>
            </a:r>
            <a:r>
              <a:rPr lang="en-US" sz="2000" dirty="0" smtClean="0">
                <a:effectLst/>
              </a:rPr>
              <a:t>and </a:t>
            </a:r>
            <a:r>
              <a:rPr lang="en-US" sz="2000" dirty="0">
                <a:solidFill>
                  <a:srgbClr val="FF33CC"/>
                </a:solidFill>
                <a:effectLst/>
              </a:rPr>
              <a:t>He possessed the same sinful, corrupt propensities as man</a:t>
            </a:r>
            <a:r>
              <a:rPr lang="en-US" sz="2000" dirty="0">
                <a:effectLst/>
              </a:rPr>
              <a:t>.  </a:t>
            </a:r>
            <a:r>
              <a:rPr lang="en-US" sz="1400" dirty="0">
                <a:effectLst/>
              </a:rPr>
              <a:t>{16MR 182.2}  </a:t>
            </a:r>
            <a:endParaRPr lang="en-US" sz="1400" dirty="0" smtClean="0">
              <a:effectLst/>
            </a:endParaRPr>
          </a:p>
          <a:p>
            <a:pPr eaLnBrk="1" hangingPunct="1">
              <a:buFont typeface="Arial" pitchFamily="34" charset="0"/>
              <a:buChar char="•"/>
              <a:defRPr/>
            </a:pPr>
            <a:endParaRPr lang="en-US" sz="2400" dirty="0">
              <a:effectLst/>
            </a:endParaRPr>
          </a:p>
          <a:p>
            <a:pPr eaLnBrk="1" hangingPunct="1">
              <a:buFont typeface="Arial" pitchFamily="34" charset="0"/>
              <a:buChar char="•"/>
              <a:defRPr/>
            </a:pPr>
            <a:r>
              <a:rPr lang="en-US" sz="2000" dirty="0">
                <a:effectLst/>
              </a:rPr>
              <a:t>The divine nature, combined with the human, made Him capable of yielding to Satan's temptations. Here the test to Christ was far greater than that of Adam and Eve, for </a:t>
            </a:r>
            <a:r>
              <a:rPr lang="en-US" sz="2000" dirty="0">
                <a:solidFill>
                  <a:srgbClr val="FFFF00"/>
                </a:solidFill>
                <a:effectLst/>
              </a:rPr>
              <a:t>Christ took our nature, fallen but not corrupted</a:t>
            </a:r>
            <a:r>
              <a:rPr lang="en-US" sz="2000" dirty="0">
                <a:effectLst/>
              </a:rPr>
              <a:t>, and would not be corrupted unless He received the words of Satan in the place of the words of God. {16MR 182.3}</a:t>
            </a:r>
            <a:endParaRPr lang="en-US" sz="2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702C0A1-C5B9-4629-9BD6-3F2DDB810030}" type="slidenum">
              <a:rPr lang="en-US" sz="1200">
                <a:effectLst>
                  <a:outerShdw blurRad="38100" dist="38100" dir="2700000" algn="tl">
                    <a:srgbClr val="000000"/>
                  </a:outerShdw>
                </a:effectLst>
              </a:rPr>
              <a:pPr algn="r">
                <a:defRPr/>
              </a:pPr>
              <a:t>244</a:t>
            </a:fld>
            <a:endParaRPr lang="en-US" sz="1200">
              <a:effectLst>
                <a:outerShdw blurRad="38100" dist="38100" dir="2700000" algn="tl">
                  <a:srgbClr val="000000"/>
                </a:outerShdw>
              </a:effectLst>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520B867-5E5E-42BF-BA82-EBADAA57A3B9}" type="slidenum">
              <a:rPr lang="en-US"/>
              <a:pPr>
                <a:defRPr/>
              </a:pPr>
              <a:t>245</a:t>
            </a:fld>
            <a:endParaRPr lang="en-US"/>
          </a:p>
        </p:txBody>
      </p:sp>
      <p:sp>
        <p:nvSpPr>
          <p:cNvPr id="2" name="Title 1"/>
          <p:cNvSpPr>
            <a:spLocks noGrp="1"/>
          </p:cNvSpPr>
          <p:nvPr>
            <p:ph type="title"/>
          </p:nvPr>
        </p:nvSpPr>
        <p:spPr>
          <a:xfrm>
            <a:off x="533400" y="304800"/>
            <a:ext cx="8229600" cy="1143000"/>
          </a:xfrm>
        </p:spPr>
        <p:txBody>
          <a:bodyPr/>
          <a:lstStyle/>
          <a:p>
            <a:pPr eaLnBrk="1" hangingPunct="1">
              <a:defRPr/>
            </a:pPr>
            <a:r>
              <a:rPr lang="en-US" dirty="0" smtClean="0"/>
              <a:t>Baker Reproved - Not J &amp; W</a:t>
            </a:r>
            <a:endParaRPr lang="en-US" dirty="0"/>
          </a:p>
        </p:txBody>
      </p:sp>
      <p:sp>
        <p:nvSpPr>
          <p:cNvPr id="3" name="Content Placeholder 2"/>
          <p:cNvSpPr>
            <a:spLocks noGrp="1"/>
          </p:cNvSpPr>
          <p:nvPr>
            <p:ph idx="1"/>
          </p:nvPr>
        </p:nvSpPr>
        <p:spPr/>
        <p:txBody>
          <a:bodyPr/>
          <a:lstStyle/>
          <a:p>
            <a:pPr eaLnBrk="1" hangingPunct="1">
              <a:defRPr/>
            </a:pPr>
            <a:r>
              <a:rPr lang="en-US" sz="2800" dirty="0" smtClean="0"/>
              <a:t>EG White was not a theological arbiter</a:t>
            </a:r>
          </a:p>
          <a:p>
            <a:pPr eaLnBrk="1" hangingPunct="1">
              <a:defRPr/>
            </a:pPr>
            <a:r>
              <a:rPr lang="en-US" sz="2800" dirty="0" smtClean="0"/>
              <a:t>The Law in Galatians</a:t>
            </a:r>
          </a:p>
          <a:p>
            <a:pPr eaLnBrk="1" hangingPunct="1">
              <a:defRPr/>
            </a:pPr>
            <a:r>
              <a:rPr lang="en-US" sz="2800" smtClean="0"/>
              <a:t>The “Daily” Crisis</a:t>
            </a:r>
            <a:endParaRPr lang="en-US" sz="2800" dirty="0" smtClean="0"/>
          </a:p>
          <a:p>
            <a:pPr eaLnBrk="1" hangingPunct="1">
              <a:defRPr/>
            </a:pPr>
            <a:r>
              <a:rPr lang="en-US" sz="2800" dirty="0" smtClean="0"/>
              <a:t>Waggoner’s &amp; Kellogg’s pantheism (till later)</a:t>
            </a:r>
          </a:p>
          <a:p>
            <a:pPr eaLnBrk="1" hangingPunct="1">
              <a:defRPr/>
            </a:pPr>
            <a:r>
              <a:rPr lang="en-US" sz="2800" dirty="0" smtClean="0"/>
              <a:t>Adventism’s </a:t>
            </a:r>
            <a:r>
              <a:rPr lang="en-US" sz="2800" dirty="0" err="1" smtClean="0"/>
              <a:t>semi-arianism</a:t>
            </a:r>
            <a:r>
              <a:rPr lang="en-US" sz="2800" dirty="0" smtClean="0"/>
              <a:t> &amp; anti-</a:t>
            </a:r>
            <a:r>
              <a:rPr lang="en-US" sz="2800" dirty="0" err="1" smtClean="0"/>
              <a:t>trinitarianism</a:t>
            </a:r>
            <a:endParaRPr lang="en-US" sz="2800" dirty="0" smtClean="0"/>
          </a:p>
          <a:p>
            <a:pPr eaLnBrk="1" hangingPunct="1">
              <a:defRPr/>
            </a:pPr>
            <a:endParaRPr lang="en-US" sz="2800" dirty="0"/>
          </a:p>
          <a:p>
            <a:pPr eaLnBrk="1" hangingPunct="1">
              <a:defRPr/>
            </a:pPr>
            <a:r>
              <a:rPr lang="en-US" sz="2800" dirty="0" smtClean="0"/>
              <a:t>There are errors inn the church, and the Lord points them out by His own agencies, </a:t>
            </a:r>
            <a:r>
              <a:rPr lang="en-US" sz="2800" i="1" dirty="0" smtClean="0"/>
              <a:t>not always trough the testimonies</a:t>
            </a:r>
            <a:r>
              <a:rPr lang="en-US" sz="2800" dirty="0" smtClean="0"/>
              <a:t>. </a:t>
            </a:r>
            <a:r>
              <a:rPr lang="en-US" sz="2000" dirty="0" smtClean="0"/>
              <a:t>{Letter to Bro. &amp; Sis </a:t>
            </a:r>
            <a:r>
              <a:rPr lang="en-US" sz="2000" dirty="0" err="1" smtClean="0"/>
              <a:t>Garmire</a:t>
            </a:r>
            <a:r>
              <a:rPr lang="en-US" sz="2000" dirty="0" smtClean="0"/>
              <a:t>, 1890}</a:t>
            </a:r>
            <a:endParaRPr lang="en-US" dirty="0" smtClean="0"/>
          </a:p>
          <a:p>
            <a:pPr eaLnBrk="1" hangingPunct="1">
              <a:defRPr/>
            </a:pPr>
            <a:endParaRPr lang="en-US" sz="36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16B5FC3-104E-4820-BBC4-82A23452199A}" type="slidenum">
              <a:rPr lang="en-US" sz="1200">
                <a:effectLst>
                  <a:outerShdw blurRad="38100" dist="38100" dir="2700000" algn="tl">
                    <a:srgbClr val="000000"/>
                  </a:outerShdw>
                </a:effectLst>
              </a:rPr>
              <a:pPr algn="r">
                <a:defRPr/>
              </a:pPr>
              <a:t>245</a:t>
            </a:fld>
            <a:endParaRPr lang="en-US" sz="1200">
              <a:effectLst>
                <a:outerShdw blurRad="38100" dist="38100" dir="2700000" algn="tl">
                  <a:srgbClr val="000000"/>
                </a:outerShdw>
              </a:effectLst>
            </a:endParaRP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395EE84-0461-464D-8BE8-EA064F4DC4C9}" type="slidenum">
              <a:rPr lang="en-US"/>
              <a:pPr>
                <a:defRPr/>
              </a:pPr>
              <a:t>246</a:t>
            </a:fld>
            <a:endParaRPr lang="en-US"/>
          </a:p>
        </p:txBody>
      </p:sp>
      <p:sp>
        <p:nvSpPr>
          <p:cNvPr id="2" name="Title 1"/>
          <p:cNvSpPr>
            <a:spLocks noGrp="1"/>
          </p:cNvSpPr>
          <p:nvPr>
            <p:ph type="title"/>
          </p:nvPr>
        </p:nvSpPr>
        <p:spPr/>
        <p:txBody>
          <a:bodyPr/>
          <a:lstStyle/>
          <a:p>
            <a:pPr eaLnBrk="1" hangingPunct="1">
              <a:defRPr/>
            </a:pPr>
            <a:r>
              <a:rPr lang="en-US" dirty="0" smtClean="0"/>
              <a:t>EG White – No Reproof</a:t>
            </a:r>
            <a:endParaRPr lang="en-US" dirty="0"/>
          </a:p>
        </p:txBody>
      </p:sp>
      <p:sp>
        <p:nvSpPr>
          <p:cNvPr id="3" name="Content Placeholder 2"/>
          <p:cNvSpPr>
            <a:spLocks noGrp="1"/>
          </p:cNvSpPr>
          <p:nvPr>
            <p:ph idx="1"/>
          </p:nvPr>
        </p:nvSpPr>
        <p:spPr>
          <a:xfrm>
            <a:off x="457200" y="1447800"/>
            <a:ext cx="8229600" cy="4683125"/>
          </a:xfrm>
        </p:spPr>
        <p:txBody>
          <a:bodyPr/>
          <a:lstStyle/>
          <a:p>
            <a:pPr eaLnBrk="1" hangingPunct="1">
              <a:defRPr/>
            </a:pPr>
            <a:r>
              <a:rPr lang="en-US" sz="2800" dirty="0" smtClean="0"/>
              <a:t>Silent on Anna Rice until “pressed me to speak”</a:t>
            </a:r>
          </a:p>
          <a:p>
            <a:pPr eaLnBrk="1" hangingPunct="1">
              <a:defRPr/>
            </a:pPr>
            <a:r>
              <a:rPr lang="en-US" sz="2800" dirty="0" smtClean="0"/>
              <a:t>Delayed speaking on breaking of Sunday laws</a:t>
            </a:r>
          </a:p>
          <a:p>
            <a:pPr eaLnBrk="1" hangingPunct="1">
              <a:defRPr/>
            </a:pPr>
            <a:r>
              <a:rPr lang="en-US" sz="2800" dirty="0" smtClean="0"/>
              <a:t>Somebody in theological error did not mean that God could not use them </a:t>
            </a:r>
            <a:r>
              <a:rPr lang="en-US" sz="2000" dirty="0" smtClean="0"/>
              <a:t>(WWW)</a:t>
            </a:r>
          </a:p>
          <a:p>
            <a:pPr eaLnBrk="1" hangingPunct="1">
              <a:defRPr/>
            </a:pPr>
            <a:r>
              <a:rPr lang="en-US" sz="2800" dirty="0" smtClean="0"/>
              <a:t>Quite tolerant of persons where EGW invested time, positive backing &amp; developmental effort </a:t>
            </a:r>
            <a:r>
              <a:rPr lang="en-US" sz="2000" dirty="0" smtClean="0"/>
              <a:t>(WW </a:t>
            </a:r>
            <a:r>
              <a:rPr lang="en-US" sz="2000" dirty="0" err="1" smtClean="0"/>
              <a:t>Whidden</a:t>
            </a:r>
            <a:r>
              <a:rPr lang="en-US" sz="2000" dirty="0" smtClean="0"/>
              <a:t>, Waggoner)</a:t>
            </a:r>
          </a:p>
          <a:p>
            <a:pPr eaLnBrk="1" hangingPunct="1">
              <a:defRPr/>
            </a:pPr>
            <a:endParaRPr lang="en-US" sz="2000" dirty="0"/>
          </a:p>
          <a:p>
            <a:pPr eaLnBrk="1" hangingPunct="1">
              <a:defRPr/>
            </a:pPr>
            <a:r>
              <a:rPr lang="en-US" sz="2400" dirty="0" smtClean="0">
                <a:solidFill>
                  <a:srgbClr val="FFFF00"/>
                </a:solidFill>
              </a:rPr>
              <a:t>Fallen/depraved nature underpins </a:t>
            </a:r>
            <a:r>
              <a:rPr lang="en-US" sz="2400" dirty="0" err="1" smtClean="0">
                <a:solidFill>
                  <a:srgbClr val="FFFF00"/>
                </a:solidFill>
              </a:rPr>
              <a:t>Sequeira’s</a:t>
            </a:r>
            <a:r>
              <a:rPr lang="en-US" sz="2400" dirty="0" smtClean="0">
                <a:solidFill>
                  <a:srgbClr val="FFFF00"/>
                </a:solidFill>
              </a:rPr>
              <a:t> Soteriology</a:t>
            </a:r>
          </a:p>
          <a:p>
            <a:pPr eaLnBrk="1" hangingPunct="1">
              <a:defRPr/>
            </a:pPr>
            <a:r>
              <a:rPr lang="en-US" sz="2400" dirty="0" smtClean="0">
                <a:solidFill>
                  <a:srgbClr val="FFFF00"/>
                </a:solidFill>
              </a:rPr>
              <a:t>Fallen/depraved </a:t>
            </a:r>
            <a:r>
              <a:rPr lang="en-US" sz="2400" dirty="0">
                <a:solidFill>
                  <a:srgbClr val="FFFF00"/>
                </a:solidFill>
              </a:rPr>
              <a:t>n</a:t>
            </a:r>
            <a:r>
              <a:rPr lang="en-US" sz="2400" dirty="0" smtClean="0">
                <a:solidFill>
                  <a:srgbClr val="FFFF00"/>
                </a:solidFill>
              </a:rPr>
              <a:t>ature underpins Final Gen. Theology</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9381B7B-BCF7-4748-8E98-15517C080B05}" type="slidenum">
              <a:rPr lang="en-US" sz="1200">
                <a:effectLst>
                  <a:outerShdw blurRad="38100" dist="38100" dir="2700000" algn="tl">
                    <a:srgbClr val="000000"/>
                  </a:outerShdw>
                </a:effectLst>
              </a:rPr>
              <a:pPr algn="r">
                <a:defRPr/>
              </a:pPr>
              <a:t>246</a:t>
            </a:fld>
            <a:endParaRPr lang="en-US" sz="1200">
              <a:effectLst>
                <a:outerShdw blurRad="38100" dist="38100" dir="2700000" algn="tl">
                  <a:srgbClr val="000000"/>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F19BFD5-494C-4FEA-8E8A-126B51541116}" type="slidenum">
              <a:rPr lang="en-US"/>
              <a:pPr>
                <a:defRPr/>
              </a:pPr>
              <a:t>25</a:t>
            </a:fld>
            <a:endParaRPr lang="en-US"/>
          </a:p>
        </p:txBody>
      </p:sp>
      <p:sp>
        <p:nvSpPr>
          <p:cNvPr id="2" name="Title 1"/>
          <p:cNvSpPr>
            <a:spLocks noGrp="1"/>
          </p:cNvSpPr>
          <p:nvPr>
            <p:ph type="title"/>
          </p:nvPr>
        </p:nvSpPr>
        <p:spPr/>
        <p:txBody>
          <a:bodyPr/>
          <a:lstStyle/>
          <a:p>
            <a:pPr eaLnBrk="1" hangingPunct="1">
              <a:defRPr/>
            </a:pPr>
            <a:r>
              <a:rPr lang="en-US" dirty="0" smtClean="0"/>
              <a:t>Andreasen &amp; the Atonement</a:t>
            </a:r>
            <a:endParaRPr lang="en-US" dirty="0"/>
          </a:p>
        </p:txBody>
      </p:sp>
      <p:sp>
        <p:nvSpPr>
          <p:cNvPr id="3" name="Content Placeholder 2"/>
          <p:cNvSpPr>
            <a:spLocks noGrp="1"/>
          </p:cNvSpPr>
          <p:nvPr>
            <p:ph idx="1"/>
          </p:nvPr>
        </p:nvSpPr>
        <p:spPr/>
        <p:txBody>
          <a:bodyPr/>
          <a:lstStyle/>
          <a:p>
            <a:pPr eaLnBrk="1" hangingPunct="1">
              <a:defRPr/>
            </a:pPr>
            <a:r>
              <a:rPr lang="en-US" sz="2800" dirty="0" smtClean="0"/>
              <a:t>Froom’s </a:t>
            </a:r>
            <a:r>
              <a:rPr lang="en-US" sz="2800" dirty="0"/>
              <a:t>1957 </a:t>
            </a:r>
            <a:r>
              <a:rPr lang="en-US" sz="2800" i="1" dirty="0"/>
              <a:t>Ministry </a:t>
            </a:r>
            <a:r>
              <a:rPr lang="en-US" sz="2800" dirty="0"/>
              <a:t>article: </a:t>
            </a:r>
            <a:r>
              <a:rPr lang="en-US" sz="1800" dirty="0"/>
              <a:t>“…sacrificial act of the cross—a complete, perfect, final atonement for man’s sin.”</a:t>
            </a:r>
          </a:p>
          <a:p>
            <a:pPr eaLnBrk="1" hangingPunct="1">
              <a:defRPr/>
            </a:pPr>
            <a:r>
              <a:rPr lang="en-US" sz="2800" dirty="0"/>
              <a:t>Misread as “completed atonement at the cross</a:t>
            </a:r>
          </a:p>
          <a:p>
            <a:pPr lvl="1" eaLnBrk="1" hangingPunct="1">
              <a:defRPr/>
            </a:pPr>
            <a:r>
              <a:rPr lang="en-US" sz="2000" dirty="0"/>
              <a:t>Atoning sacrifice complete + Atonement applied in sanctuary</a:t>
            </a:r>
          </a:p>
          <a:p>
            <a:pPr lvl="1" eaLnBrk="1" hangingPunct="1">
              <a:defRPr/>
            </a:pPr>
            <a:r>
              <a:rPr lang="en-US" sz="2000" dirty="0"/>
              <a:t>Atonement provided + Atonement </a:t>
            </a:r>
            <a:r>
              <a:rPr lang="en-US" sz="2000" dirty="0" smtClean="0"/>
              <a:t>applied</a:t>
            </a:r>
          </a:p>
          <a:p>
            <a:pPr lvl="1" eaLnBrk="1" hangingPunct="1">
              <a:defRPr/>
            </a:pPr>
            <a:endParaRPr lang="en-US" sz="1800" dirty="0"/>
          </a:p>
          <a:p>
            <a:pPr eaLnBrk="1" hangingPunct="1">
              <a:defRPr/>
            </a:pPr>
            <a:r>
              <a:rPr lang="en-US" sz="2800" dirty="0"/>
              <a:t>3-Phase </a:t>
            </a:r>
            <a:r>
              <a:rPr lang="en-US" sz="2800" dirty="0" smtClean="0"/>
              <a:t>atonement: </a:t>
            </a:r>
            <a:r>
              <a:rPr lang="en-US" sz="2400" dirty="0" smtClean="0"/>
              <a:t>1) His sinless Life  2) the </a:t>
            </a:r>
            <a:r>
              <a:rPr lang="en-US" sz="2400" dirty="0"/>
              <a:t>Cross </a:t>
            </a:r>
            <a:r>
              <a:rPr lang="en-US" sz="2400" dirty="0" smtClean="0"/>
              <a:t>     				3) Final </a:t>
            </a:r>
            <a:r>
              <a:rPr lang="en-US" sz="2400" dirty="0"/>
              <a:t>g</a:t>
            </a:r>
            <a:r>
              <a:rPr lang="en-US" sz="2400" dirty="0" smtClean="0"/>
              <a:t>eneration vindication</a:t>
            </a:r>
          </a:p>
          <a:p>
            <a:pPr eaLnBrk="1" hangingPunct="1">
              <a:defRPr/>
            </a:pPr>
            <a:r>
              <a:rPr lang="en-US" sz="2800" dirty="0" smtClean="0"/>
              <a:t>Final generation sinless living based upon:</a:t>
            </a:r>
          </a:p>
          <a:p>
            <a:pPr lvl="1" eaLnBrk="1" hangingPunct="1">
              <a:defRPr/>
            </a:pPr>
            <a:r>
              <a:rPr lang="en-US" sz="2400" dirty="0" smtClean="0"/>
              <a:t>Christ having Sinful nature w/ tendencies to sin </a:t>
            </a:r>
          </a:p>
          <a:p>
            <a:pPr lvl="1" eaLnBrk="1" hangingPunct="1">
              <a:defRPr/>
            </a:pPr>
            <a:r>
              <a:rPr lang="en-US" sz="2400" dirty="0" smtClean="0"/>
              <a:t>Satan not defeated at cross – but by final generation </a:t>
            </a: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1AD911A-D51F-44C6-AF2E-8ED4F9B8F0BE}" type="slidenum">
              <a:rPr lang="en-US" sz="1200">
                <a:effectLst>
                  <a:outerShdw blurRad="38100" dist="38100" dir="2700000" algn="tl">
                    <a:srgbClr val="000000"/>
                  </a:outerShdw>
                </a:effectLst>
              </a:rPr>
              <a:pPr algn="r">
                <a:defRPr/>
              </a:pPr>
              <a:t>25</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52A3FDD-9482-4188-95F6-6C225E75435F}" type="slidenum">
              <a:rPr lang="en-US"/>
              <a:pPr>
                <a:defRPr/>
              </a:pPr>
              <a:t>26</a:t>
            </a:fld>
            <a:endParaRPr lang="en-US"/>
          </a:p>
        </p:txBody>
      </p:sp>
      <p:sp>
        <p:nvSpPr>
          <p:cNvPr id="2" name="Title 1"/>
          <p:cNvSpPr>
            <a:spLocks noGrp="1"/>
          </p:cNvSpPr>
          <p:nvPr>
            <p:ph type="title"/>
          </p:nvPr>
        </p:nvSpPr>
        <p:spPr/>
        <p:txBody>
          <a:bodyPr/>
          <a:lstStyle/>
          <a:p>
            <a:pPr eaLnBrk="1" hangingPunct="1">
              <a:defRPr/>
            </a:pPr>
            <a:r>
              <a:rPr lang="en-US" dirty="0" err="1" smtClean="0"/>
              <a:t>Andreaen’s</a:t>
            </a:r>
            <a:r>
              <a:rPr lang="en-US" dirty="0" smtClean="0"/>
              <a:t> </a:t>
            </a:r>
            <a:r>
              <a:rPr lang="en-US" dirty="0" err="1" smtClean="0"/>
              <a:t>Atomement</a:t>
            </a:r>
            <a:r>
              <a:rPr lang="en-US" dirty="0" smtClean="0"/>
              <a:t> Theology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u="sng" dirty="0" smtClean="0">
                <a:effectLst>
                  <a:outerShdw blurRad="38100" dist="38100" dir="2700000" algn="tl">
                    <a:srgbClr val="000000">
                      <a:alpha val="43137"/>
                    </a:srgbClr>
                  </a:outerShdw>
                </a:effectLst>
              </a:rPr>
              <a:t>Third Phase of the Atonement</a:t>
            </a:r>
            <a:r>
              <a:rPr lang="en-US" sz="2800" dirty="0" smtClean="0">
                <a:effectLst>
                  <a:outerShdw blurRad="38100" dist="38100" dir="2700000" algn="tl">
                    <a:srgbClr val="000000">
                      <a:alpha val="43137"/>
                    </a:srgbClr>
                  </a:outerShdw>
                </a:effectLst>
              </a:rPr>
              <a:t>:</a:t>
            </a:r>
          </a:p>
          <a:p>
            <a:pPr marL="0" indent="0" eaLnBrk="1" hangingPunct="1">
              <a:buFont typeface="Wingdings" pitchFamily="2" charset="2"/>
              <a:buNone/>
              <a:defRPr/>
            </a:pPr>
            <a:r>
              <a:rPr lang="en-US" sz="2800" dirty="0" smtClean="0">
                <a:effectLst>
                  <a:outerShdw blurRad="38100" dist="38100" dir="2700000" algn="tl">
                    <a:srgbClr val="000000">
                      <a:alpha val="43137"/>
                    </a:srgbClr>
                  </a:outerShdw>
                </a:effectLst>
              </a:rPr>
              <a:t>“</a:t>
            </a:r>
            <a:r>
              <a:rPr lang="en-US" sz="2800" dirty="0">
                <a:solidFill>
                  <a:srgbClr val="FF33CC"/>
                </a:solidFill>
                <a:effectLst>
                  <a:outerShdw blurRad="38100" dist="38100" dir="2700000" algn="tl">
                    <a:srgbClr val="000000">
                      <a:alpha val="43137"/>
                    </a:srgbClr>
                  </a:outerShdw>
                </a:effectLst>
              </a:rPr>
              <a:t>Christ demonstrates that man can do what He did, with the same help He had</a:t>
            </a:r>
            <a:r>
              <a:rPr lang="en-US" sz="2800" dirty="0">
                <a:effectLst>
                  <a:outerShdw blurRad="38100" dist="38100" dir="2700000" algn="tl">
                    <a:srgbClr val="000000">
                      <a:alpha val="43137"/>
                    </a:srgbClr>
                  </a:outerShdw>
                </a:effectLst>
              </a:rPr>
              <a:t>. This phase includes His session at the right hand of God, His high priestly ministry, and </a:t>
            </a:r>
            <a:r>
              <a:rPr lang="en-US" sz="2800" dirty="0">
                <a:solidFill>
                  <a:srgbClr val="FF33CC"/>
                </a:solidFill>
                <a:effectLst>
                  <a:outerShdw blurRad="38100" dist="38100" dir="2700000" algn="tl">
                    <a:srgbClr val="000000">
                      <a:alpha val="43137"/>
                    </a:srgbClr>
                  </a:outerShdw>
                </a:effectLst>
              </a:rPr>
              <a:t>the final exhibition of His saints in their last struggle with Satan</a:t>
            </a:r>
            <a:r>
              <a:rPr lang="en-US" sz="2800" dirty="0">
                <a:effectLst>
                  <a:outerShdw blurRad="38100" dist="38100" dir="2700000" algn="tl">
                    <a:srgbClr val="000000">
                      <a:alpha val="43137"/>
                    </a:srgbClr>
                  </a:outerShdw>
                </a:effectLst>
              </a:rPr>
              <a:t>, and their glorious </a:t>
            </a:r>
            <a:r>
              <a:rPr lang="en-US" sz="2800" dirty="0" smtClean="0">
                <a:effectLst>
                  <a:outerShdw blurRad="38100" dist="38100" dir="2700000" algn="tl">
                    <a:srgbClr val="000000">
                      <a:alpha val="43137"/>
                    </a:srgbClr>
                  </a:outerShdw>
                </a:effectLst>
              </a:rPr>
              <a:t>victory…</a:t>
            </a:r>
            <a:r>
              <a:rPr lang="en-US" sz="2800" dirty="0">
                <a:effectLst>
                  <a:outerShdw blurRad="38100" dist="38100" dir="2700000" algn="tl">
                    <a:srgbClr val="000000">
                      <a:alpha val="43137"/>
                    </a:srgbClr>
                  </a:outerShdw>
                </a:effectLst>
              </a:rPr>
              <a:t>He </a:t>
            </a:r>
            <a:r>
              <a:rPr lang="en-US" sz="2800" dirty="0"/>
              <a:t>is now eliminating and destroying sin in His saints on earth. This is part of the cleansing </a:t>
            </a:r>
            <a:r>
              <a:rPr lang="en-US" sz="2800" dirty="0" smtClean="0"/>
              <a:t>of the </a:t>
            </a:r>
            <a:r>
              <a:rPr lang="en-US" sz="2800" dirty="0"/>
              <a:t>true </a:t>
            </a:r>
            <a:r>
              <a:rPr lang="en-US" sz="2800" dirty="0" smtClean="0"/>
              <a:t>sanctuary.”  </a:t>
            </a:r>
          </a:p>
          <a:p>
            <a:pPr marL="0" indent="0" eaLnBrk="1" hangingPunct="1">
              <a:buFont typeface="Wingdings" pitchFamily="2" charset="2"/>
              <a:buNone/>
              <a:defRPr/>
            </a:pPr>
            <a:r>
              <a:rPr lang="en-US" sz="2400" dirty="0" smtClean="0">
                <a:effectLst/>
              </a:rPr>
              <a:t>M.L. </a:t>
            </a:r>
            <a:r>
              <a:rPr lang="en-US" sz="2400" dirty="0" err="1">
                <a:effectLst/>
              </a:rPr>
              <a:t>Andreasen</a:t>
            </a:r>
            <a:r>
              <a:rPr lang="en-US" sz="2400" dirty="0">
                <a:effectLst/>
              </a:rPr>
              <a:t>, </a:t>
            </a:r>
            <a:r>
              <a:rPr lang="en-US" sz="2400" i="1" dirty="0">
                <a:effectLst/>
              </a:rPr>
              <a:t>Hebrews</a:t>
            </a:r>
            <a:r>
              <a:rPr lang="en-US" sz="2400" dirty="0">
                <a:effectLst/>
              </a:rPr>
              <a:t>, pp. 59, 60, cf. p. 58.</a:t>
            </a: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DCD5E88-D24D-48CE-8FC8-2374DE045E93}" type="slidenum">
              <a:rPr lang="en-US" sz="1200">
                <a:effectLst>
                  <a:outerShdw blurRad="38100" dist="38100" dir="2700000" algn="tl">
                    <a:srgbClr val="000000"/>
                  </a:outerShdw>
                </a:effectLst>
              </a:rPr>
              <a:pPr algn="r">
                <a:defRPr/>
              </a:pPr>
              <a:t>26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B76CC71-3DFE-44D1-9726-DC54D2DF80AF}" type="slidenum">
              <a:rPr lang="en-US"/>
              <a:pPr>
                <a:defRPr/>
              </a:pPr>
              <a:t>27</a:t>
            </a:fld>
            <a:endParaRPr lang="en-US"/>
          </a:p>
        </p:txBody>
      </p:sp>
      <p:sp>
        <p:nvSpPr>
          <p:cNvPr id="2" name="Title 1"/>
          <p:cNvSpPr>
            <a:spLocks noGrp="1"/>
          </p:cNvSpPr>
          <p:nvPr>
            <p:ph type="title"/>
          </p:nvPr>
        </p:nvSpPr>
        <p:spPr/>
        <p:txBody>
          <a:bodyPr/>
          <a:lstStyle/>
          <a:p>
            <a:pPr eaLnBrk="1" hangingPunct="1">
              <a:defRPr/>
            </a:pPr>
            <a:r>
              <a:rPr lang="en-US" dirty="0" smtClean="0"/>
              <a:t>EG White, 1888 &amp;</a:t>
            </a:r>
            <a:br>
              <a:rPr lang="en-US" dirty="0" smtClean="0"/>
            </a:br>
            <a:r>
              <a:rPr lang="en-US" dirty="0" smtClean="0"/>
              <a:t>Post-Fall Nature of Christ</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“Whenever Ellen White discussed Minneapolis and its positive aspects, </a:t>
            </a:r>
            <a:r>
              <a:rPr lang="en-US" sz="2800" dirty="0">
                <a:solidFill>
                  <a:srgbClr val="FF33CC"/>
                </a:solidFill>
                <a:effectLst/>
              </a:rPr>
              <a:t>she never once mentioned the ‘</a:t>
            </a:r>
            <a:r>
              <a:rPr lang="en-US" sz="2800" dirty="0" smtClean="0">
                <a:solidFill>
                  <a:srgbClr val="FF33CC"/>
                </a:solidFill>
                <a:effectLst/>
              </a:rPr>
              <a:t>post-Fall</a:t>
            </a:r>
            <a:r>
              <a:rPr lang="en-US" sz="2800" dirty="0">
                <a:solidFill>
                  <a:srgbClr val="FF33CC"/>
                </a:solidFill>
                <a:effectLst/>
              </a:rPr>
              <a:t>’ nature of Christ</a:t>
            </a:r>
            <a:r>
              <a:rPr lang="en-US" sz="2800" dirty="0">
                <a:effectLst/>
              </a:rPr>
              <a:t>, sinless perfection, and the ‘final generation’ corporate vindication of God.”</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r>
              <a:rPr lang="en-US" sz="2800" dirty="0">
                <a:effectLst/>
              </a:rPr>
              <a:t>In the voluminous </a:t>
            </a:r>
            <a:r>
              <a:rPr lang="en-US" sz="2800" i="1" dirty="0">
                <a:effectLst/>
              </a:rPr>
              <a:t>Ellen G. White 1888 Materials</a:t>
            </a:r>
            <a:r>
              <a:rPr lang="en-US" sz="2800" dirty="0">
                <a:effectLst/>
              </a:rPr>
              <a:t>, “she never said one word about the post-Fall nature of Christ.” </a:t>
            </a:r>
            <a:r>
              <a:rPr lang="en-US" sz="2800" dirty="0" smtClean="0">
                <a:effectLst/>
              </a:rPr>
              <a:t>{</a:t>
            </a:r>
            <a:r>
              <a:rPr lang="en-US" sz="2400" dirty="0" smtClean="0">
                <a:effectLst/>
              </a:rPr>
              <a:t>W</a:t>
            </a:r>
            <a:r>
              <a:rPr lang="en-US" sz="2400" dirty="0">
                <a:effectLst/>
              </a:rPr>
              <a:t>. W. </a:t>
            </a:r>
            <a:r>
              <a:rPr lang="en-US" sz="2400" dirty="0" err="1">
                <a:effectLst/>
              </a:rPr>
              <a:t>Whidden</a:t>
            </a:r>
            <a:r>
              <a:rPr lang="en-US" sz="2400" dirty="0">
                <a:effectLst/>
              </a:rPr>
              <a:t>, </a:t>
            </a:r>
            <a:r>
              <a:rPr lang="en-US" sz="2400" i="1" dirty="0">
                <a:effectLst/>
              </a:rPr>
              <a:t>Waggoner</a:t>
            </a:r>
            <a:r>
              <a:rPr lang="en-US" sz="2400" dirty="0">
                <a:effectLst/>
              </a:rPr>
              <a:t>, p </a:t>
            </a:r>
            <a:r>
              <a:rPr lang="en-US" sz="2400" dirty="0" smtClean="0">
                <a:effectLst/>
              </a:rPr>
              <a:t>365}</a:t>
            </a:r>
            <a:endParaRPr lang="en-US" sz="2400" dirty="0">
              <a:effectLst/>
            </a:endParaRPr>
          </a:p>
          <a:p>
            <a:pPr marL="0" indent="0" eaLnBrk="1" hangingPunct="1">
              <a:buFont typeface="Wingdings" pitchFamily="2" charset="2"/>
              <a:buNone/>
              <a:defRPr/>
            </a:pPr>
            <a:endParaRPr lang="en-US" sz="2800" dirty="0">
              <a:effectLst/>
            </a:endParaRPr>
          </a:p>
          <a:p>
            <a:pPr eaLnBrk="1" hangingPunct="1">
              <a:defRPr/>
            </a:pPr>
            <a:r>
              <a:rPr lang="en-US" sz="2800"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937A79D-8F7B-4E59-90A5-F6DD8826F3E2}" type="slidenum">
              <a:rPr lang="en-US" sz="1200">
                <a:effectLst>
                  <a:outerShdw blurRad="38100" dist="38100" dir="2700000" algn="tl">
                    <a:srgbClr val="000000"/>
                  </a:outerShdw>
                </a:effectLst>
              </a:rPr>
              <a:pPr algn="r">
                <a:defRPr/>
              </a:pPr>
              <a:t>27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4D5ED7B-D94A-4C2C-B99A-99271BD37BE6}" type="slidenum">
              <a:rPr lang="en-US"/>
              <a:pPr>
                <a:defRPr/>
              </a:pPr>
              <a:t>28</a:t>
            </a:fld>
            <a:endParaRPr lang="en-US"/>
          </a:p>
        </p:txBody>
      </p:sp>
      <p:sp>
        <p:nvSpPr>
          <p:cNvPr id="2" name="Title 1"/>
          <p:cNvSpPr>
            <a:spLocks noGrp="1"/>
          </p:cNvSpPr>
          <p:nvPr>
            <p:ph type="title"/>
          </p:nvPr>
        </p:nvSpPr>
        <p:spPr/>
        <p:txBody>
          <a:bodyPr/>
          <a:lstStyle/>
          <a:p>
            <a:pPr eaLnBrk="1" hangingPunct="1">
              <a:defRPr/>
            </a:pPr>
            <a:r>
              <a:rPr lang="en-US" dirty="0" smtClean="0"/>
              <a:t>Andreasen Insists</a:t>
            </a:r>
            <a:endParaRPr lang="en-US" dirty="0"/>
          </a:p>
        </p:txBody>
      </p:sp>
      <p:sp>
        <p:nvSpPr>
          <p:cNvPr id="3" name="Content Placeholder 2"/>
          <p:cNvSpPr>
            <a:spLocks noGrp="1"/>
          </p:cNvSpPr>
          <p:nvPr>
            <p:ph idx="1"/>
          </p:nvPr>
        </p:nvSpPr>
        <p:spPr/>
        <p:txBody>
          <a:bodyPr/>
          <a:lstStyle/>
          <a:p>
            <a:pPr eaLnBrk="1" hangingPunct="1">
              <a:defRPr/>
            </a:pPr>
            <a:r>
              <a:rPr lang="en-US" sz="2800" dirty="0" smtClean="0"/>
              <a:t>QOD must be recalled from distribution</a:t>
            </a:r>
          </a:p>
          <a:p>
            <a:pPr lvl="1" eaLnBrk="1" hangingPunct="1">
              <a:defRPr/>
            </a:pPr>
            <a:r>
              <a:rPr lang="en-US" sz="2400" dirty="0" smtClean="0"/>
              <a:t>Even though </a:t>
            </a:r>
            <a:r>
              <a:rPr lang="en-US" sz="2400" dirty="0"/>
              <a:t>favorable to most of the book</a:t>
            </a:r>
          </a:p>
          <a:p>
            <a:pPr lvl="1" eaLnBrk="1" hangingPunct="1">
              <a:defRPr/>
            </a:pPr>
            <a:r>
              <a:rPr lang="en-US" sz="2400" dirty="0"/>
              <a:t>Section on the atonement unacceptable    </a:t>
            </a:r>
          </a:p>
          <a:p>
            <a:pPr lvl="1" eaLnBrk="1" hangingPunct="1">
              <a:defRPr/>
            </a:pPr>
            <a:endParaRPr lang="en-US" sz="2400" dirty="0" smtClean="0"/>
          </a:p>
          <a:p>
            <a:pPr eaLnBrk="1" hangingPunct="1">
              <a:defRPr/>
            </a:pPr>
            <a:r>
              <a:rPr lang="en-US" sz="2800" dirty="0" smtClean="0"/>
              <a:t>QOD sees wide circulation</a:t>
            </a:r>
          </a:p>
          <a:p>
            <a:pPr eaLnBrk="1" hangingPunct="1">
              <a:defRPr/>
            </a:pPr>
            <a:r>
              <a:rPr lang="en-US" sz="2400" dirty="0" smtClean="0"/>
              <a:t>Andreasen writes six “Letters to the Churches” (1959)</a:t>
            </a:r>
          </a:p>
          <a:p>
            <a:pPr lvl="1" eaLnBrk="1" hangingPunct="1">
              <a:defRPr/>
            </a:pPr>
            <a:r>
              <a:rPr lang="en-US" sz="2000" dirty="0" smtClean="0"/>
              <a:t>Credentials suspended (1961); Posthumously returned</a:t>
            </a:r>
          </a:p>
          <a:p>
            <a:pPr eaLnBrk="1" hangingPunct="1">
              <a:defRPr/>
            </a:pPr>
            <a:r>
              <a:rPr lang="en-US" sz="2800" dirty="0" smtClean="0"/>
              <a:t>Zondervan publishes </a:t>
            </a:r>
            <a:r>
              <a:rPr lang="en-US" sz="2800" i="1" dirty="0" smtClean="0"/>
              <a:t>The Truth about Seventh-day Adventists (1960)</a:t>
            </a:r>
          </a:p>
          <a:p>
            <a:pPr eaLnBrk="1" hangingPunct="1">
              <a:defRPr/>
            </a:pPr>
            <a:r>
              <a:rPr lang="en-US" sz="2800" dirty="0" err="1" smtClean="0"/>
              <a:t>Froom’s</a:t>
            </a:r>
            <a:r>
              <a:rPr lang="en-US" sz="2800" dirty="0" smtClean="0"/>
              <a:t> </a:t>
            </a:r>
            <a:r>
              <a:rPr lang="en-US" sz="2800" i="1" dirty="0" smtClean="0"/>
              <a:t>Movement of Destiny </a:t>
            </a:r>
            <a:r>
              <a:rPr lang="en-US" sz="1400" dirty="0" smtClean="0"/>
              <a:t>(1971) </a:t>
            </a:r>
            <a:r>
              <a:rPr lang="en-US" sz="2800" i="1" dirty="0" smtClean="0"/>
              <a:t>solidifies QOD</a:t>
            </a:r>
          </a:p>
          <a:p>
            <a:pPr eaLnBrk="1" hangingPunct="1">
              <a:defRPr/>
            </a:pPr>
            <a:endParaRPr lang="en-US" sz="2800" i="1" dirty="0" smtClean="0"/>
          </a:p>
          <a:p>
            <a:pPr eaLnBrk="1" hangingPunct="1">
              <a:defRPr/>
            </a:pPr>
            <a:endParaRPr lang="en-US" sz="2800" i="1" dirty="0" smtClean="0"/>
          </a:p>
          <a:p>
            <a:pPr eaLnBrk="1" hangingPunct="1">
              <a:defRPr/>
            </a:pPr>
            <a:endParaRPr lang="en-US" sz="2800" dirty="0" smtClean="0"/>
          </a:p>
          <a:p>
            <a:pPr eaLnBrk="1" hangingPunct="1">
              <a:defRPr/>
            </a:pPr>
            <a:endParaRPr lang="en-US" sz="2800" dirty="0" smtClean="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89ED681-5BE1-4E51-80EA-C0B7C8A0F2DC}" type="slidenum">
              <a:rPr lang="en-US" sz="1200">
                <a:effectLst>
                  <a:outerShdw blurRad="38100" dist="38100" dir="2700000" algn="tl">
                    <a:srgbClr val="000000"/>
                  </a:outerShdw>
                </a:effectLst>
              </a:rPr>
              <a:pPr algn="r">
                <a:defRPr/>
              </a:pPr>
              <a:t>28</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07A795A-4F4E-418F-94E5-C35C07F26D10}" type="slidenum">
              <a:rPr lang="en-US"/>
              <a:pPr>
                <a:defRPr/>
              </a:pPr>
              <a:t>29</a:t>
            </a:fld>
            <a:endParaRPr lang="en-US"/>
          </a:p>
        </p:txBody>
      </p:sp>
      <p:sp>
        <p:nvSpPr>
          <p:cNvPr id="2" name="Title 1"/>
          <p:cNvSpPr>
            <a:spLocks noGrp="1"/>
          </p:cNvSpPr>
          <p:nvPr>
            <p:ph type="title"/>
          </p:nvPr>
        </p:nvSpPr>
        <p:spPr/>
        <p:txBody>
          <a:bodyPr/>
          <a:lstStyle/>
          <a:p>
            <a:pPr eaLnBrk="1" hangingPunct="1">
              <a:defRPr/>
            </a:pPr>
            <a:r>
              <a:rPr lang="en-US" dirty="0" smtClean="0"/>
              <a:t>Palmdale Meeting</a:t>
            </a:r>
            <a:r>
              <a:rPr lang="en-US" sz="4000" dirty="0" smtClean="0"/>
              <a:t> (April 1976)</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a:t>
            </a:r>
            <a:r>
              <a:rPr lang="en-US" dirty="0">
                <a:solidFill>
                  <a:srgbClr val="FFFF00"/>
                </a:solidFill>
                <a:effectLst/>
              </a:rPr>
              <a:t>Whichever of these views </a:t>
            </a:r>
            <a:r>
              <a:rPr lang="en-US" dirty="0">
                <a:effectLst/>
              </a:rPr>
              <a:t>Christians may hold of Christ’s humanity, we believe that the central concept is to recognize Jesus as the Savior of all mankind, and that through His victorious life, lived in human flesh, He provides the link between divinity and humanity</a:t>
            </a:r>
            <a:r>
              <a:rPr lang="en-US" dirty="0" smtClean="0">
                <a:effectLst/>
              </a:rPr>
              <a:t>.”  </a:t>
            </a:r>
            <a:r>
              <a:rPr lang="en-US" sz="2800" dirty="0" smtClean="0">
                <a:effectLst/>
              </a:rPr>
              <a:t>Review </a:t>
            </a:r>
            <a:r>
              <a:rPr lang="en-US" sz="2800" dirty="0">
                <a:effectLst/>
              </a:rPr>
              <a:t>&amp;</a:t>
            </a:r>
            <a:r>
              <a:rPr lang="en-US" sz="2800" dirty="0" smtClean="0">
                <a:effectLst/>
              </a:rPr>
              <a:t> Herald, </a:t>
            </a:r>
            <a:r>
              <a:rPr lang="en-US" sz="2800" dirty="0">
                <a:effectLst/>
              </a:rPr>
              <a:t>May 27, </a:t>
            </a:r>
            <a:r>
              <a:rPr lang="en-US" sz="2800" dirty="0" smtClean="0">
                <a:effectLst/>
              </a:rPr>
              <a:t>1976</a:t>
            </a:r>
          </a:p>
          <a:p>
            <a:pPr marL="0" indent="0" eaLnBrk="1" hangingPunct="1">
              <a:buFont typeface="Wingdings" pitchFamily="2" charset="2"/>
              <a:buNone/>
              <a:defRPr/>
            </a:pPr>
            <a:r>
              <a:rPr lang="en-US" dirty="0" smtClean="0">
                <a:solidFill>
                  <a:srgbClr val="FFFF00"/>
                </a:solidFill>
                <a:effectLst/>
              </a:rPr>
              <a:t>Does it matter?</a:t>
            </a:r>
            <a:r>
              <a:rPr lang="en-US" dirty="0">
                <a:effectLst/>
              </a:rPr>
              <a:t> </a:t>
            </a:r>
            <a:r>
              <a:rPr lang="en-US" sz="2000" dirty="0" smtClean="0">
                <a:effectLst/>
              </a:rPr>
              <a:t>Views of justification</a:t>
            </a:r>
            <a:r>
              <a:rPr lang="en-US" sz="2000" dirty="0">
                <a:effectLst/>
              </a:rPr>
              <a:t>, sanctification, the atonement, the purpose of the great controversy theme, &amp;</a:t>
            </a:r>
            <a:r>
              <a:rPr lang="en-US" sz="2000" dirty="0" smtClean="0">
                <a:effectLst/>
              </a:rPr>
              <a:t> </a:t>
            </a:r>
            <a:r>
              <a:rPr lang="en-US" sz="2000" dirty="0">
                <a:effectLst/>
              </a:rPr>
              <a:t>nature of sin</a:t>
            </a:r>
            <a:endParaRPr lang="en-US" sz="2000" dirty="0">
              <a:solidFill>
                <a:srgbClr val="FFFF00"/>
              </a:solidFill>
              <a:effectLst/>
            </a:endParaRPr>
          </a:p>
          <a:p>
            <a:pPr eaLnBrk="1" hangingPunct="1">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38227E3-9DAA-4799-B13D-77D4A8445B4C}" type="slidenum">
              <a:rPr lang="en-US" sz="1200">
                <a:effectLst>
                  <a:outerShdw blurRad="38100" dist="38100" dir="2700000" algn="tl">
                    <a:srgbClr val="000000"/>
                  </a:outerShdw>
                </a:effectLst>
              </a:rPr>
              <a:pPr algn="r">
                <a:defRPr/>
              </a:pPr>
              <a:t>29</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D6B7962-74E9-4244-806F-8AB7EAC907E5}" type="slidenum">
              <a:rPr lang="en-US"/>
              <a:pPr>
                <a:defRPr/>
              </a:pPr>
              <a:t>3</a:t>
            </a:fld>
            <a:endParaRPr lang="en-US"/>
          </a:p>
        </p:txBody>
      </p:sp>
      <p:sp>
        <p:nvSpPr>
          <p:cNvPr id="2" name="Title 1"/>
          <p:cNvSpPr>
            <a:spLocks noGrp="1"/>
          </p:cNvSpPr>
          <p:nvPr>
            <p:ph type="title"/>
          </p:nvPr>
        </p:nvSpPr>
        <p:spPr/>
        <p:txBody>
          <a:bodyPr/>
          <a:lstStyle/>
          <a:p>
            <a:pPr eaLnBrk="1" hangingPunct="1">
              <a:defRPr/>
            </a:pPr>
            <a:r>
              <a:rPr lang="en-US" dirty="0" smtClean="0"/>
              <a:t>The Golden Chain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b="1" dirty="0">
                <a:solidFill>
                  <a:srgbClr val="FFFF00"/>
                </a:solidFill>
                <a:effectLst/>
              </a:rPr>
              <a:t>The humanity of the Son of God is everything to us</a:t>
            </a:r>
            <a:r>
              <a:rPr lang="en-US" sz="2400" b="1" dirty="0">
                <a:effectLst/>
              </a:rPr>
              <a:t>.</a:t>
            </a:r>
            <a:r>
              <a:rPr lang="en-US" sz="2400" dirty="0">
                <a:effectLst/>
              </a:rPr>
              <a:t> It is the golden chain that binds our souls to Christ, and through Christ to God…</a:t>
            </a:r>
            <a:r>
              <a:rPr lang="en-US" sz="2400" dirty="0">
                <a:solidFill>
                  <a:srgbClr val="FF33CC"/>
                </a:solidFill>
                <a:effectLst/>
              </a:rPr>
              <a:t>This</a:t>
            </a:r>
            <a:r>
              <a:rPr lang="en-US" sz="2400" dirty="0">
                <a:effectLst/>
              </a:rPr>
              <a:t> </a:t>
            </a:r>
            <a:r>
              <a:rPr lang="en-US" sz="2400" dirty="0">
                <a:solidFill>
                  <a:srgbClr val="FF33CC"/>
                </a:solidFill>
                <a:effectLst/>
              </a:rPr>
              <a:t>is to be our </a:t>
            </a:r>
            <a:r>
              <a:rPr lang="en-US" sz="2400" dirty="0" smtClean="0">
                <a:solidFill>
                  <a:srgbClr val="FF33CC"/>
                </a:solidFill>
                <a:effectLst/>
              </a:rPr>
              <a:t>study</a:t>
            </a:r>
            <a:r>
              <a:rPr lang="en-US" sz="2400" dirty="0" smtClean="0">
                <a:effectLst/>
              </a:rPr>
              <a:t>. </a:t>
            </a:r>
            <a:r>
              <a:rPr lang="en-US" sz="2400" dirty="0">
                <a:effectLst/>
              </a:rPr>
              <a:t>When we approach this subject, we would do well to heed the words spoken by Christ to Moses at the burning bush, "Put off thy shoes from off thy feet, for the place whereon thou </a:t>
            </a:r>
            <a:r>
              <a:rPr lang="en-US" sz="2400" dirty="0" err="1">
                <a:effectLst/>
              </a:rPr>
              <a:t>standest</a:t>
            </a:r>
            <a:r>
              <a:rPr lang="en-US" sz="2400" dirty="0">
                <a:effectLst/>
              </a:rPr>
              <a:t> is holy ground" (Exodus 3:5). We should come to this study with the humility of a learner, with a contrite heart. And the study of the incarnation of Christ is a fruitful field, which will repay the searcher who digs deep for hidden truth.  {1SM 244.1}</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C6B0D7E-720F-4F41-9F54-85B0C8C64563}" type="slidenum">
              <a:rPr lang="en-US" sz="1200">
                <a:effectLst>
                  <a:outerShdw blurRad="38100" dist="38100" dir="2700000" algn="tl">
                    <a:srgbClr val="000000"/>
                  </a:outerShdw>
                </a:effectLst>
              </a:rPr>
              <a:pPr algn="r">
                <a:defRPr/>
              </a:pPr>
              <a:t>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5A683CC-44B1-4E1C-A33F-38D7C28DAA99}" type="slidenum">
              <a:rPr lang="en-US"/>
              <a:pPr>
                <a:defRPr/>
              </a:pPr>
              <a:t>30</a:t>
            </a:fld>
            <a:endParaRPr lang="en-US"/>
          </a:p>
        </p:txBody>
      </p:sp>
      <p:sp>
        <p:nvSpPr>
          <p:cNvPr id="2" name="Title 1"/>
          <p:cNvSpPr>
            <a:spLocks noGrp="1"/>
          </p:cNvSpPr>
          <p:nvPr>
            <p:ph type="title"/>
          </p:nvPr>
        </p:nvSpPr>
        <p:spPr/>
        <p:txBody>
          <a:bodyPr/>
          <a:lstStyle/>
          <a:p>
            <a:pPr eaLnBrk="1" hangingPunct="1">
              <a:defRPr/>
            </a:pPr>
            <a:r>
              <a:rPr lang="en-US" dirty="0" smtClean="0"/>
              <a:t>Palmdale Report</a:t>
            </a:r>
            <a:br>
              <a:rPr lang="en-US" dirty="0" smtClean="0"/>
            </a:br>
            <a:r>
              <a:rPr lang="en-US" sz="4000" dirty="0" smtClean="0"/>
              <a:t>Are Both </a:t>
            </a:r>
            <a:r>
              <a:rPr lang="en-US" sz="4000" dirty="0"/>
              <a:t>V</a:t>
            </a:r>
            <a:r>
              <a:rPr lang="en-US" sz="4000" dirty="0" smtClean="0"/>
              <a:t>iews Acceptable?</a:t>
            </a:r>
            <a:endParaRPr lang="en-US" sz="4000" dirty="0"/>
          </a:p>
        </p:txBody>
      </p:sp>
      <p:sp>
        <p:nvSpPr>
          <p:cNvPr id="3" name="Content Placeholder 2"/>
          <p:cNvSpPr>
            <a:spLocks noGrp="1"/>
          </p:cNvSpPr>
          <p:nvPr>
            <p:ph idx="1"/>
          </p:nvPr>
        </p:nvSpPr>
        <p:spPr/>
        <p:txBody>
          <a:bodyPr/>
          <a:lstStyle/>
          <a:p>
            <a:pPr eaLnBrk="1" hangingPunct="1">
              <a:defRPr/>
            </a:pPr>
            <a:r>
              <a:rPr lang="en-US" dirty="0">
                <a:effectLst/>
              </a:rPr>
              <a:t>The phrase in the Palmdale report, “whichever of these views Christians may hold,” is equivalent to saying, “We may hold either view.  Thus it is clear that today </a:t>
            </a:r>
            <a:r>
              <a:rPr lang="en-US" dirty="0">
                <a:solidFill>
                  <a:srgbClr val="FFFF00"/>
                </a:solidFill>
                <a:effectLst/>
              </a:rPr>
              <a:t>both views are acceptable within Adventism</a:t>
            </a:r>
            <a:r>
              <a:rPr lang="en-US" dirty="0">
                <a:effectLst/>
              </a:rPr>
              <a:t>.”  </a:t>
            </a:r>
            <a:r>
              <a:rPr lang="en-US" sz="2800" dirty="0">
                <a:effectLst/>
              </a:rPr>
              <a:t>E. H. </a:t>
            </a:r>
            <a:r>
              <a:rPr lang="en-US" sz="2800" dirty="0" err="1">
                <a:effectLst/>
              </a:rPr>
              <a:t>Sequiera</a:t>
            </a:r>
            <a:r>
              <a:rPr lang="en-US" sz="2800" dirty="0">
                <a:effectLst/>
              </a:rPr>
              <a:t>, SAVIOR OF EVERY MAN, pp. 3, 4.</a:t>
            </a:r>
          </a:p>
          <a:p>
            <a:pPr eaLnBrk="1" hangingPunct="1">
              <a:defRPr/>
            </a:pPr>
            <a:r>
              <a:rPr lang="en-US"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ED51D5F-69D9-4B6B-AFE9-34EF7EC227CB}" type="slidenum">
              <a:rPr lang="en-US" sz="1200">
                <a:effectLst>
                  <a:outerShdw blurRad="38100" dist="38100" dir="2700000" algn="tl">
                    <a:srgbClr val="000000"/>
                  </a:outerShdw>
                </a:effectLst>
              </a:rPr>
              <a:pPr algn="r">
                <a:defRPr/>
              </a:pPr>
              <a:t>30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1653877-E238-41F5-BD8B-89A0E8A70D71}" type="slidenum">
              <a:rPr lang="en-US"/>
              <a:pPr>
                <a:defRPr/>
              </a:pPr>
              <a:t>31</a:t>
            </a:fld>
            <a:endParaRPr lang="en-US"/>
          </a:p>
        </p:txBody>
      </p:sp>
      <p:sp>
        <p:nvSpPr>
          <p:cNvPr id="2" name="Title 1"/>
          <p:cNvSpPr>
            <a:spLocks noGrp="1"/>
          </p:cNvSpPr>
          <p:nvPr>
            <p:ph type="title"/>
          </p:nvPr>
        </p:nvSpPr>
        <p:spPr/>
        <p:txBody>
          <a:bodyPr/>
          <a:lstStyle/>
          <a:p>
            <a:pPr eaLnBrk="1" hangingPunct="1">
              <a:defRPr/>
            </a:pPr>
            <a:r>
              <a:rPr lang="en-US" dirty="0" smtClean="0"/>
              <a:t>Ministry Magazine Confrontation</a:t>
            </a:r>
            <a:br>
              <a:rPr lang="en-US" dirty="0" smtClean="0"/>
            </a:br>
            <a:r>
              <a:rPr lang="en-US" sz="3600" dirty="0" smtClean="0"/>
              <a:t>June, August, December 1985</a:t>
            </a:r>
            <a:endParaRPr lang="en-US" sz="3600" dirty="0"/>
          </a:p>
        </p:txBody>
      </p:sp>
      <p:sp>
        <p:nvSpPr>
          <p:cNvPr id="76805" name="Content Placeholder 2"/>
          <p:cNvSpPr>
            <a:spLocks noGrp="1"/>
          </p:cNvSpPr>
          <p:nvPr>
            <p:ph idx="1"/>
          </p:nvPr>
        </p:nvSpPr>
        <p:spPr/>
        <p:txBody>
          <a:bodyPr/>
          <a:lstStyle/>
          <a:p>
            <a:pPr eaLnBrk="1" hangingPunct="1"/>
            <a:r>
              <a:rPr lang="en-US" sz="2800" smtClean="0">
                <a:effectLst/>
              </a:rPr>
              <a:t>Norman R. Gulley (Benjamin Rand), “What Human Nature did Jesus Take?”  Unfallen,” </a:t>
            </a:r>
            <a:r>
              <a:rPr lang="en-US" sz="2000" i="1" smtClean="0">
                <a:effectLst/>
              </a:rPr>
              <a:t>MINISTRY</a:t>
            </a:r>
            <a:r>
              <a:rPr lang="en-US" sz="2000" smtClean="0">
                <a:effectLst/>
              </a:rPr>
              <a:t>, June, 1985, p. 8.</a:t>
            </a:r>
          </a:p>
          <a:p>
            <a:pPr eaLnBrk="1" hangingPunct="1"/>
            <a:endParaRPr lang="en-US" sz="2800" smtClean="0">
              <a:effectLst/>
            </a:endParaRPr>
          </a:p>
          <a:p>
            <a:pPr eaLnBrk="1" hangingPunct="1"/>
            <a:r>
              <a:rPr lang="en-US" sz="2800" smtClean="0">
                <a:effectLst/>
              </a:rPr>
              <a:t>Herbert D. Douglass (Kenneth Gage), “What Human Nature did Jesus Take?  Fallen”, </a:t>
            </a:r>
            <a:r>
              <a:rPr lang="en-US" sz="2000" i="1" smtClean="0">
                <a:effectLst/>
              </a:rPr>
              <a:t>MINISTRY</a:t>
            </a:r>
            <a:r>
              <a:rPr lang="en-US" sz="2000" smtClean="0">
                <a:effectLst/>
              </a:rPr>
              <a:t>, June, 1985, pp. 10, 11.</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7B1F2AB-1A4B-4727-B0CF-8E33211AB42E}" type="slidenum">
              <a:rPr lang="en-US" sz="1200">
                <a:effectLst>
                  <a:outerShdw blurRad="38100" dist="38100" dir="2700000" algn="tl">
                    <a:srgbClr val="000000"/>
                  </a:outerShdw>
                </a:effectLst>
              </a:rPr>
              <a:pPr algn="r">
                <a:defRPr/>
              </a:pPr>
              <a:t>31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22D3BC2-5192-43B9-B351-4B3C567E5B06}" type="slidenum">
              <a:rPr lang="en-US"/>
              <a:pPr>
                <a:defRPr/>
              </a:pPr>
              <a:t>32</a:t>
            </a:fld>
            <a:endParaRPr lang="en-US"/>
          </a:p>
        </p:txBody>
      </p:sp>
      <p:sp>
        <p:nvSpPr>
          <p:cNvPr id="2" name="Title 1"/>
          <p:cNvSpPr>
            <a:spLocks noGrp="1"/>
          </p:cNvSpPr>
          <p:nvPr>
            <p:ph type="title"/>
          </p:nvPr>
        </p:nvSpPr>
        <p:spPr/>
        <p:txBody>
          <a:bodyPr/>
          <a:lstStyle/>
          <a:p>
            <a:pPr eaLnBrk="1" hangingPunct="1">
              <a:defRPr/>
            </a:pPr>
            <a:r>
              <a:rPr lang="en-US" dirty="0" smtClean="0"/>
              <a:t>Douglass Identifies Scholars </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pPr>
            <a:r>
              <a:rPr lang="en-US" sz="2800" smtClean="0">
                <a:effectLst/>
              </a:rPr>
              <a:t>Douglass identifies thirteen Scholars supporting the post-Fall view of Christ human</a:t>
            </a:r>
          </a:p>
          <a:p>
            <a:pPr marL="0" indent="0" eaLnBrk="1" hangingPunct="1">
              <a:buFont typeface="Wingdings" pitchFamily="2" charset="2"/>
              <a:buNone/>
            </a:pPr>
            <a:endParaRPr lang="en-US" sz="2800" smtClean="0">
              <a:effectLst/>
            </a:endParaRPr>
          </a:p>
          <a:p>
            <a:pPr marL="0" indent="0" eaLnBrk="1" hangingPunct="1">
              <a:buFont typeface="Wingdings" pitchFamily="2" charset="2"/>
              <a:buNone/>
            </a:pPr>
            <a:r>
              <a:rPr lang="en-US" sz="2800" smtClean="0">
                <a:effectLst/>
              </a:rPr>
              <a:t>Among them are Edward Irving, Thomas Erskine, Herman Kohlbrugge, Edward Bohl, Karl Barth, T. F. Torrance, Nels Ferre, C. E. B. Cranfield, Harold Roberts, Lesslie Newbigin, E. Stauffer, Anders Nygren, C.M. Barrett, and Eric Baker.</a:t>
            </a:r>
          </a:p>
          <a:p>
            <a:pPr marL="0" indent="0" eaLnBrk="1" hangingPunct="1"/>
            <a:r>
              <a:rPr lang="en-US" smtClean="0">
                <a:effectLst/>
              </a:rPr>
              <a:t> </a:t>
            </a:r>
          </a:p>
          <a:p>
            <a:pPr marL="0" indent="0" eaLnBrk="1" hangingPunct="1">
              <a:buFont typeface="Wingdings" pitchFamily="2" charset="2"/>
              <a:buNone/>
            </a:pPr>
            <a:endParaRPr lang="en-US" smtClean="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57A7C4B-4226-408D-BF44-532267FA100E}" type="slidenum">
              <a:rPr lang="en-US" sz="1200">
                <a:effectLst>
                  <a:outerShdw blurRad="38100" dist="38100" dir="2700000" algn="tl">
                    <a:srgbClr val="000000"/>
                  </a:outerShdw>
                </a:effectLst>
              </a:rPr>
              <a:pPr algn="r">
                <a:defRPr/>
              </a:pPr>
              <a:t>32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09566ED-E7CC-4A06-B659-82D17D67AF06}" type="slidenum">
              <a:rPr lang="en-US"/>
              <a:pPr>
                <a:defRPr/>
              </a:pPr>
              <a:t>33</a:t>
            </a:fld>
            <a:endParaRPr lang="en-US"/>
          </a:p>
        </p:txBody>
      </p:sp>
      <p:sp>
        <p:nvSpPr>
          <p:cNvPr id="2" name="Title 1"/>
          <p:cNvSpPr>
            <a:spLocks noGrp="1"/>
          </p:cNvSpPr>
          <p:nvPr>
            <p:ph type="title"/>
          </p:nvPr>
        </p:nvSpPr>
        <p:spPr/>
        <p:txBody>
          <a:bodyPr/>
          <a:lstStyle/>
          <a:p>
            <a:pPr eaLnBrk="1" hangingPunct="1"/>
            <a:r>
              <a:rPr lang="en-US" smtClean="0"/>
              <a:t>Douglass &amp; Post-Fall View</a:t>
            </a:r>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400" dirty="0" smtClean="0">
                <a:effectLst/>
              </a:rPr>
              <a:t>[Christ took fallen nature to be] “subject </a:t>
            </a:r>
            <a:r>
              <a:rPr lang="en-US" sz="2400" dirty="0">
                <a:effectLst/>
              </a:rPr>
              <a:t>to all the evil pressures which we inherit, and using the altogether unpromising and unsuitable material of </a:t>
            </a:r>
            <a:r>
              <a:rPr lang="en-US" sz="2400" dirty="0">
                <a:solidFill>
                  <a:srgbClr val="FF33CC"/>
                </a:solidFill>
                <a:effectLst/>
              </a:rPr>
              <a:t>our corrupt nature </a:t>
            </a:r>
            <a:r>
              <a:rPr lang="en-US" sz="2400" dirty="0">
                <a:effectLst/>
              </a:rPr>
              <a:t>to work out a perfect, sinless obedience</a:t>
            </a:r>
            <a:r>
              <a:rPr lang="en-US" sz="2400" dirty="0" smtClean="0">
                <a:effectLst/>
              </a:rPr>
              <a:t>.” </a:t>
            </a:r>
            <a:r>
              <a:rPr lang="en-US" sz="2000" dirty="0" smtClean="0">
                <a:effectLst/>
              </a:rPr>
              <a:t>H. </a:t>
            </a:r>
            <a:r>
              <a:rPr lang="en-US" sz="2000" dirty="0">
                <a:effectLst/>
              </a:rPr>
              <a:t>D. Douglass</a:t>
            </a:r>
            <a:r>
              <a:rPr lang="en-US" sz="2000" dirty="0" smtClean="0">
                <a:effectLst/>
              </a:rPr>
              <a:t>, (quotes </a:t>
            </a:r>
            <a:r>
              <a:rPr lang="en-US" sz="2000" dirty="0" err="1" smtClean="0">
                <a:effectLst/>
              </a:rPr>
              <a:t>Cranfield</a:t>
            </a:r>
            <a:r>
              <a:rPr lang="en-US" sz="2000" dirty="0" smtClean="0">
                <a:effectLst/>
              </a:rPr>
              <a:t> on Romans, ICC) MINISTRY</a:t>
            </a:r>
            <a:r>
              <a:rPr lang="en-US" sz="2000" dirty="0">
                <a:effectLst/>
              </a:rPr>
              <a:t>, June, 1985, pp. </a:t>
            </a:r>
            <a:r>
              <a:rPr lang="en-US" sz="2000" dirty="0" smtClean="0">
                <a:effectLst/>
              </a:rPr>
              <a:t>15.</a:t>
            </a:r>
            <a:endParaRPr lang="en-US" sz="2400" dirty="0">
              <a:effectLst/>
            </a:endParaRPr>
          </a:p>
          <a:p>
            <a:pPr marL="0" indent="0" eaLnBrk="1" hangingPunct="1">
              <a:buFont typeface="Wingdings" pitchFamily="2" charset="2"/>
              <a:buNone/>
              <a:defRPr/>
            </a:pPr>
            <a:endParaRPr lang="en-US" sz="2400" dirty="0" smtClean="0">
              <a:effectLst/>
            </a:endParaRPr>
          </a:p>
          <a:p>
            <a:pPr marL="0" indent="0" eaLnBrk="1" hangingPunct="1">
              <a:buFont typeface="Wingdings" pitchFamily="2" charset="2"/>
              <a:buNone/>
              <a:defRPr/>
            </a:pPr>
            <a:r>
              <a:rPr lang="en-US" sz="2400" dirty="0" smtClean="0">
                <a:effectLst/>
              </a:rPr>
              <a:t>If </a:t>
            </a:r>
            <a:r>
              <a:rPr lang="en-US" sz="2400" dirty="0">
                <a:effectLst/>
              </a:rPr>
              <a:t>Christ had taken the pre-Fall state, only a few of the issues in </a:t>
            </a:r>
            <a:r>
              <a:rPr lang="en-US" sz="2400" dirty="0">
                <a:solidFill>
                  <a:srgbClr val="FF33CC"/>
                </a:solidFill>
                <a:effectLst/>
              </a:rPr>
              <a:t>the great controversy </a:t>
            </a:r>
            <a:r>
              <a:rPr lang="en-US" sz="2400" dirty="0">
                <a:effectLst/>
              </a:rPr>
              <a:t>would have been settled.  He came…to reveal Himself as </a:t>
            </a:r>
            <a:r>
              <a:rPr lang="en-US" sz="2400" dirty="0">
                <a:solidFill>
                  <a:srgbClr val="FF33CC"/>
                </a:solidFill>
                <a:effectLst/>
              </a:rPr>
              <a:t>man’s example </a:t>
            </a:r>
            <a:r>
              <a:rPr lang="en-US" sz="2400" dirty="0">
                <a:effectLst/>
              </a:rPr>
              <a:t>by providing fallen men and women with a model of obedience (I Peter 2:21, 22). </a:t>
            </a:r>
            <a:r>
              <a:rPr lang="en-US" sz="2400" dirty="0" smtClean="0">
                <a:effectLst/>
              </a:rPr>
              <a:t> </a:t>
            </a:r>
            <a:r>
              <a:rPr lang="en-US" sz="2400" i="1" dirty="0" smtClean="0">
                <a:effectLst/>
              </a:rPr>
              <a:t>Ibid</a:t>
            </a:r>
            <a:r>
              <a:rPr lang="en-US" sz="2400" dirty="0" smtClean="0">
                <a:effectLst/>
              </a:rPr>
              <a:t>, p.11-12</a:t>
            </a:r>
          </a:p>
          <a:p>
            <a:pPr marL="0" indent="0" eaLnBrk="1" hangingPunct="1">
              <a:buFont typeface="Wingdings" pitchFamily="2" charset="2"/>
              <a:buNone/>
              <a:defRPr/>
            </a:pPr>
            <a:endParaRPr lang="en-US" sz="2400" dirty="0">
              <a:effectLst/>
            </a:endParaRPr>
          </a:p>
          <a:p>
            <a:pPr marL="0" indent="0" eaLnBrk="1" hangingPunct="1">
              <a:buFont typeface="Wingdings" pitchFamily="2" charset="2"/>
              <a:buNone/>
              <a:defRPr/>
            </a:pP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31B7F2D-40F6-49EE-A24C-0DE47738C328}" type="slidenum">
              <a:rPr lang="en-US" sz="1200">
                <a:effectLst>
                  <a:outerShdw blurRad="38100" dist="38100" dir="2700000" algn="tl">
                    <a:srgbClr val="000000"/>
                  </a:outerShdw>
                </a:effectLst>
              </a:rPr>
              <a:pPr algn="r">
                <a:defRPr/>
              </a:pPr>
              <a:t>33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A48F4A7-99A5-457F-86ED-322B9293E453}" type="slidenum">
              <a:rPr lang="en-US"/>
              <a:pPr>
                <a:defRPr/>
              </a:pPr>
              <a:t>34</a:t>
            </a:fld>
            <a:endParaRPr lang="en-US"/>
          </a:p>
        </p:txBody>
      </p:sp>
      <p:sp>
        <p:nvSpPr>
          <p:cNvPr id="2" name="Title 1"/>
          <p:cNvSpPr>
            <a:spLocks noGrp="1"/>
          </p:cNvSpPr>
          <p:nvPr>
            <p:ph type="title"/>
          </p:nvPr>
        </p:nvSpPr>
        <p:spPr/>
        <p:txBody>
          <a:bodyPr/>
          <a:lstStyle/>
          <a:p>
            <a:pPr eaLnBrk="1" hangingPunct="1">
              <a:defRPr/>
            </a:pPr>
            <a:r>
              <a:rPr lang="en-US" dirty="0"/>
              <a:t>Jack </a:t>
            </a:r>
            <a:r>
              <a:rPr lang="en-US" dirty="0" err="1"/>
              <a:t>Sequeira’s</a:t>
            </a:r>
            <a:r>
              <a:rPr lang="en-US" dirty="0"/>
              <a:t/>
            </a:r>
            <a:br>
              <a:rPr lang="en-US" dirty="0"/>
            </a:br>
            <a:r>
              <a:rPr lang="en-US" dirty="0"/>
              <a:t>Unique Post-Fall View</a:t>
            </a:r>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effectLst/>
              </a:rPr>
              <a:t>The human nature </a:t>
            </a:r>
            <a:r>
              <a:rPr lang="en-US" sz="2800" dirty="0">
                <a:effectLst/>
              </a:rPr>
              <a:t>of Christ is </a:t>
            </a:r>
            <a:r>
              <a:rPr lang="en-US" sz="2800" dirty="0" smtClean="0">
                <a:effectLst/>
              </a:rPr>
              <a:t>intimately tied </a:t>
            </a:r>
            <a:r>
              <a:rPr lang="en-US" sz="2800" dirty="0">
                <a:effectLst/>
              </a:rPr>
              <a:t>to redemption of fallen mankind:</a:t>
            </a:r>
          </a:p>
          <a:p>
            <a:pPr eaLnBrk="1" hangingPunct="1">
              <a:buFont typeface="Arial" pitchFamily="34" charset="0"/>
              <a:buChar char="•"/>
              <a:defRPr/>
            </a:pPr>
            <a:r>
              <a:rPr lang="en-US" sz="2800" dirty="0" smtClean="0">
                <a:solidFill>
                  <a:srgbClr val="FF33CC"/>
                </a:solidFill>
                <a:effectLst/>
              </a:rPr>
              <a:t>“God united the sinless, divine nature of His Son                   to our corporate, sinful human nature that needed redeeming.” </a:t>
            </a:r>
            <a:r>
              <a:rPr lang="en-US" sz="2800" i="1" dirty="0" err="1" smtClean="0">
                <a:effectLst/>
              </a:rPr>
              <a:t>Saviour</a:t>
            </a:r>
            <a:r>
              <a:rPr lang="en-US" sz="2800" i="1" dirty="0" smtClean="0">
                <a:effectLst/>
              </a:rPr>
              <a:t> of the World</a:t>
            </a:r>
            <a:r>
              <a:rPr lang="en-US" sz="2800" dirty="0" smtClean="0">
                <a:effectLst/>
              </a:rPr>
              <a:t>, P</a:t>
            </a:r>
            <a:r>
              <a:rPr lang="en-US" sz="2800" dirty="0">
                <a:effectLst/>
              </a:rPr>
              <a:t>. 12</a:t>
            </a:r>
          </a:p>
          <a:p>
            <a:pPr marL="0" indent="0" eaLnBrk="1" hangingPunct="1">
              <a:buFont typeface="Wingdings" pitchFamily="2" charset="2"/>
              <a:buNone/>
              <a:defRPr/>
            </a:pPr>
            <a:endParaRPr lang="en-US" sz="2800" dirty="0">
              <a:effectLst/>
            </a:endParaRPr>
          </a:p>
          <a:p>
            <a:pPr eaLnBrk="1" hangingPunct="1">
              <a:buFont typeface="Arial" pitchFamily="34" charset="0"/>
              <a:buChar char="•"/>
              <a:defRPr/>
            </a:pPr>
            <a:r>
              <a:rPr lang="en-US" sz="2800" dirty="0">
                <a:effectLst/>
              </a:rPr>
              <a:t>“[I]t becomes clear that unless Christ </a:t>
            </a:r>
            <a:r>
              <a:rPr lang="en-US" sz="2800" dirty="0">
                <a:solidFill>
                  <a:srgbClr val="FF33CC"/>
                </a:solidFill>
                <a:effectLst/>
              </a:rPr>
              <a:t>totally assumed our sinful nature that needed redeeming</a:t>
            </a:r>
            <a:r>
              <a:rPr lang="en-US" sz="2800" dirty="0">
                <a:effectLst/>
              </a:rPr>
              <a:t>” there would be no gospel</a:t>
            </a:r>
            <a:r>
              <a:rPr lang="en-US" sz="2800" dirty="0" smtClean="0">
                <a:effectLst/>
              </a:rPr>
              <a:t>.” </a:t>
            </a:r>
            <a:r>
              <a:rPr lang="en-US" sz="2800" i="1" dirty="0" smtClean="0">
                <a:effectLst/>
              </a:rPr>
              <a:t>Ibid</a:t>
            </a:r>
            <a:r>
              <a:rPr lang="en-US" sz="2800" dirty="0" smtClean="0">
                <a:effectLst/>
              </a:rPr>
              <a:t>, P</a:t>
            </a:r>
            <a:r>
              <a:rPr lang="en-US" sz="2800" dirty="0">
                <a:effectLst/>
              </a:rPr>
              <a:t>. 14</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8A8D063-77CB-4ED0-B268-181E5F00BA7B}" type="slidenum">
              <a:rPr lang="en-US" sz="1200">
                <a:effectLst>
                  <a:outerShdw blurRad="38100" dist="38100" dir="2700000" algn="tl">
                    <a:srgbClr val="000000"/>
                  </a:outerShdw>
                </a:effectLst>
              </a:rPr>
              <a:pPr algn="r">
                <a:defRPr/>
              </a:pPr>
              <a:t>34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984F3D0-37D8-4D56-8993-6223A1851DBF}" type="slidenum">
              <a:rPr lang="en-US"/>
              <a:pPr>
                <a:defRPr/>
              </a:pPr>
              <a:t>35</a:t>
            </a:fld>
            <a:endParaRPr lang="en-US"/>
          </a:p>
        </p:txBody>
      </p:sp>
      <p:sp>
        <p:nvSpPr>
          <p:cNvPr id="2" name="Title 1"/>
          <p:cNvSpPr>
            <a:spLocks noGrp="1"/>
          </p:cNvSpPr>
          <p:nvPr>
            <p:ph type="title"/>
          </p:nvPr>
        </p:nvSpPr>
        <p:spPr/>
        <p:txBody>
          <a:bodyPr/>
          <a:lstStyle/>
          <a:p>
            <a:pPr eaLnBrk="1" hangingPunct="1">
              <a:defRPr/>
            </a:pPr>
            <a:r>
              <a:rPr lang="en-US" dirty="0" smtClean="0"/>
              <a:t>Jack </a:t>
            </a:r>
            <a:r>
              <a:rPr lang="en-US" dirty="0" err="1" smtClean="0"/>
              <a:t>Sequeira’s</a:t>
            </a:r>
            <a:r>
              <a:rPr lang="en-US" dirty="0" smtClean="0"/>
              <a:t/>
            </a:r>
            <a:br>
              <a:rPr lang="en-US" dirty="0" smtClean="0"/>
            </a:br>
            <a:r>
              <a:rPr lang="en-US" dirty="0" smtClean="0"/>
              <a:t>Unique Post-Fall View</a:t>
            </a:r>
            <a:endParaRPr lang="en-US" dirty="0"/>
          </a:p>
        </p:txBody>
      </p:sp>
      <p:sp>
        <p:nvSpPr>
          <p:cNvPr id="3" name="Content Placeholder 2"/>
          <p:cNvSpPr>
            <a:spLocks noGrp="1"/>
          </p:cNvSpPr>
          <p:nvPr>
            <p:ph idx="1"/>
          </p:nvPr>
        </p:nvSpPr>
        <p:spPr/>
        <p:txBody>
          <a:bodyPr/>
          <a:lstStyle/>
          <a:p>
            <a:pPr eaLnBrk="1" hangingPunct="1">
              <a:defRPr/>
            </a:pPr>
            <a:r>
              <a:rPr lang="en-US" dirty="0" smtClean="0"/>
              <a:t>Qualifies Jesus to be both our Example and our Substitute &amp; Redeemer</a:t>
            </a:r>
          </a:p>
          <a:p>
            <a:pPr eaLnBrk="1" hangingPunct="1">
              <a:defRPr/>
            </a:pPr>
            <a:endParaRPr lang="en-US" dirty="0" smtClean="0"/>
          </a:p>
          <a:p>
            <a:pPr eaLnBrk="1" hangingPunct="1">
              <a:defRPr/>
            </a:pPr>
            <a:r>
              <a:rPr lang="en-US" dirty="0">
                <a:solidFill>
                  <a:srgbClr val="FF33CC"/>
                </a:solidFill>
                <a:effectLst/>
              </a:rPr>
              <a:t>Historic Adventists</a:t>
            </a:r>
            <a:r>
              <a:rPr lang="en-US" dirty="0">
                <a:effectLst/>
              </a:rPr>
              <a:t>: Teach the post-Fall view of Christ’s human nature in the context of His being </a:t>
            </a:r>
            <a:r>
              <a:rPr lang="en-US" dirty="0">
                <a:solidFill>
                  <a:srgbClr val="FF33CC"/>
                </a:solidFill>
                <a:effectLst/>
              </a:rPr>
              <a:t>our example </a:t>
            </a:r>
            <a:r>
              <a:rPr lang="en-US" dirty="0">
                <a:effectLst/>
              </a:rPr>
              <a:t>and vicariously substituting Himself for us</a:t>
            </a:r>
            <a:r>
              <a:rPr lang="en-US" dirty="0" smtClean="0">
                <a:effectLst/>
              </a:rPr>
              <a:t>.</a:t>
            </a:r>
          </a:p>
          <a:p>
            <a:pPr marL="0" indent="0" eaLnBrk="1" hangingPunct="1">
              <a:buFont typeface="Wingdings" pitchFamily="2" charset="2"/>
              <a:buNone/>
              <a:defRPr/>
            </a:pPr>
            <a:r>
              <a:rPr lang="en-US" sz="2800" dirty="0" smtClean="0">
                <a:effectLst/>
              </a:rPr>
              <a:t>   (</a:t>
            </a:r>
            <a:r>
              <a:rPr lang="en-US" sz="2800" dirty="0" err="1">
                <a:effectLst/>
              </a:rPr>
              <a:t>Sequeira</a:t>
            </a:r>
            <a:r>
              <a:rPr lang="en-US" sz="2800" dirty="0">
                <a:effectLst/>
              </a:rPr>
              <a:t>, </a:t>
            </a:r>
            <a:r>
              <a:rPr lang="en-US" sz="2800" dirty="0" err="1">
                <a:effectLst/>
              </a:rPr>
              <a:t>Saviour</a:t>
            </a:r>
            <a:r>
              <a:rPr lang="en-US" sz="2800" dirty="0">
                <a:effectLst/>
              </a:rPr>
              <a:t> of the World, p. 112-113)</a:t>
            </a:r>
          </a:p>
          <a:p>
            <a:pPr marL="0" indent="0" eaLnBrk="1" hangingPunct="1">
              <a:buFont typeface="Wingdings" pitchFamily="2" charset="2"/>
              <a:buNone/>
              <a:defRPr/>
            </a:pPr>
            <a:r>
              <a:rPr lang="en-US" sz="2800" dirty="0">
                <a:effectLst/>
              </a:rPr>
              <a:t> </a:t>
            </a:r>
          </a:p>
          <a:p>
            <a:pPr marL="0" indent="0" eaLnBrk="1" hangingPunct="1">
              <a:buFont typeface="Wingdings" pitchFamily="2" charset="2"/>
              <a:buNone/>
              <a:defRPr/>
            </a:pPr>
            <a:endParaRPr lang="en-US" dirty="0" smtClean="0">
              <a:effectLst/>
            </a:endParaRPr>
          </a:p>
          <a:p>
            <a:pPr eaLnBrk="1" hangingPunct="1">
              <a:defRPr/>
            </a:pPr>
            <a:r>
              <a:rPr lang="en-US" dirty="0">
                <a:effectLst/>
              </a:rPr>
              <a:t> </a:t>
            </a: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3EA9C82-F45E-4CE3-8EA5-F8B588197386}" type="slidenum">
              <a:rPr lang="en-US" sz="1200">
                <a:effectLst>
                  <a:outerShdw blurRad="38100" dist="38100" dir="2700000" algn="tl">
                    <a:srgbClr val="000000"/>
                  </a:outerShdw>
                </a:effectLst>
              </a:rPr>
              <a:pPr algn="r">
                <a:defRPr/>
              </a:pPr>
              <a:t>35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E7D18CC-6F44-458C-998E-A43A09A8D0AC}" type="slidenum">
              <a:rPr lang="en-US"/>
              <a:pPr>
                <a:defRPr/>
              </a:pPr>
              <a:t>36</a:t>
            </a:fld>
            <a:endParaRPr lang="en-US"/>
          </a:p>
        </p:txBody>
      </p:sp>
      <p:sp>
        <p:nvSpPr>
          <p:cNvPr id="2" name="Title 1"/>
          <p:cNvSpPr>
            <a:spLocks noGrp="1"/>
          </p:cNvSpPr>
          <p:nvPr>
            <p:ph type="title"/>
          </p:nvPr>
        </p:nvSpPr>
        <p:spPr/>
        <p:txBody>
          <a:bodyPr/>
          <a:lstStyle/>
          <a:p>
            <a:pPr eaLnBrk="1" hangingPunct="1">
              <a:defRPr/>
            </a:pPr>
            <a:r>
              <a:rPr lang="en-US" dirty="0" err="1" smtClean="0"/>
              <a:t>Sequeira’s</a:t>
            </a:r>
            <a:r>
              <a:rPr lang="en-US" dirty="0" smtClean="0"/>
              <a:t> 1888</a:t>
            </a:r>
            <a:br>
              <a:rPr lang="en-US" dirty="0" smtClean="0"/>
            </a:br>
            <a:r>
              <a:rPr lang="en-US" dirty="0" smtClean="0"/>
              <a:t>Post-Fall View</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“[T]he 1888 Message [proclaims] a post-Fall view in the context of an </a:t>
            </a:r>
            <a:r>
              <a:rPr lang="en-US" i="1" dirty="0" smtClean="0">
                <a:effectLst/>
              </a:rPr>
              <a:t>actual</a:t>
            </a:r>
            <a:r>
              <a:rPr lang="en-US" dirty="0">
                <a:effectLst/>
              </a:rPr>
              <a:t> </a:t>
            </a:r>
            <a:r>
              <a:rPr lang="en-US" dirty="0" err="1" smtClean="0">
                <a:effectLst/>
              </a:rPr>
              <a:t>substituion</a:t>
            </a:r>
            <a:r>
              <a:rPr lang="en-US" dirty="0" smtClean="0">
                <a:effectLst/>
              </a:rPr>
              <a:t> –the idea that </a:t>
            </a:r>
            <a:r>
              <a:rPr lang="en-US" dirty="0" smtClean="0">
                <a:solidFill>
                  <a:srgbClr val="FF33CC"/>
                </a:solidFill>
                <a:effectLst/>
              </a:rPr>
              <a:t>all mankind was </a:t>
            </a:r>
            <a:r>
              <a:rPr lang="en-US" i="1" dirty="0" smtClean="0">
                <a:solidFill>
                  <a:srgbClr val="FF33CC"/>
                </a:solidFill>
                <a:effectLst/>
              </a:rPr>
              <a:t>actually </a:t>
            </a:r>
            <a:r>
              <a:rPr lang="en-US" dirty="0" smtClean="0">
                <a:solidFill>
                  <a:srgbClr val="FF33CC"/>
                </a:solidFill>
                <a:effectLst/>
              </a:rPr>
              <a:t>in the humanity of one Man</a:t>
            </a:r>
            <a:r>
              <a:rPr lang="en-US" dirty="0" smtClean="0">
                <a:effectLst/>
              </a:rPr>
              <a:t>, Jesus Christ, who assumed our corporate, condemned</a:t>
            </a:r>
            <a:r>
              <a:rPr lang="en-US" i="1" dirty="0" smtClean="0">
                <a:effectLst/>
              </a:rPr>
              <a:t>, </a:t>
            </a:r>
            <a:r>
              <a:rPr lang="en-US" dirty="0" smtClean="0">
                <a:effectLst/>
              </a:rPr>
              <a:t>sinful human nature at the incarnation in order to be the </a:t>
            </a:r>
            <a:r>
              <a:rPr lang="en-US" dirty="0" err="1">
                <a:effectLst/>
              </a:rPr>
              <a:t>Saviour</a:t>
            </a:r>
            <a:r>
              <a:rPr lang="en-US" dirty="0">
                <a:effectLst/>
              </a:rPr>
              <a:t> of the world.”  </a:t>
            </a:r>
            <a:r>
              <a:rPr lang="en-US" sz="2400" dirty="0">
                <a:effectLst/>
              </a:rPr>
              <a:t>(</a:t>
            </a:r>
            <a:r>
              <a:rPr lang="en-US" sz="2400" dirty="0" err="1" smtClean="0">
                <a:effectLst/>
              </a:rPr>
              <a:t>Sequeira</a:t>
            </a:r>
            <a:r>
              <a:rPr lang="en-US" sz="2400" dirty="0" smtClean="0">
                <a:effectLst/>
              </a:rPr>
              <a:t>, </a:t>
            </a:r>
            <a:r>
              <a:rPr lang="en-US" sz="2400" i="1" dirty="0" err="1" smtClean="0">
                <a:effectLst/>
              </a:rPr>
              <a:t>Saviour</a:t>
            </a:r>
            <a:r>
              <a:rPr lang="en-US" sz="2400" i="1" dirty="0" smtClean="0">
                <a:effectLst/>
              </a:rPr>
              <a:t> of the World</a:t>
            </a:r>
            <a:r>
              <a:rPr lang="en-US" sz="2400" dirty="0" smtClean="0">
                <a:effectLst/>
              </a:rPr>
              <a:t>, </a:t>
            </a:r>
            <a:r>
              <a:rPr lang="en-US" sz="2400" dirty="0">
                <a:effectLst/>
              </a:rPr>
              <a:t>p. </a:t>
            </a:r>
            <a:r>
              <a:rPr lang="en-US" sz="2400" dirty="0" smtClean="0">
                <a:effectLst/>
              </a:rPr>
              <a:t>115)</a:t>
            </a:r>
            <a:endParaRPr lang="en-US" sz="2400" dirty="0">
              <a:effectLst/>
            </a:endParaRPr>
          </a:p>
          <a:p>
            <a:pPr eaLnBrk="1" hangingPunct="1">
              <a:defRPr/>
            </a:pPr>
            <a:r>
              <a:rPr lang="en-US" sz="2000"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C1F4485-1C4D-45E6-8907-24F8E9E01340}" type="slidenum">
              <a:rPr lang="en-US" sz="1200">
                <a:effectLst>
                  <a:outerShdw blurRad="38100" dist="38100" dir="2700000" algn="tl">
                    <a:srgbClr val="000000"/>
                  </a:outerShdw>
                </a:effectLst>
              </a:rPr>
              <a:pPr algn="r">
                <a:defRPr/>
              </a:pPr>
              <a:t>36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FA7075A-EA8A-4760-8416-70DE2E4A9DEB}" type="slidenum">
              <a:rPr lang="en-US"/>
              <a:pPr>
                <a:defRPr/>
              </a:pPr>
              <a:t>37</a:t>
            </a:fld>
            <a:endParaRPr lang="en-US"/>
          </a:p>
        </p:txBody>
      </p:sp>
      <p:sp>
        <p:nvSpPr>
          <p:cNvPr id="2" name="Title 1"/>
          <p:cNvSpPr>
            <a:spLocks noGrp="1"/>
          </p:cNvSpPr>
          <p:nvPr>
            <p:ph type="title"/>
          </p:nvPr>
        </p:nvSpPr>
        <p:spPr/>
        <p:txBody>
          <a:bodyPr/>
          <a:lstStyle/>
          <a:p>
            <a:pPr eaLnBrk="1" hangingPunct="1">
              <a:defRPr/>
            </a:pPr>
            <a:r>
              <a:rPr lang="en-US" dirty="0" err="1" smtClean="0"/>
              <a:t>Sequeira</a:t>
            </a:r>
            <a:r>
              <a:rPr lang="en-US" dirty="0" smtClean="0"/>
              <a:t> &amp; Self-love</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err="1">
                <a:effectLst/>
              </a:rPr>
              <a:t>Sequeira</a:t>
            </a:r>
            <a:r>
              <a:rPr lang="en-US" sz="2800" dirty="0">
                <a:effectLst/>
              </a:rPr>
              <a:t> defines a sinful nature: “one in which there is a bent toward self-love and independence from God.”  </a:t>
            </a:r>
            <a:r>
              <a:rPr lang="en-US" sz="2000" i="1" dirty="0" err="1" smtClean="0">
                <a:effectLst/>
              </a:rPr>
              <a:t>Saviour</a:t>
            </a:r>
            <a:r>
              <a:rPr lang="en-US" sz="2000" i="1" dirty="0" smtClean="0">
                <a:effectLst/>
              </a:rPr>
              <a:t> of the World</a:t>
            </a:r>
            <a:r>
              <a:rPr lang="en-US" sz="2000" dirty="0" smtClean="0">
                <a:effectLst/>
              </a:rPr>
              <a:t>, </a:t>
            </a:r>
            <a:r>
              <a:rPr lang="en-US" sz="2000" dirty="0">
                <a:effectLst/>
              </a:rPr>
              <a:t>p. 179   </a:t>
            </a:r>
            <a:endParaRPr lang="en-US" sz="2000" dirty="0" smtClean="0">
              <a:effectLst/>
            </a:endParaRPr>
          </a:p>
          <a:p>
            <a:pPr eaLnBrk="1" hangingPunct="1">
              <a:buFont typeface="Arial" pitchFamily="34" charset="0"/>
              <a:buChar char="•"/>
              <a:defRPr/>
            </a:pPr>
            <a:endParaRPr lang="en-US" sz="2800" dirty="0" smtClean="0">
              <a:effectLst/>
            </a:endParaRPr>
          </a:p>
          <a:p>
            <a:pPr eaLnBrk="1" hangingPunct="1">
              <a:buFont typeface="Arial" pitchFamily="34" charset="0"/>
              <a:buChar char="•"/>
              <a:defRPr/>
            </a:pPr>
            <a:r>
              <a:rPr lang="en-US" sz="2800" dirty="0" smtClean="0">
                <a:effectLst/>
              </a:rPr>
              <a:t>Implies </a:t>
            </a:r>
            <a:r>
              <a:rPr lang="en-US" sz="2800" dirty="0">
                <a:effectLst/>
              </a:rPr>
              <a:t>that </a:t>
            </a:r>
            <a:r>
              <a:rPr lang="en-US" sz="2800" dirty="0" smtClean="0">
                <a:effectLst/>
              </a:rPr>
              <a:t>Christ’s </a:t>
            </a:r>
            <a:r>
              <a:rPr lang="en-US" sz="2800" dirty="0">
                <a:effectLst/>
              </a:rPr>
              <a:t>nature was naturally selfish </a:t>
            </a:r>
            <a:r>
              <a:rPr lang="en-US" sz="2400" dirty="0">
                <a:effectLst/>
              </a:rPr>
              <a:t>p. 181 </a:t>
            </a:r>
            <a:endParaRPr lang="en-US" sz="2400" dirty="0" smtClean="0">
              <a:effectLst/>
            </a:endParaRPr>
          </a:p>
          <a:p>
            <a:pPr eaLnBrk="1" hangingPunct="1">
              <a:buFont typeface="Arial" pitchFamily="34" charset="0"/>
              <a:buChar char="•"/>
              <a:defRPr/>
            </a:pPr>
            <a:endParaRPr lang="en-US" sz="2400" dirty="0" smtClean="0">
              <a:effectLst/>
            </a:endParaRPr>
          </a:p>
          <a:p>
            <a:pPr eaLnBrk="1" hangingPunct="1">
              <a:buFont typeface="Arial" pitchFamily="34" charset="0"/>
              <a:buChar char="•"/>
              <a:defRPr/>
            </a:pPr>
            <a:r>
              <a:rPr lang="en-US" sz="2800" dirty="0" smtClean="0">
                <a:effectLst/>
              </a:rPr>
              <a:t>Christ’s nature had </a:t>
            </a:r>
            <a:r>
              <a:rPr lang="en-US" sz="2800" dirty="0">
                <a:effectLst/>
              </a:rPr>
              <a:t>an inclination to sin </a:t>
            </a:r>
            <a:r>
              <a:rPr lang="en-US" sz="2800" dirty="0" smtClean="0">
                <a:effectLst/>
              </a:rPr>
              <a:t>infected with self-love. </a:t>
            </a:r>
            <a:r>
              <a:rPr lang="en-US" sz="2400" dirty="0" smtClean="0">
                <a:effectLst/>
              </a:rPr>
              <a:t>p.182</a:t>
            </a:r>
            <a:endParaRPr lang="en-US" sz="2400" dirty="0">
              <a:effectLst/>
            </a:endParaRPr>
          </a:p>
          <a:p>
            <a:pPr eaLnBrk="1" hangingPunct="1">
              <a:buFont typeface="Arial" pitchFamily="34" charset="0"/>
              <a:buChar char="•"/>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CBA3E76-124E-491D-ACB1-64BBD4F148E8}" type="slidenum">
              <a:rPr lang="en-US" sz="1200">
                <a:effectLst>
                  <a:outerShdw blurRad="38100" dist="38100" dir="2700000" algn="tl">
                    <a:srgbClr val="000000"/>
                  </a:outerShdw>
                </a:effectLst>
              </a:rPr>
              <a:pPr algn="r">
                <a:defRPr/>
              </a:pPr>
              <a:t>37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C6A70A1-9769-4732-9184-350263454640}" type="slidenum">
              <a:rPr lang="en-US"/>
              <a:pPr>
                <a:defRPr/>
              </a:pPr>
              <a:t>38</a:t>
            </a:fld>
            <a:endParaRPr lang="en-US"/>
          </a:p>
        </p:txBody>
      </p:sp>
      <p:sp>
        <p:nvSpPr>
          <p:cNvPr id="2" name="Title 1"/>
          <p:cNvSpPr>
            <a:spLocks noGrp="1"/>
          </p:cNvSpPr>
          <p:nvPr>
            <p:ph type="title"/>
          </p:nvPr>
        </p:nvSpPr>
        <p:spPr/>
        <p:txBody>
          <a:bodyPr/>
          <a:lstStyle/>
          <a:p>
            <a:pPr eaLnBrk="1" hangingPunct="1">
              <a:defRPr/>
            </a:pPr>
            <a:r>
              <a:rPr lang="en-US" dirty="0" err="1" smtClean="0"/>
              <a:t>Sequeira</a:t>
            </a:r>
            <a:r>
              <a:rPr lang="en-US" dirty="0" smtClean="0"/>
              <a:t> &amp; Indwelling Sin</a:t>
            </a:r>
            <a:br>
              <a:rPr lang="en-US" dirty="0" smtClean="0"/>
            </a:br>
            <a:endParaRPr lang="en-US" dirty="0"/>
          </a:p>
        </p:txBody>
      </p:sp>
      <p:sp>
        <p:nvSpPr>
          <p:cNvPr id="3" name="Content Placeholder 2"/>
          <p:cNvSpPr>
            <a:spLocks noGrp="1"/>
          </p:cNvSpPr>
          <p:nvPr>
            <p:ph idx="1"/>
          </p:nvPr>
        </p:nvSpPr>
        <p:spPr>
          <a:xfrm>
            <a:off x="457200" y="1219200"/>
            <a:ext cx="8229600" cy="4911725"/>
          </a:xfrm>
        </p:spPr>
        <p:txBody>
          <a:bodyPr/>
          <a:lstStyle/>
          <a:p>
            <a:pPr eaLnBrk="1" hangingPunct="1">
              <a:defRPr/>
            </a:pPr>
            <a:r>
              <a:rPr lang="en-US" sz="2400" dirty="0" err="1">
                <a:effectLst/>
              </a:rPr>
              <a:t>Sequeira</a:t>
            </a:r>
            <a:r>
              <a:rPr lang="en-US" sz="2400" dirty="0">
                <a:effectLst/>
              </a:rPr>
              <a:t> asserts that Christ “assumed our flesh which has sin dwelling in it</a:t>
            </a:r>
            <a:r>
              <a:rPr lang="en-US" sz="2400" dirty="0" smtClean="0">
                <a:effectLst/>
              </a:rPr>
              <a:t>.” </a:t>
            </a:r>
            <a:r>
              <a:rPr lang="en-US" sz="2000" dirty="0" smtClean="0">
                <a:effectLst/>
              </a:rPr>
              <a:t>(</a:t>
            </a:r>
            <a:r>
              <a:rPr lang="en-US" sz="1800" dirty="0" err="1" smtClean="0">
                <a:effectLst/>
              </a:rPr>
              <a:t>Saviour</a:t>
            </a:r>
            <a:r>
              <a:rPr lang="en-US" sz="1800" dirty="0" smtClean="0">
                <a:effectLst/>
              </a:rPr>
              <a:t> of the World, p. 167)</a:t>
            </a:r>
            <a:endParaRPr lang="en-US" dirty="0" smtClean="0">
              <a:effectLst/>
            </a:endParaRPr>
          </a:p>
          <a:p>
            <a:pPr eaLnBrk="1" hangingPunct="1">
              <a:defRPr/>
            </a:pPr>
            <a:endParaRPr lang="en-US" sz="2400" dirty="0" smtClean="0">
              <a:effectLst/>
            </a:endParaRPr>
          </a:p>
          <a:p>
            <a:pPr eaLnBrk="1" hangingPunct="1">
              <a:defRPr/>
            </a:pPr>
            <a:r>
              <a:rPr lang="en-US" sz="2400" dirty="0" smtClean="0">
                <a:effectLst/>
              </a:rPr>
              <a:t>Quotes </a:t>
            </a:r>
            <a:r>
              <a:rPr lang="en-US" sz="2400" dirty="0">
                <a:effectLst/>
              </a:rPr>
              <a:t>Greek N. T. scholar, K. </a:t>
            </a:r>
            <a:r>
              <a:rPr lang="en-US" sz="2400" dirty="0" err="1">
                <a:effectLst/>
              </a:rPr>
              <a:t>Wuest</a:t>
            </a:r>
            <a:r>
              <a:rPr lang="en-US" sz="2400" dirty="0">
                <a:effectLst/>
              </a:rPr>
              <a:t> to support the contention that Christ assumed the sinful nature of Adam. </a:t>
            </a:r>
            <a:r>
              <a:rPr lang="en-US" sz="2000" dirty="0" smtClean="0">
                <a:effectLst/>
              </a:rPr>
              <a:t>(</a:t>
            </a:r>
            <a:r>
              <a:rPr lang="en-US" sz="2000" i="1" dirty="0" smtClean="0">
                <a:effectLst/>
              </a:rPr>
              <a:t>Ibid</a:t>
            </a:r>
            <a:r>
              <a:rPr lang="en-US" sz="2000" dirty="0" smtClean="0">
                <a:effectLst/>
              </a:rPr>
              <a:t>, p. 167)</a:t>
            </a:r>
          </a:p>
          <a:p>
            <a:pPr eaLnBrk="1" hangingPunct="1">
              <a:defRPr/>
            </a:pPr>
            <a:endParaRPr lang="en-US" sz="2400" dirty="0" smtClean="0">
              <a:effectLst/>
            </a:endParaRPr>
          </a:p>
          <a:p>
            <a:pPr eaLnBrk="1" hangingPunct="1">
              <a:defRPr/>
            </a:pPr>
            <a:r>
              <a:rPr lang="en-US" sz="2400" dirty="0" err="1" smtClean="0">
                <a:effectLst/>
              </a:rPr>
              <a:t>Wuest</a:t>
            </a:r>
            <a:r>
              <a:rPr lang="en-US" sz="2400" dirty="0" smtClean="0">
                <a:effectLst/>
              </a:rPr>
              <a:t> quoted again that Christ possessed a </a:t>
            </a:r>
            <a:r>
              <a:rPr lang="en-US" sz="2400" dirty="0" smtClean="0">
                <a:solidFill>
                  <a:srgbClr val="FFFF00"/>
                </a:solidFill>
                <a:effectLst/>
              </a:rPr>
              <a:t>“totally depraved nature”</a:t>
            </a:r>
            <a:r>
              <a:rPr lang="en-US" sz="2400" dirty="0" smtClean="0">
                <a:effectLst/>
              </a:rPr>
              <a:t> with </a:t>
            </a:r>
            <a:r>
              <a:rPr lang="en-US" sz="2400" dirty="0" smtClean="0">
                <a:solidFill>
                  <a:srgbClr val="FFFF00"/>
                </a:solidFill>
                <a:effectLst/>
              </a:rPr>
              <a:t>“sinful tendencies.” </a:t>
            </a:r>
            <a:r>
              <a:rPr lang="en-US" sz="1800" dirty="0" smtClean="0">
                <a:solidFill>
                  <a:srgbClr val="FFFF00"/>
                </a:solidFill>
                <a:effectLst/>
              </a:rPr>
              <a:t> </a:t>
            </a:r>
            <a:r>
              <a:rPr lang="en-US" sz="1800" dirty="0" smtClean="0">
                <a:effectLst/>
              </a:rPr>
              <a:t>(</a:t>
            </a:r>
            <a:r>
              <a:rPr lang="en-US" sz="1800" i="1" dirty="0" smtClean="0">
                <a:effectLst/>
              </a:rPr>
              <a:t>Ibid</a:t>
            </a:r>
            <a:r>
              <a:rPr lang="en-US" sz="1800" dirty="0" smtClean="0">
                <a:effectLst/>
              </a:rPr>
              <a:t>, p 168)</a:t>
            </a:r>
          </a:p>
          <a:p>
            <a:pPr eaLnBrk="1" hangingPunct="1">
              <a:defRPr/>
            </a:pPr>
            <a:endParaRPr lang="en-US" sz="1800" dirty="0">
              <a:effectLst/>
            </a:endParaRPr>
          </a:p>
          <a:p>
            <a:pPr eaLnBrk="1" hangingPunct="1">
              <a:defRPr/>
            </a:pPr>
            <a:r>
              <a:rPr lang="en-US" sz="2000" dirty="0" smtClean="0">
                <a:effectLst/>
              </a:rPr>
              <a:t>K. Barth quoted: Christ used the “unsuitable material of </a:t>
            </a:r>
            <a:r>
              <a:rPr lang="en-US" sz="2000" dirty="0" smtClean="0">
                <a:solidFill>
                  <a:srgbClr val="FFFF00"/>
                </a:solidFill>
                <a:effectLst/>
              </a:rPr>
              <a:t>our corrupt nature</a:t>
            </a:r>
            <a:r>
              <a:rPr lang="en-US" sz="2000" dirty="0" smtClean="0">
                <a:effectLst/>
              </a:rPr>
              <a:t> to work out a perfect , sinless obedience.” (</a:t>
            </a:r>
            <a:r>
              <a:rPr lang="en-US" sz="2000" i="1" dirty="0" smtClean="0">
                <a:effectLst/>
              </a:rPr>
              <a:t>Ibid</a:t>
            </a:r>
            <a:r>
              <a:rPr lang="en-US" sz="2000" dirty="0" smtClean="0">
                <a:effectLst/>
              </a:rPr>
              <a:t>, p.168)</a:t>
            </a:r>
          </a:p>
          <a:p>
            <a:pPr eaLnBrk="1" hangingPunct="1">
              <a:defRPr/>
            </a:pPr>
            <a:endParaRPr lang="en-US" dirty="0" smtClean="0">
              <a:effectLst/>
            </a:endParaRPr>
          </a:p>
          <a:p>
            <a:pPr marL="0" indent="0" eaLnBrk="1" hangingPunct="1">
              <a:buFont typeface="Wingdings" pitchFamily="2" charset="2"/>
              <a:buNone/>
              <a:defRPr/>
            </a:pPr>
            <a:r>
              <a:rPr lang="en-US" sz="2400" dirty="0" smtClean="0">
                <a:effectLst/>
              </a:rPr>
              <a:t> </a:t>
            </a:r>
          </a:p>
          <a:p>
            <a:pPr eaLnBrk="1" hangingPunct="1">
              <a:defRPr/>
            </a:pPr>
            <a:r>
              <a:rPr lang="en-US" sz="2400"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F42A945-DDC0-45B1-8CEA-B65582BC47E7}" type="slidenum">
              <a:rPr lang="en-US" sz="1200">
                <a:effectLst>
                  <a:outerShdw blurRad="38100" dist="38100" dir="2700000" algn="tl">
                    <a:srgbClr val="000000"/>
                  </a:outerShdw>
                </a:effectLst>
              </a:rPr>
              <a:pPr algn="r">
                <a:defRPr/>
              </a:pPr>
              <a:t>38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771F6E0-229E-47BA-848B-5CA42C9788D9}" type="slidenum">
              <a:rPr lang="en-US"/>
              <a:pPr>
                <a:defRPr/>
              </a:pPr>
              <a:t>39</a:t>
            </a:fld>
            <a:endParaRPr lang="en-US"/>
          </a:p>
        </p:txBody>
      </p:sp>
      <p:sp>
        <p:nvSpPr>
          <p:cNvPr id="2" name="Title 1"/>
          <p:cNvSpPr>
            <a:spLocks noGrp="1"/>
          </p:cNvSpPr>
          <p:nvPr>
            <p:ph type="title"/>
          </p:nvPr>
        </p:nvSpPr>
        <p:spPr>
          <a:xfrm>
            <a:off x="457200" y="277813"/>
            <a:ext cx="8229600" cy="1017587"/>
          </a:xfrm>
        </p:spPr>
        <p:txBody>
          <a:bodyPr/>
          <a:lstStyle/>
          <a:p>
            <a:pPr eaLnBrk="1" hangingPunct="1">
              <a:defRPr/>
            </a:pPr>
            <a:r>
              <a:rPr lang="en-US" dirty="0" smtClean="0"/>
              <a:t>Major Post-Fall Proponents</a:t>
            </a:r>
            <a:endParaRPr lang="en-US" dirty="0"/>
          </a:p>
        </p:txBody>
      </p:sp>
      <p:sp>
        <p:nvSpPr>
          <p:cNvPr id="3" name="Content Placeholder 2"/>
          <p:cNvSpPr>
            <a:spLocks noGrp="1"/>
          </p:cNvSpPr>
          <p:nvPr>
            <p:ph idx="1"/>
          </p:nvPr>
        </p:nvSpPr>
        <p:spPr>
          <a:xfrm>
            <a:off x="457200" y="1295400"/>
            <a:ext cx="8229600" cy="4835525"/>
          </a:xfrm>
        </p:spPr>
        <p:txBody>
          <a:bodyPr/>
          <a:lstStyle/>
          <a:p>
            <a:pPr eaLnBrk="1" hangingPunct="1">
              <a:buFont typeface="Arial" pitchFamily="34" charset="0"/>
              <a:buChar char="•"/>
              <a:defRPr/>
            </a:pPr>
            <a:r>
              <a:rPr lang="en-US" sz="2800" dirty="0" smtClean="0">
                <a:effectLst/>
              </a:rPr>
              <a:t>Herbert </a:t>
            </a:r>
            <a:r>
              <a:rPr lang="en-US" sz="2800" dirty="0">
                <a:effectLst/>
              </a:rPr>
              <a:t>Douglass </a:t>
            </a:r>
            <a:r>
              <a:rPr lang="en-US" sz="2400" dirty="0" smtClean="0">
                <a:effectLst/>
              </a:rPr>
              <a:t>(Assoc. Editor of </a:t>
            </a:r>
            <a:r>
              <a:rPr lang="en-US" sz="2400" i="1" dirty="0" smtClean="0">
                <a:effectLst/>
              </a:rPr>
              <a:t>Review</a:t>
            </a:r>
            <a:r>
              <a:rPr lang="en-US" sz="2400" dirty="0" smtClean="0">
                <a:effectLst/>
              </a:rPr>
              <a:t>, 1970’s) </a:t>
            </a:r>
          </a:p>
          <a:p>
            <a:pPr eaLnBrk="1" hangingPunct="1">
              <a:buFont typeface="Arial" pitchFamily="34" charset="0"/>
              <a:buChar char="•"/>
              <a:defRPr/>
            </a:pPr>
            <a:r>
              <a:rPr lang="en-US" sz="2800" dirty="0" smtClean="0">
                <a:effectLst/>
              </a:rPr>
              <a:t>Robert </a:t>
            </a:r>
            <a:r>
              <a:rPr lang="en-US" sz="2800" dirty="0">
                <a:effectLst/>
              </a:rPr>
              <a:t>J. Wieland, </a:t>
            </a:r>
            <a:r>
              <a:rPr lang="en-US" sz="2800" dirty="0" smtClean="0">
                <a:effectLst/>
              </a:rPr>
              <a:t>     *  Thomas Davis </a:t>
            </a:r>
          </a:p>
          <a:p>
            <a:pPr eaLnBrk="1" hangingPunct="1">
              <a:buFont typeface="Arial" pitchFamily="34" charset="0"/>
              <a:buChar char="•"/>
              <a:defRPr/>
            </a:pPr>
            <a:r>
              <a:rPr lang="en-US" sz="2800" dirty="0" smtClean="0">
                <a:effectLst/>
              </a:rPr>
              <a:t>C</a:t>
            </a:r>
            <a:r>
              <a:rPr lang="en-US" sz="2800" dirty="0">
                <a:effectLst/>
              </a:rPr>
              <a:t>. </a:t>
            </a:r>
            <a:r>
              <a:rPr lang="en-US" sz="2800" dirty="0" err="1">
                <a:effectLst/>
              </a:rPr>
              <a:t>Mervyn</a:t>
            </a:r>
            <a:r>
              <a:rPr lang="en-US" sz="2800" dirty="0">
                <a:effectLst/>
              </a:rPr>
              <a:t> Maxwell, </a:t>
            </a:r>
            <a:r>
              <a:rPr lang="en-US" sz="2800" dirty="0" smtClean="0">
                <a:effectLst/>
              </a:rPr>
              <a:t>    *  Ralph Larson </a:t>
            </a:r>
          </a:p>
          <a:p>
            <a:pPr eaLnBrk="1" hangingPunct="1">
              <a:buFont typeface="Arial" pitchFamily="34" charset="0"/>
              <a:buChar char="•"/>
              <a:defRPr/>
            </a:pPr>
            <a:r>
              <a:rPr lang="en-US" sz="2800" dirty="0" smtClean="0">
                <a:effectLst/>
              </a:rPr>
              <a:t>Dissidents: </a:t>
            </a:r>
            <a:r>
              <a:rPr lang="en-US" sz="2400" dirty="0" err="1" smtClean="0">
                <a:effectLst/>
              </a:rPr>
              <a:t>eg</a:t>
            </a:r>
            <a:r>
              <a:rPr lang="en-US" sz="2400" dirty="0" smtClean="0">
                <a:effectLst/>
              </a:rPr>
              <a:t>. </a:t>
            </a:r>
            <a:r>
              <a:rPr lang="en-US" sz="2400" i="1" dirty="0" smtClean="0">
                <a:effectLst/>
              </a:rPr>
              <a:t>the</a:t>
            </a:r>
            <a:r>
              <a:rPr lang="en-US" sz="2000" dirty="0" smtClean="0">
                <a:effectLst/>
              </a:rPr>
              <a:t> </a:t>
            </a:r>
            <a:r>
              <a:rPr lang="en-US" sz="2400" dirty="0">
                <a:effectLst/>
              </a:rPr>
              <a:t>early Robert Brinsmead in his </a:t>
            </a:r>
            <a:r>
              <a:rPr lang="en-US" sz="2400" dirty="0" smtClean="0">
                <a:effectLst/>
              </a:rPr>
              <a:t>       	</a:t>
            </a:r>
            <a:r>
              <a:rPr lang="en-US" sz="2400" i="1" dirty="0" smtClean="0">
                <a:effectLst/>
              </a:rPr>
              <a:t>"</a:t>
            </a:r>
            <a:r>
              <a:rPr lang="en-US" sz="2400" i="1" dirty="0">
                <a:effectLst/>
              </a:rPr>
              <a:t>Sanctuary Awakening" </a:t>
            </a:r>
            <a:r>
              <a:rPr lang="en-US" sz="2400" dirty="0">
                <a:effectLst/>
              </a:rPr>
              <a:t>movement</a:t>
            </a:r>
            <a:r>
              <a:rPr lang="en-US" sz="2800" dirty="0">
                <a:effectLst/>
              </a:rPr>
              <a:t> </a:t>
            </a:r>
            <a:endParaRPr lang="en-US" sz="2800" dirty="0" smtClean="0">
              <a:effectLst/>
            </a:endParaRPr>
          </a:p>
          <a:p>
            <a:pPr eaLnBrk="1" hangingPunct="1">
              <a:buFont typeface="Arial" pitchFamily="34" charset="0"/>
              <a:buChar char="•"/>
              <a:defRPr/>
            </a:pPr>
            <a:r>
              <a:rPr lang="en-US" sz="2800" dirty="0" smtClean="0">
                <a:effectLst/>
              </a:rPr>
              <a:t>Current </a:t>
            </a:r>
            <a:r>
              <a:rPr lang="en-US" sz="2800" dirty="0">
                <a:effectLst/>
              </a:rPr>
              <a:t>"independent" ministries </a:t>
            </a:r>
            <a:endParaRPr lang="en-US" sz="2800" dirty="0" smtClean="0">
              <a:effectLst/>
            </a:endParaRPr>
          </a:p>
          <a:p>
            <a:pPr lvl="1" eaLnBrk="1" hangingPunct="1">
              <a:buFont typeface="Arial" pitchFamily="34" charset="0"/>
              <a:buChar char="•"/>
              <a:defRPr/>
            </a:pPr>
            <a:r>
              <a:rPr lang="en-US" sz="1600" dirty="0" smtClean="0">
                <a:effectLst/>
              </a:rPr>
              <a:t>(Hope Int. / Heartland / 1888 Message Study Committee)</a:t>
            </a:r>
            <a:endParaRPr lang="en-US" sz="2400" dirty="0" smtClean="0">
              <a:effectLst/>
            </a:endParaRPr>
          </a:p>
          <a:p>
            <a:pPr eaLnBrk="1" hangingPunct="1">
              <a:buFont typeface="Arial" pitchFamily="34" charset="0"/>
              <a:buChar char="•"/>
              <a:defRPr/>
            </a:pPr>
            <a:r>
              <a:rPr lang="en-US" sz="2800" dirty="0" smtClean="0">
                <a:effectLst/>
              </a:rPr>
              <a:t>Common thread of Post-Fall advocates: </a:t>
            </a:r>
          </a:p>
          <a:p>
            <a:pPr marL="0" indent="0" eaLnBrk="1" hangingPunct="1">
              <a:buFont typeface="Wingdings" pitchFamily="2" charset="2"/>
              <a:buNone/>
              <a:defRPr/>
            </a:pPr>
            <a:r>
              <a:rPr lang="en-US" sz="2400" dirty="0" smtClean="0">
                <a:effectLst/>
              </a:rPr>
              <a:t>           admiration </a:t>
            </a:r>
            <a:r>
              <a:rPr lang="en-US" sz="2400" dirty="0">
                <a:effectLst/>
              </a:rPr>
              <a:t>for and indebtedness to M. L. </a:t>
            </a:r>
            <a:r>
              <a:rPr lang="en-US" sz="2400" dirty="0" err="1" smtClean="0">
                <a:effectLst/>
              </a:rPr>
              <a:t>Andreasen</a:t>
            </a:r>
            <a:endParaRPr lang="en-US" sz="2400" dirty="0" smtClean="0">
              <a:effectLst/>
            </a:endParaRPr>
          </a:p>
          <a:p>
            <a:pPr eaLnBrk="1" hangingPunct="1">
              <a:buFont typeface="Arial" pitchFamily="34" charset="0"/>
              <a:buChar char="•"/>
              <a:defRPr/>
            </a:pPr>
            <a:r>
              <a:rPr lang="en-US" sz="2800" dirty="0" smtClean="0">
                <a:effectLst/>
              </a:rPr>
              <a:t>Jack </a:t>
            </a:r>
            <a:r>
              <a:rPr lang="en-US" sz="2800" dirty="0" err="1" smtClean="0">
                <a:effectLst/>
              </a:rPr>
              <a:t>Sequeira</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07C4806-2C4E-4556-8764-97BEB79EB33B}" type="slidenum">
              <a:rPr lang="en-US" sz="1200">
                <a:effectLst>
                  <a:outerShdw blurRad="38100" dist="38100" dir="2700000" algn="tl">
                    <a:srgbClr val="000000"/>
                  </a:outerShdw>
                </a:effectLst>
              </a:rPr>
              <a:pPr algn="r">
                <a:defRPr/>
              </a:pPr>
              <a:t>39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2BC6A60-F6CD-4FC4-9F9D-FE2446ACFDA8}" type="slidenum">
              <a:rPr lang="en-US"/>
              <a:pPr>
                <a:defRPr/>
              </a:pPr>
              <a:t>4</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dirty="0"/>
              <a:t>Mystery for Angels</a:t>
            </a:r>
          </a:p>
        </p:txBody>
      </p:sp>
      <p:sp>
        <p:nvSpPr>
          <p:cNvPr id="3" name="Content Placeholder 2"/>
          <p:cNvSpPr>
            <a:spLocks noGrp="1"/>
          </p:cNvSpPr>
          <p:nvPr>
            <p:ph idx="1"/>
          </p:nvPr>
        </p:nvSpPr>
        <p:spPr>
          <a:xfrm>
            <a:off x="533400" y="1295400"/>
            <a:ext cx="8229600" cy="4835525"/>
          </a:xfrm>
        </p:spPr>
        <p:txBody>
          <a:bodyPr/>
          <a:lstStyle/>
          <a:p>
            <a:pPr marL="0" indent="0" eaLnBrk="1" hangingPunct="1">
              <a:buFont typeface="Wingdings" pitchFamily="2" charset="2"/>
              <a:buNone/>
              <a:defRPr/>
            </a:pPr>
            <a:r>
              <a:rPr lang="en-US" sz="2800" dirty="0">
                <a:solidFill>
                  <a:srgbClr val="FFFF00"/>
                </a:solidFill>
                <a:effectLst/>
              </a:rPr>
              <a:t>This is the mystery of godliness. That Christ should take human nature</a:t>
            </a:r>
            <a:r>
              <a:rPr lang="en-US" sz="2800" dirty="0">
                <a:effectLst/>
              </a:rPr>
              <a:t>, and by a life of humiliation </a:t>
            </a:r>
            <a:r>
              <a:rPr lang="en-US" sz="2800" b="1" dirty="0">
                <a:effectLst/>
              </a:rPr>
              <a:t>elevate</a:t>
            </a:r>
            <a:r>
              <a:rPr lang="en-US" sz="2800" dirty="0">
                <a:effectLst/>
              </a:rPr>
              <a:t> </a:t>
            </a:r>
            <a:r>
              <a:rPr lang="en-US" sz="2800" b="1" dirty="0">
                <a:effectLst/>
              </a:rPr>
              <a:t>man in the scale of moral worth with God</a:t>
            </a:r>
            <a:r>
              <a:rPr lang="en-US" sz="2800" dirty="0">
                <a:effectLst/>
              </a:rPr>
              <a:t>: that He should carry His adopted nature to the throne of God, and there present His children to the Father, to have conferred upon them</a:t>
            </a:r>
            <a:r>
              <a:rPr lang="en-US" sz="2800" dirty="0">
                <a:solidFill>
                  <a:srgbClr val="FF33CC"/>
                </a:solidFill>
                <a:effectLst/>
              </a:rPr>
              <a:t> an honor exceeding that conferred upon the angels</a:t>
            </a:r>
            <a:r>
              <a:rPr lang="en-US" sz="2800" dirty="0">
                <a:effectLst/>
              </a:rPr>
              <a:t>,--this is the marvel of the heavenly universe, </a:t>
            </a:r>
            <a:r>
              <a:rPr lang="en-US" sz="2800" dirty="0">
                <a:solidFill>
                  <a:srgbClr val="FF33CC"/>
                </a:solidFill>
                <a:effectLst/>
              </a:rPr>
              <a:t>the mystery into which angels desire to look</a:t>
            </a:r>
            <a:r>
              <a:rPr lang="en-US" sz="2800" dirty="0">
                <a:effectLst/>
              </a:rPr>
              <a:t>. This is love that melts the sinner's heart.  </a:t>
            </a:r>
            <a:r>
              <a:rPr lang="en-US" sz="2400" dirty="0">
                <a:effectLst/>
              </a:rPr>
              <a:t>{SD 22.4} </a:t>
            </a:r>
            <a:endParaRPr lang="en-US" sz="2400" dirty="0"/>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E1BD301-8E95-4355-8F83-FC86F966D190}" type="slidenum">
              <a:rPr lang="en-US" sz="1200">
                <a:effectLst>
                  <a:outerShdw blurRad="38100" dist="38100" dir="2700000" algn="tl">
                    <a:srgbClr val="000000"/>
                  </a:outerShdw>
                </a:effectLst>
              </a:rPr>
              <a:pPr algn="r">
                <a:defRPr/>
              </a:pPr>
              <a:t>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285DB69-8422-47C9-8E83-436551C68CBA}" type="slidenum">
              <a:rPr lang="en-US"/>
              <a:pPr>
                <a:defRPr/>
              </a:pPr>
              <a:t>40</a:t>
            </a:fld>
            <a:endParaRPr lang="en-US"/>
          </a:p>
        </p:txBody>
      </p:sp>
      <p:sp>
        <p:nvSpPr>
          <p:cNvPr id="2" name="Title 1"/>
          <p:cNvSpPr>
            <a:spLocks noGrp="1"/>
          </p:cNvSpPr>
          <p:nvPr>
            <p:ph type="title"/>
          </p:nvPr>
        </p:nvSpPr>
        <p:spPr/>
        <p:txBody>
          <a:bodyPr/>
          <a:lstStyle/>
          <a:p>
            <a:pPr eaLnBrk="1" hangingPunct="1">
              <a:defRPr/>
            </a:pPr>
            <a:r>
              <a:rPr lang="en-US" dirty="0" smtClean="0"/>
              <a:t>Major Pre-Fall Proponents</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The anonymous </a:t>
            </a:r>
            <a:r>
              <a:rPr lang="en-US" dirty="0">
                <a:effectLst/>
              </a:rPr>
              <a:t>authors of </a:t>
            </a:r>
            <a:r>
              <a:rPr lang="en-US" dirty="0" smtClean="0">
                <a:effectLst/>
              </a:rPr>
              <a:t>QOD</a:t>
            </a:r>
          </a:p>
          <a:p>
            <a:pPr marL="0" indent="0" eaLnBrk="1" hangingPunct="1">
              <a:buFont typeface="Wingdings" pitchFamily="2" charset="2"/>
              <a:buNone/>
              <a:defRPr/>
            </a:pPr>
            <a:r>
              <a:rPr lang="en-US" dirty="0" smtClean="0">
                <a:effectLst/>
              </a:rPr>
              <a:t>(R</a:t>
            </a:r>
            <a:r>
              <a:rPr lang="en-US" dirty="0">
                <a:effectLst/>
              </a:rPr>
              <a:t>. A. Anderson, </a:t>
            </a:r>
            <a:r>
              <a:rPr lang="en-US" dirty="0" smtClean="0">
                <a:effectLst/>
              </a:rPr>
              <a:t>L </a:t>
            </a:r>
            <a:r>
              <a:rPr lang="en-US" dirty="0">
                <a:effectLst/>
              </a:rPr>
              <a:t>E. </a:t>
            </a:r>
            <a:r>
              <a:rPr lang="en-US" dirty="0" err="1" smtClean="0">
                <a:effectLst/>
              </a:rPr>
              <a:t>Froom</a:t>
            </a:r>
            <a:r>
              <a:rPr lang="en-US" dirty="0" smtClean="0">
                <a:effectLst/>
              </a:rPr>
              <a:t> </a:t>
            </a:r>
            <a:r>
              <a:rPr lang="en-US" dirty="0">
                <a:effectLst/>
              </a:rPr>
              <a:t>&amp;</a:t>
            </a:r>
            <a:r>
              <a:rPr lang="en-US" dirty="0" smtClean="0">
                <a:effectLst/>
              </a:rPr>
              <a:t> </a:t>
            </a:r>
            <a:r>
              <a:rPr lang="en-US" dirty="0">
                <a:effectLst/>
              </a:rPr>
              <a:t>W. E. Read</a:t>
            </a:r>
            <a:r>
              <a:rPr lang="en-US" dirty="0" smtClean="0">
                <a:effectLst/>
              </a:rPr>
              <a:t>)</a:t>
            </a:r>
          </a:p>
          <a:p>
            <a:pPr marL="0" indent="0" eaLnBrk="1" hangingPunct="1">
              <a:buFont typeface="Wingdings" pitchFamily="2" charset="2"/>
              <a:buNone/>
              <a:defRPr/>
            </a:pPr>
            <a:r>
              <a:rPr lang="en-US" dirty="0" smtClean="0">
                <a:effectLst/>
              </a:rPr>
              <a:t>Edward </a:t>
            </a:r>
            <a:r>
              <a:rPr lang="en-US" dirty="0">
                <a:effectLst/>
              </a:rPr>
              <a:t>(Ted) </a:t>
            </a:r>
            <a:r>
              <a:rPr lang="en-US" dirty="0" err="1" smtClean="0">
                <a:effectLst/>
              </a:rPr>
              <a:t>Heppenstall</a:t>
            </a:r>
            <a:endParaRPr lang="en-US" dirty="0" smtClean="0">
              <a:effectLst/>
            </a:endParaRPr>
          </a:p>
          <a:p>
            <a:pPr marL="0" indent="0" eaLnBrk="1" hangingPunct="1">
              <a:buFont typeface="Wingdings" pitchFamily="2" charset="2"/>
              <a:buNone/>
              <a:defRPr/>
            </a:pPr>
            <a:r>
              <a:rPr lang="en-US" dirty="0" smtClean="0">
                <a:effectLst/>
              </a:rPr>
              <a:t>Hans </a:t>
            </a:r>
            <a:r>
              <a:rPr lang="en-US" dirty="0">
                <a:effectLst/>
              </a:rPr>
              <a:t>K. </a:t>
            </a:r>
            <a:r>
              <a:rPr lang="en-US" dirty="0" err="1" smtClean="0">
                <a:effectLst/>
              </a:rPr>
              <a:t>LaRondelle</a:t>
            </a:r>
            <a:endParaRPr lang="en-US" dirty="0" smtClean="0">
              <a:effectLst/>
            </a:endParaRPr>
          </a:p>
          <a:p>
            <a:pPr marL="0" indent="0" eaLnBrk="1" hangingPunct="1">
              <a:buFont typeface="Wingdings" pitchFamily="2" charset="2"/>
              <a:buNone/>
              <a:defRPr/>
            </a:pPr>
            <a:r>
              <a:rPr lang="en-US" dirty="0" smtClean="0">
                <a:effectLst/>
              </a:rPr>
              <a:t>Raoul </a:t>
            </a:r>
            <a:r>
              <a:rPr lang="en-US" dirty="0" err="1" smtClean="0">
                <a:effectLst/>
              </a:rPr>
              <a:t>Dederen</a:t>
            </a:r>
            <a:endParaRPr lang="en-US" dirty="0" smtClean="0">
              <a:effectLst/>
            </a:endParaRPr>
          </a:p>
          <a:p>
            <a:pPr marL="0" indent="0" eaLnBrk="1" hangingPunct="1">
              <a:buFont typeface="Wingdings" pitchFamily="2" charset="2"/>
              <a:buNone/>
              <a:defRPr/>
            </a:pPr>
            <a:r>
              <a:rPr lang="en-US" dirty="0" smtClean="0">
                <a:effectLst/>
              </a:rPr>
              <a:t>Desmond Ford </a:t>
            </a:r>
          </a:p>
          <a:p>
            <a:pPr marL="0" indent="0" eaLnBrk="1" hangingPunct="1">
              <a:buFont typeface="Wingdings" pitchFamily="2" charset="2"/>
              <a:buNone/>
              <a:defRPr/>
            </a:pPr>
            <a:r>
              <a:rPr lang="en-US" dirty="0" smtClean="0">
                <a:effectLst/>
              </a:rPr>
              <a:t>Norman Gulley</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D163CD7-3F07-42C7-80C5-986C1D148C94}" type="slidenum">
              <a:rPr lang="en-US" sz="1200">
                <a:effectLst>
                  <a:outerShdw blurRad="38100" dist="38100" dir="2700000" algn="tl">
                    <a:srgbClr val="000000"/>
                  </a:outerShdw>
                </a:effectLst>
              </a:rPr>
              <a:pPr algn="r">
                <a:defRPr/>
              </a:pPr>
              <a:t>40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4"/>
          <p:cNvSpPr>
            <a:spLocks noGrp="1" noChangeArrowheads="1"/>
          </p:cNvSpPr>
          <p:nvPr>
            <p:ph type="dt" sz="quarter" idx="10"/>
          </p:nvPr>
        </p:nvSpPr>
        <p:spPr/>
        <p:txBody>
          <a:bodyPr/>
          <a:lstStyle/>
          <a:p>
            <a:pPr>
              <a:defRPr/>
            </a:pPr>
            <a:r>
              <a:rPr lang="en-US"/>
              <a:t>John W. Peters</a:t>
            </a:r>
          </a:p>
        </p:txBody>
      </p:sp>
      <p:sp>
        <p:nvSpPr>
          <p:cNvPr id="6"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7" name="Rectangle 46"/>
          <p:cNvSpPr>
            <a:spLocks noGrp="1" noChangeArrowheads="1"/>
          </p:cNvSpPr>
          <p:nvPr>
            <p:ph type="sldNum" sz="quarter" idx="12"/>
          </p:nvPr>
        </p:nvSpPr>
        <p:spPr/>
        <p:txBody>
          <a:bodyPr/>
          <a:lstStyle/>
          <a:p>
            <a:pPr>
              <a:defRPr/>
            </a:pPr>
            <a:fld id="{CA5B6F4D-1C76-4BE4-80BB-9124B34B7EFE}" type="slidenum">
              <a:rPr lang="en-US"/>
              <a:pPr>
                <a:defRPr/>
              </a:pPr>
              <a:t>41</a:t>
            </a:fld>
            <a:endParaRPr lang="en-US"/>
          </a:p>
        </p:txBody>
      </p:sp>
      <p:sp>
        <p:nvSpPr>
          <p:cNvPr id="3"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4" name="Slide Number Placeholder 5"/>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7DA1807-1000-4795-A465-EE33E61135E1}" type="slidenum">
              <a:rPr lang="en-US" sz="1200">
                <a:effectLst>
                  <a:outerShdw blurRad="38100" dist="38100" dir="2700000" algn="tl">
                    <a:srgbClr val="000000"/>
                  </a:outerShdw>
                </a:effectLst>
              </a:rPr>
              <a:pPr algn="r">
                <a:defRPr/>
              </a:pPr>
              <a:t>41</a:t>
            </a:fld>
            <a:endParaRPr lang="en-US" sz="1200" dirty="0">
              <a:effectLst>
                <a:outerShdw blurRad="38100" dist="38100" dir="2700000" algn="tl">
                  <a:srgbClr val="000000"/>
                </a:outerShdw>
              </a:effectLst>
            </a:endParaRPr>
          </a:p>
        </p:txBody>
      </p:sp>
      <p:sp>
        <p:nvSpPr>
          <p:cNvPr id="104451" name="Rectangle 3"/>
          <p:cNvSpPr>
            <a:spLocks noGrp="1" noChangeArrowheads="1"/>
          </p:cNvSpPr>
          <p:nvPr>
            <p:ph type="body" idx="1"/>
          </p:nvPr>
        </p:nvSpPr>
        <p:spPr>
          <a:xfrm>
            <a:off x="228600" y="457200"/>
            <a:ext cx="8229600" cy="4530725"/>
          </a:xfrm>
        </p:spPr>
        <p:txBody>
          <a:bodyPr/>
          <a:lstStyle/>
          <a:p>
            <a:pPr algn="ctr" eaLnBrk="1" hangingPunct="1">
              <a:lnSpc>
                <a:spcPct val="80000"/>
              </a:lnSpc>
              <a:buFont typeface="Wingdings" pitchFamily="2" charset="2"/>
              <a:buNone/>
              <a:defRPr/>
            </a:pPr>
            <a:endParaRPr lang="en-US" sz="6000" dirty="0" smtClean="0"/>
          </a:p>
          <a:p>
            <a:pPr algn="ctr" eaLnBrk="1" hangingPunct="1">
              <a:lnSpc>
                <a:spcPct val="80000"/>
              </a:lnSpc>
              <a:buFont typeface="Wingdings" pitchFamily="2" charset="2"/>
              <a:buNone/>
              <a:defRPr/>
            </a:pPr>
            <a:r>
              <a:rPr lang="en-US" sz="6000" dirty="0" smtClean="0">
                <a:solidFill>
                  <a:srgbClr val="FF33CC"/>
                </a:solidFill>
              </a:rPr>
              <a:t>Declaring the Mystery:</a:t>
            </a:r>
          </a:p>
          <a:p>
            <a:pPr algn="ctr" eaLnBrk="1" hangingPunct="1">
              <a:lnSpc>
                <a:spcPct val="80000"/>
              </a:lnSpc>
              <a:buFont typeface="Wingdings" pitchFamily="2" charset="2"/>
              <a:buNone/>
              <a:defRPr/>
            </a:pPr>
            <a:endParaRPr lang="en-US" sz="4400" dirty="0">
              <a:solidFill>
                <a:srgbClr val="FF33CC"/>
              </a:solidFill>
            </a:endParaRPr>
          </a:p>
          <a:p>
            <a:pPr algn="ctr" eaLnBrk="1" hangingPunct="1">
              <a:lnSpc>
                <a:spcPct val="80000"/>
              </a:lnSpc>
              <a:buFont typeface="Wingdings" pitchFamily="2" charset="2"/>
              <a:buNone/>
              <a:defRPr/>
            </a:pPr>
            <a:r>
              <a:rPr lang="en-US" sz="6000" dirty="0" smtClean="0">
                <a:solidFill>
                  <a:srgbClr val="FF33CC"/>
                </a:solidFill>
              </a:rPr>
              <a:t>The Incarnation</a:t>
            </a:r>
            <a:endParaRPr lang="en-US" sz="6000" dirty="0">
              <a:solidFill>
                <a:srgbClr val="FF33CC"/>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A87EFF1-5540-4A50-8BB0-D9F359A746BB}" type="slidenum">
              <a:rPr lang="en-US"/>
              <a:pPr>
                <a:defRPr/>
              </a:pPr>
              <a:t>42</a:t>
            </a:fld>
            <a:endParaRPr lang="en-US"/>
          </a:p>
        </p:txBody>
      </p:sp>
      <p:sp>
        <p:nvSpPr>
          <p:cNvPr id="2" name="Title 1"/>
          <p:cNvSpPr>
            <a:spLocks noGrp="1"/>
          </p:cNvSpPr>
          <p:nvPr>
            <p:ph type="title"/>
          </p:nvPr>
        </p:nvSpPr>
        <p:spPr/>
        <p:txBody>
          <a:bodyPr/>
          <a:lstStyle/>
          <a:p>
            <a:pPr eaLnBrk="1" hangingPunct="1">
              <a:defRPr/>
            </a:pPr>
            <a:r>
              <a:rPr lang="en-US" dirty="0" smtClean="0"/>
              <a:t>Mystifying the Mystery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This </a:t>
            </a:r>
            <a:r>
              <a:rPr lang="en-US" dirty="0">
                <a:effectLst/>
              </a:rPr>
              <a:t>is a great mystery, a mystery that will not be fully, completely, understood in its greatness </a:t>
            </a:r>
            <a:r>
              <a:rPr lang="en-US" dirty="0">
                <a:solidFill>
                  <a:srgbClr val="FF33CC"/>
                </a:solidFill>
                <a:effectLst/>
              </a:rPr>
              <a:t>until the translation </a:t>
            </a:r>
            <a:r>
              <a:rPr lang="en-US" dirty="0">
                <a:effectLst/>
              </a:rPr>
              <a:t>of the redeemed shall take place. Then the power and greatness and efficacy of the gift of God to man will be understood. </a:t>
            </a:r>
            <a:r>
              <a:rPr lang="en-US" u="sng" dirty="0">
                <a:effectLst/>
              </a:rPr>
              <a:t>But the enemy is determined that </a:t>
            </a:r>
            <a:r>
              <a:rPr lang="en-US" u="sng" dirty="0">
                <a:solidFill>
                  <a:srgbClr val="FF33CC"/>
                </a:solidFill>
                <a:effectLst/>
              </a:rPr>
              <a:t>this gift shall be so mystified</a:t>
            </a:r>
            <a:r>
              <a:rPr lang="en-US" dirty="0">
                <a:solidFill>
                  <a:srgbClr val="FF33CC"/>
                </a:solidFill>
                <a:effectLst/>
              </a:rPr>
              <a:t> </a:t>
            </a:r>
            <a:r>
              <a:rPr lang="en-US" dirty="0">
                <a:effectLst/>
              </a:rPr>
              <a:t>that it will become a nothingness.  </a:t>
            </a:r>
            <a:r>
              <a:rPr lang="en-US" sz="2800" dirty="0">
                <a:effectLst/>
              </a:rPr>
              <a:t>{21 MR 418.6}</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C8868A1-C58F-4F45-A80F-9656C3EF4059}" type="slidenum">
              <a:rPr lang="en-US" sz="1200">
                <a:effectLst>
                  <a:outerShdw blurRad="38100" dist="38100" dir="2700000" algn="tl">
                    <a:srgbClr val="000000"/>
                  </a:outerShdw>
                </a:effectLst>
              </a:rPr>
              <a:pPr algn="r">
                <a:defRPr/>
              </a:pPr>
              <a:t>42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2814FD7-05FA-4B18-8E89-8F6B2DDA241A}" type="slidenum">
              <a:rPr lang="en-US"/>
              <a:pPr>
                <a:defRPr/>
              </a:pPr>
              <a:t>43</a:t>
            </a:fld>
            <a:endParaRPr lang="en-US"/>
          </a:p>
        </p:txBody>
      </p:sp>
      <p:sp>
        <p:nvSpPr>
          <p:cNvPr id="2" name="Title 1"/>
          <p:cNvSpPr>
            <a:spLocks noGrp="1"/>
          </p:cNvSpPr>
          <p:nvPr>
            <p:ph type="title"/>
          </p:nvPr>
        </p:nvSpPr>
        <p:spPr/>
        <p:txBody>
          <a:bodyPr/>
          <a:lstStyle/>
          <a:p>
            <a:pPr eaLnBrk="1" hangingPunct="1">
              <a:defRPr/>
            </a:pPr>
            <a:r>
              <a:rPr lang="en-US" dirty="0" smtClean="0"/>
              <a:t>The Divinity of Christ</a:t>
            </a:r>
            <a:endParaRPr lang="en-US" dirty="0"/>
          </a:p>
        </p:txBody>
      </p:sp>
      <p:sp>
        <p:nvSpPr>
          <p:cNvPr id="3" name="Content Placeholder 2"/>
          <p:cNvSpPr>
            <a:spLocks noGrp="1"/>
          </p:cNvSpPr>
          <p:nvPr>
            <p:ph idx="1"/>
          </p:nvPr>
        </p:nvSpPr>
        <p:spPr/>
        <p:txBody>
          <a:bodyPr/>
          <a:lstStyle/>
          <a:p>
            <a:pPr eaLnBrk="1" hangingPunct="1">
              <a:defRPr/>
            </a:pPr>
            <a:r>
              <a:rPr lang="en-US" sz="2800" dirty="0" smtClean="0"/>
              <a:t>John 1:1</a:t>
            </a:r>
          </a:p>
          <a:p>
            <a:pPr eaLnBrk="1" hangingPunct="1">
              <a:defRPr/>
            </a:pPr>
            <a:r>
              <a:rPr lang="en-US" sz="2800" dirty="0" smtClean="0"/>
              <a:t>Still </a:t>
            </a:r>
            <a:r>
              <a:rPr lang="en-US" sz="2800" dirty="0"/>
              <a:t>seeking to give a true direction to her faith, Jesus declared, "I am the resurrection, and the life." In Christ is life, original, </a:t>
            </a:r>
            <a:r>
              <a:rPr lang="en-US" sz="2800" dirty="0" err="1"/>
              <a:t>unborrowed</a:t>
            </a:r>
            <a:r>
              <a:rPr lang="en-US" sz="2800" dirty="0"/>
              <a:t>, </a:t>
            </a:r>
            <a:r>
              <a:rPr lang="en-US" sz="2800" dirty="0" err="1"/>
              <a:t>underived</a:t>
            </a:r>
            <a:r>
              <a:rPr lang="en-US" sz="2800" dirty="0"/>
              <a:t>. "He that hath the Son hath life." 1 John 5:12. The divinity of Christ is the believer's assurance of eternal life. </a:t>
            </a:r>
            <a:r>
              <a:rPr lang="en-US" sz="2800" dirty="0" smtClean="0"/>
              <a:t>{</a:t>
            </a:r>
            <a:r>
              <a:rPr lang="en-US" sz="2800" dirty="0"/>
              <a:t>DA 530.3} </a:t>
            </a:r>
            <a:endParaRPr lang="en-US" sz="2800" dirty="0" smtClean="0"/>
          </a:p>
          <a:p>
            <a:pPr eaLnBrk="1" hangingPunct="1">
              <a:defRPr/>
            </a:pPr>
            <a:endParaRPr lang="en-US" sz="2800" dirty="0" smtClean="0"/>
          </a:p>
          <a:p>
            <a:pPr eaLnBrk="1" hangingPunct="1">
              <a:defRPr/>
            </a:pPr>
            <a:r>
              <a:rPr lang="en-US" sz="2800" dirty="0" smtClean="0"/>
              <a:t>Unequivocal Statement</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07CD26E-04C2-49A6-A51C-7831EA202464}" type="slidenum">
              <a:rPr lang="en-US" sz="1200">
                <a:effectLst>
                  <a:outerShdw blurRad="38100" dist="38100" dir="2700000" algn="tl">
                    <a:srgbClr val="000000"/>
                  </a:outerShdw>
                </a:effectLst>
              </a:rPr>
              <a:pPr algn="r">
                <a:defRPr/>
              </a:pPr>
              <a:t>43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FFCE1F2-1360-48F7-8FFE-07300BC84022}" type="slidenum">
              <a:rPr lang="en-US"/>
              <a:pPr>
                <a:defRPr/>
              </a:pPr>
              <a:t>44</a:t>
            </a:fld>
            <a:endParaRPr lang="en-US"/>
          </a:p>
        </p:txBody>
      </p:sp>
      <p:sp>
        <p:nvSpPr>
          <p:cNvPr id="2" name="Title 1"/>
          <p:cNvSpPr>
            <a:spLocks noGrp="1"/>
          </p:cNvSpPr>
          <p:nvPr>
            <p:ph type="title"/>
          </p:nvPr>
        </p:nvSpPr>
        <p:spPr/>
        <p:txBody>
          <a:bodyPr/>
          <a:lstStyle/>
          <a:p>
            <a:pPr eaLnBrk="1" hangingPunct="1">
              <a:defRPr/>
            </a:pPr>
            <a:r>
              <a:rPr lang="en-US" dirty="0" smtClean="0"/>
              <a:t>Christ: “That Holy Thing”</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The humanity of Christ is called "that holy thing." The inspired record says of Christ, "He did no sin," </a:t>
            </a:r>
            <a:r>
              <a:rPr lang="en-US" dirty="0" smtClean="0">
                <a:effectLst/>
              </a:rPr>
              <a:t>he "knew no sin," and "</a:t>
            </a:r>
            <a:r>
              <a:rPr lang="en-US" dirty="0">
                <a:effectLst/>
              </a:rPr>
              <a:t>in him was no sin." He was </a:t>
            </a:r>
            <a:r>
              <a:rPr lang="en-US" dirty="0" smtClean="0">
                <a:effectLst/>
              </a:rPr>
              <a:t>“holy</a:t>
            </a:r>
            <a:r>
              <a:rPr lang="en-US" dirty="0">
                <a:effectLst/>
              </a:rPr>
              <a:t>, harmless, undefiled, separate from sinners</a:t>
            </a:r>
            <a:r>
              <a:rPr lang="en-US" dirty="0" smtClean="0">
                <a:effectLst/>
              </a:rPr>
              <a:t>.” </a:t>
            </a:r>
            <a:r>
              <a:rPr lang="en-US" sz="2400" dirty="0" smtClean="0">
                <a:effectLst/>
              </a:rPr>
              <a:t>{</a:t>
            </a:r>
            <a:r>
              <a:rPr lang="en-US" sz="2400" dirty="0">
                <a:effectLst/>
              </a:rPr>
              <a:t>ST, January 16, 1896 par. 7}  </a:t>
            </a:r>
            <a:r>
              <a:rPr lang="en-US" dirty="0">
                <a:effectLst/>
              </a:rPr>
              <a:t>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2F85AF0-9234-4BBA-8843-DBA04B56D519}" type="slidenum">
              <a:rPr lang="en-US" sz="1200">
                <a:effectLst>
                  <a:outerShdw blurRad="38100" dist="38100" dir="2700000" algn="tl">
                    <a:srgbClr val="000000"/>
                  </a:outerShdw>
                </a:effectLst>
              </a:rPr>
              <a:pPr algn="r">
                <a:defRPr/>
              </a:pPr>
              <a:t>44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AB589D7-566C-4285-A9C8-1C3EEF2BDF88}" type="slidenum">
              <a:rPr lang="en-US"/>
              <a:pPr>
                <a:defRPr/>
              </a:pPr>
              <a:t>45</a:t>
            </a:fld>
            <a:endParaRPr lang="en-US"/>
          </a:p>
        </p:txBody>
      </p:sp>
      <p:sp>
        <p:nvSpPr>
          <p:cNvPr id="2" name="Title 1"/>
          <p:cNvSpPr>
            <a:spLocks noGrp="1"/>
          </p:cNvSpPr>
          <p:nvPr>
            <p:ph type="title"/>
          </p:nvPr>
        </p:nvSpPr>
        <p:spPr/>
        <p:txBody>
          <a:bodyPr/>
          <a:lstStyle/>
          <a:p>
            <a:pPr eaLnBrk="1" hangingPunct="1">
              <a:defRPr/>
            </a:pPr>
            <a:r>
              <a:rPr lang="en-US" dirty="0" smtClean="0"/>
              <a:t>Christ: Unlike Us</a:t>
            </a:r>
            <a:endParaRPr lang="en-US" dirty="0"/>
          </a:p>
        </p:txBody>
      </p:sp>
      <p:sp>
        <p:nvSpPr>
          <p:cNvPr id="3" name="Content Placeholder 2"/>
          <p:cNvSpPr>
            <a:spLocks noGrp="1"/>
          </p:cNvSpPr>
          <p:nvPr>
            <p:ph idx="1"/>
          </p:nvPr>
        </p:nvSpPr>
        <p:spPr/>
        <p:txBody>
          <a:bodyPr/>
          <a:lstStyle/>
          <a:p>
            <a:pPr eaLnBrk="1" hangingPunct="1">
              <a:buFont typeface="Wingdings" pitchFamily="2" charset="2"/>
              <a:buBlip>
                <a:blip r:embed="rId3"/>
              </a:buBlip>
              <a:defRPr/>
            </a:pPr>
            <a:r>
              <a:rPr lang="en-US" dirty="0" smtClean="0">
                <a:effectLst/>
              </a:rPr>
              <a:t>"</a:t>
            </a:r>
            <a:r>
              <a:rPr lang="en-US" dirty="0">
                <a:effectLst/>
              </a:rPr>
              <a:t>that holy </a:t>
            </a:r>
            <a:r>
              <a:rPr lang="en-US" dirty="0" smtClean="0">
                <a:effectLst/>
              </a:rPr>
              <a:t>thing" </a:t>
            </a:r>
            <a:r>
              <a:rPr lang="en-US" sz="2400" dirty="0" smtClean="0">
                <a:effectLst/>
              </a:rPr>
              <a:t>(Luke 1:35)</a:t>
            </a:r>
          </a:p>
          <a:p>
            <a:pPr eaLnBrk="1" hangingPunct="1">
              <a:buFont typeface="Wingdings" pitchFamily="2" charset="2"/>
              <a:buBlip>
                <a:blip r:embed="rId3"/>
              </a:buBlip>
              <a:defRPr/>
            </a:pPr>
            <a:r>
              <a:rPr lang="en-US" dirty="0" smtClean="0">
                <a:effectLst/>
              </a:rPr>
              <a:t>"</a:t>
            </a:r>
            <a:r>
              <a:rPr lang="en-US" dirty="0">
                <a:effectLst/>
              </a:rPr>
              <a:t>He did no sin," </a:t>
            </a:r>
            <a:r>
              <a:rPr lang="en-US" sz="2400" dirty="0" smtClean="0">
                <a:effectLst/>
              </a:rPr>
              <a:t>(1 </a:t>
            </a:r>
            <a:r>
              <a:rPr lang="en-US" sz="2400" dirty="0">
                <a:effectLst/>
              </a:rPr>
              <a:t>Peter </a:t>
            </a:r>
            <a:r>
              <a:rPr lang="en-US" sz="2400" dirty="0" smtClean="0">
                <a:effectLst/>
              </a:rPr>
              <a:t>2:22)</a:t>
            </a:r>
            <a:endParaRPr lang="en-US" dirty="0" smtClean="0">
              <a:effectLst/>
            </a:endParaRPr>
          </a:p>
          <a:p>
            <a:pPr eaLnBrk="1" hangingPunct="1">
              <a:buFont typeface="Wingdings" pitchFamily="2" charset="2"/>
              <a:buBlip>
                <a:blip r:embed="rId3"/>
              </a:buBlip>
              <a:defRPr/>
            </a:pPr>
            <a:r>
              <a:rPr lang="en-US" dirty="0" smtClean="0">
                <a:effectLst/>
              </a:rPr>
              <a:t>"knew no sin," </a:t>
            </a:r>
            <a:r>
              <a:rPr lang="en-US" sz="2800" dirty="0" smtClean="0">
                <a:effectLst/>
              </a:rPr>
              <a:t>(</a:t>
            </a:r>
            <a:r>
              <a:rPr lang="en-US" sz="2400" dirty="0" smtClean="0">
                <a:effectLst/>
              </a:rPr>
              <a:t>2 </a:t>
            </a:r>
            <a:r>
              <a:rPr lang="en-US" sz="2400" dirty="0">
                <a:effectLst/>
              </a:rPr>
              <a:t>Cor. </a:t>
            </a:r>
            <a:r>
              <a:rPr lang="en-US" sz="2400" dirty="0" smtClean="0">
                <a:effectLst/>
              </a:rPr>
              <a:t>5:21)</a:t>
            </a:r>
          </a:p>
          <a:p>
            <a:pPr eaLnBrk="1" hangingPunct="1">
              <a:buFont typeface="Wingdings" pitchFamily="2" charset="2"/>
              <a:buBlip>
                <a:blip r:embed="rId3"/>
              </a:buBlip>
              <a:defRPr/>
            </a:pPr>
            <a:r>
              <a:rPr lang="en-US" sz="2800" dirty="0" smtClean="0">
                <a:effectLst/>
              </a:rPr>
              <a:t>“a Lamb without blemish &amp; without spot” </a:t>
            </a:r>
            <a:r>
              <a:rPr lang="en-US" sz="1800" dirty="0" smtClean="0">
                <a:effectLst/>
              </a:rPr>
              <a:t>(1 Pet. 1:19)</a:t>
            </a:r>
            <a:endParaRPr lang="en-US" sz="2400" dirty="0" smtClean="0">
              <a:effectLst/>
            </a:endParaRPr>
          </a:p>
          <a:p>
            <a:pPr eaLnBrk="1" hangingPunct="1">
              <a:buFont typeface="Wingdings" pitchFamily="2" charset="2"/>
              <a:buBlip>
                <a:blip r:embed="rId3"/>
              </a:buBlip>
              <a:defRPr/>
            </a:pPr>
            <a:r>
              <a:rPr lang="en-US" dirty="0" smtClean="0">
                <a:effectLst/>
              </a:rPr>
              <a:t>"</a:t>
            </a:r>
            <a:r>
              <a:rPr lang="en-US" dirty="0">
                <a:effectLst/>
              </a:rPr>
              <a:t>in him was no sin." </a:t>
            </a:r>
            <a:r>
              <a:rPr lang="en-US" sz="2400" dirty="0" smtClean="0">
                <a:effectLst/>
              </a:rPr>
              <a:t>(1 </a:t>
            </a:r>
            <a:r>
              <a:rPr lang="en-US" sz="2400" dirty="0">
                <a:effectLst/>
              </a:rPr>
              <a:t>John </a:t>
            </a:r>
            <a:r>
              <a:rPr lang="en-US" sz="2400" dirty="0" smtClean="0">
                <a:effectLst/>
              </a:rPr>
              <a:t>3:5</a:t>
            </a:r>
            <a:r>
              <a:rPr lang="en-US" sz="2400" dirty="0">
                <a:effectLst/>
              </a:rPr>
              <a:t>)</a:t>
            </a:r>
            <a:endParaRPr lang="en-US" sz="2400" dirty="0" smtClean="0">
              <a:effectLst/>
            </a:endParaRPr>
          </a:p>
          <a:p>
            <a:pPr eaLnBrk="1" hangingPunct="1">
              <a:buFont typeface="Wingdings" pitchFamily="2" charset="2"/>
              <a:buBlip>
                <a:blip r:embed="rId3"/>
              </a:buBlip>
              <a:defRPr/>
            </a:pPr>
            <a:r>
              <a:rPr lang="en-US" dirty="0" smtClean="0">
                <a:effectLst/>
              </a:rPr>
              <a:t>“holy</a:t>
            </a:r>
            <a:r>
              <a:rPr lang="en-US" dirty="0">
                <a:effectLst/>
              </a:rPr>
              <a:t>, harmless, undefiled, separate from </a:t>
            </a:r>
            <a:r>
              <a:rPr lang="en-US" dirty="0" smtClean="0">
                <a:effectLst/>
              </a:rPr>
              <a:t>         sinners.” </a:t>
            </a:r>
            <a:r>
              <a:rPr lang="en-US" sz="2400" dirty="0" smtClean="0">
                <a:effectLst/>
              </a:rPr>
              <a:t>(Heb. 7:26)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D8DD0AD-8762-4C79-AB1E-071CB15E85F0}" type="slidenum">
              <a:rPr lang="en-US" sz="1200">
                <a:effectLst>
                  <a:outerShdw blurRad="38100" dist="38100" dir="2700000" algn="tl">
                    <a:srgbClr val="000000"/>
                  </a:outerShdw>
                </a:effectLst>
              </a:rPr>
              <a:pPr algn="r">
                <a:defRPr/>
              </a:pPr>
              <a:t>45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E1C8F30-D784-4937-A891-74C61BEEBC7A}" type="slidenum">
              <a:rPr lang="en-US"/>
              <a:pPr>
                <a:defRPr/>
              </a:pPr>
              <a:t>46</a:t>
            </a:fld>
            <a:endParaRPr lang="en-US"/>
          </a:p>
        </p:txBody>
      </p:sp>
      <p:sp>
        <p:nvSpPr>
          <p:cNvPr id="2" name="Title 1"/>
          <p:cNvSpPr>
            <a:spLocks noGrp="1"/>
          </p:cNvSpPr>
          <p:nvPr>
            <p:ph type="title"/>
          </p:nvPr>
        </p:nvSpPr>
        <p:spPr/>
        <p:txBody>
          <a:bodyPr/>
          <a:lstStyle/>
          <a:p>
            <a:pPr eaLnBrk="1" hangingPunct="1">
              <a:defRPr/>
            </a:pPr>
            <a:r>
              <a:rPr lang="en-US" dirty="0" smtClean="0"/>
              <a:t>Christ: Like Us</a:t>
            </a:r>
            <a:endParaRPr lang="en-US" dirty="0"/>
          </a:p>
        </p:txBody>
      </p:sp>
      <p:sp>
        <p:nvSpPr>
          <p:cNvPr id="3" name="Content Placeholder 2"/>
          <p:cNvSpPr>
            <a:spLocks noGrp="1"/>
          </p:cNvSpPr>
          <p:nvPr>
            <p:ph idx="1"/>
          </p:nvPr>
        </p:nvSpPr>
        <p:spPr/>
        <p:txBody>
          <a:bodyPr/>
          <a:lstStyle/>
          <a:p>
            <a:pPr eaLnBrk="1" hangingPunct="1">
              <a:defRPr/>
            </a:pPr>
            <a:r>
              <a:rPr lang="en-US" dirty="0" smtClean="0"/>
              <a:t>“made to be sin for us” </a:t>
            </a:r>
            <a:r>
              <a:rPr lang="en-US" sz="2400" dirty="0" smtClean="0"/>
              <a:t>(2 Cor. 5:21)</a:t>
            </a:r>
          </a:p>
          <a:p>
            <a:pPr eaLnBrk="1" hangingPunct="1">
              <a:defRPr/>
            </a:pPr>
            <a:r>
              <a:rPr lang="en-US" dirty="0" smtClean="0"/>
              <a:t>“likeness of sinful flesh” </a:t>
            </a:r>
            <a:r>
              <a:rPr lang="en-US" sz="2400" dirty="0" smtClean="0"/>
              <a:t>(Rom. </a:t>
            </a:r>
            <a:r>
              <a:rPr lang="en-US" sz="2400" dirty="0"/>
              <a:t>8</a:t>
            </a:r>
            <a:r>
              <a:rPr lang="en-US" sz="2400" dirty="0" smtClean="0"/>
              <a:t>:3)</a:t>
            </a:r>
            <a:endParaRPr lang="en-US" dirty="0" smtClean="0"/>
          </a:p>
          <a:p>
            <a:pPr eaLnBrk="1" hangingPunct="1">
              <a:defRPr/>
            </a:pPr>
            <a:r>
              <a:rPr lang="en-US" dirty="0" smtClean="0"/>
              <a:t>‘took part of the same” flesh </a:t>
            </a:r>
            <a:r>
              <a:rPr lang="en-US" sz="2400" dirty="0" smtClean="0"/>
              <a:t>(Heb. 2:14)</a:t>
            </a:r>
          </a:p>
          <a:p>
            <a:pPr eaLnBrk="1" hangingPunct="1">
              <a:defRPr/>
            </a:pPr>
            <a:r>
              <a:rPr lang="en-US" dirty="0" smtClean="0"/>
              <a:t>“in all things made like His brethren” </a:t>
            </a:r>
            <a:r>
              <a:rPr lang="en-US" sz="2400" dirty="0" smtClean="0"/>
              <a:t>(2:17)</a:t>
            </a:r>
            <a:endParaRPr lang="en-US" sz="4400" dirty="0" smtClean="0"/>
          </a:p>
          <a:p>
            <a:pPr eaLnBrk="1" hangingPunct="1">
              <a:defRPr/>
            </a:pPr>
            <a:r>
              <a:rPr lang="en-US" dirty="0" smtClean="0"/>
              <a:t>“touched with feelings of our infirmities” </a:t>
            </a:r>
            <a:r>
              <a:rPr lang="en-US" sz="1600" dirty="0" smtClean="0"/>
              <a:t>(4:15)</a:t>
            </a:r>
          </a:p>
          <a:p>
            <a:pPr eaLnBrk="1" hangingPunct="1">
              <a:defRPr/>
            </a:pPr>
            <a:r>
              <a:rPr lang="en-US" dirty="0" smtClean="0"/>
              <a:t>“made of seed of David according to the               flesh” </a:t>
            </a:r>
            <a:r>
              <a:rPr lang="en-US" sz="2400" dirty="0" smtClean="0"/>
              <a:t>(Rom.1:3)</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49DAACD-1BB1-4A53-83E0-3060A8A42A68}" type="slidenum">
              <a:rPr lang="en-US" sz="1200">
                <a:effectLst>
                  <a:outerShdw blurRad="38100" dist="38100" dir="2700000" algn="tl">
                    <a:srgbClr val="000000"/>
                  </a:outerShdw>
                </a:effectLst>
              </a:rPr>
              <a:pPr algn="r">
                <a:defRPr/>
              </a:pPr>
              <a:t>46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6C00E1C-59A5-45A8-9129-B96A6A947001}" type="slidenum">
              <a:rPr lang="en-US"/>
              <a:pPr>
                <a:defRPr/>
              </a:pPr>
              <a:t>47</a:t>
            </a:fld>
            <a:endParaRPr lang="en-US"/>
          </a:p>
        </p:txBody>
      </p:sp>
      <p:sp>
        <p:nvSpPr>
          <p:cNvPr id="2" name="Title 1"/>
          <p:cNvSpPr>
            <a:spLocks noGrp="1"/>
          </p:cNvSpPr>
          <p:nvPr>
            <p:ph type="title"/>
          </p:nvPr>
        </p:nvSpPr>
        <p:spPr/>
        <p:txBody>
          <a:bodyPr/>
          <a:lstStyle/>
          <a:p>
            <a:pPr eaLnBrk="1" hangingPunct="1">
              <a:defRPr/>
            </a:pPr>
            <a:r>
              <a:rPr lang="en-US" dirty="0" smtClean="0"/>
              <a:t>Christ Took Our Nature</a:t>
            </a:r>
            <a:endParaRPr lang="en-US" dirty="0"/>
          </a:p>
        </p:txBody>
      </p:sp>
      <p:sp>
        <p:nvSpPr>
          <p:cNvPr id="3" name="Content Placeholder 2"/>
          <p:cNvSpPr>
            <a:spLocks noGrp="1"/>
          </p:cNvSpPr>
          <p:nvPr>
            <p:ph idx="1"/>
          </p:nvPr>
        </p:nvSpPr>
        <p:spPr/>
        <p:txBody>
          <a:bodyPr/>
          <a:lstStyle/>
          <a:p>
            <a:pPr eaLnBrk="1" hangingPunct="1">
              <a:defRPr/>
            </a:pPr>
            <a:r>
              <a:rPr lang="en-US" dirty="0">
                <a:effectLst/>
              </a:rPr>
              <a:t>Christ reaches us where we are. He took our nature and overcame, that we through taking His nature might overcome. Made </a:t>
            </a:r>
            <a:r>
              <a:rPr lang="en-US" dirty="0" smtClean="0">
                <a:effectLst/>
              </a:rPr>
              <a:t>‘in </a:t>
            </a:r>
            <a:r>
              <a:rPr lang="en-US" dirty="0">
                <a:effectLst/>
              </a:rPr>
              <a:t>the likeness of sinful </a:t>
            </a:r>
            <a:r>
              <a:rPr lang="en-US" dirty="0" smtClean="0">
                <a:effectLst/>
              </a:rPr>
              <a:t>flesh’ </a:t>
            </a:r>
            <a:r>
              <a:rPr lang="en-US" dirty="0">
                <a:effectLst/>
              </a:rPr>
              <a:t>(Rom. 8:3), He lived a sinless life" (DA 311, 312</a:t>
            </a:r>
            <a:r>
              <a:rPr lang="en-US" dirty="0" smtClean="0">
                <a:effectLst/>
              </a:rPr>
              <a:t>)</a:t>
            </a:r>
          </a:p>
          <a:p>
            <a:pPr eaLnBrk="1" hangingPunct="1">
              <a:defRPr/>
            </a:pPr>
            <a:endParaRPr lang="en-US" dirty="0">
              <a:effectLst/>
            </a:endParaRPr>
          </a:p>
          <a:p>
            <a:pPr eaLnBrk="1" hangingPunct="1">
              <a:defRPr/>
            </a:pPr>
            <a:r>
              <a:rPr lang="en-US" sz="2800" dirty="0" smtClean="0">
                <a:solidFill>
                  <a:srgbClr val="FF33CC"/>
                </a:solidFill>
                <a:effectLst/>
              </a:rPr>
              <a:t>“..perfectly identical </a:t>
            </a:r>
            <a:r>
              <a:rPr lang="en-US" sz="2800" dirty="0">
                <a:solidFill>
                  <a:srgbClr val="FF33CC"/>
                </a:solidFill>
                <a:effectLst/>
              </a:rPr>
              <a:t>with our own nature, except without the taint of </a:t>
            </a:r>
            <a:r>
              <a:rPr lang="en-US" sz="2800" dirty="0" smtClean="0">
                <a:solidFill>
                  <a:srgbClr val="FF33CC"/>
                </a:solidFill>
                <a:effectLst/>
              </a:rPr>
              <a:t>sin”</a:t>
            </a:r>
            <a:r>
              <a:rPr lang="en-US" sz="2800" dirty="0" smtClean="0">
                <a:effectLst/>
              </a:rPr>
              <a:t>. </a:t>
            </a:r>
            <a:r>
              <a:rPr lang="en-US" sz="2800" dirty="0">
                <a:effectLst/>
              </a:rPr>
              <a:t>—Manuscript 57, </a:t>
            </a:r>
            <a:r>
              <a:rPr lang="en-US" sz="2800" dirty="0" smtClean="0">
                <a:effectLst/>
              </a:rPr>
              <a:t>1890 {</a:t>
            </a:r>
            <a:r>
              <a:rPr lang="en-US" sz="2800" dirty="0">
                <a:effectLst/>
              </a:rPr>
              <a:t>16MR 181.4}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F1AE4F4-E282-41F0-8C02-F1EA55760A50}" type="slidenum">
              <a:rPr lang="en-US" sz="1200">
                <a:effectLst>
                  <a:outerShdw blurRad="38100" dist="38100" dir="2700000" algn="tl">
                    <a:srgbClr val="000000"/>
                  </a:outerShdw>
                </a:effectLst>
              </a:rPr>
              <a:pPr algn="r">
                <a:defRPr/>
              </a:pPr>
              <a:t>47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5443E54-19F5-434F-B9AE-9E2A381934CF}" type="slidenum">
              <a:rPr lang="en-US"/>
              <a:pPr>
                <a:defRPr/>
              </a:pPr>
              <a:t>48</a:t>
            </a:fld>
            <a:endParaRPr lang="en-US"/>
          </a:p>
        </p:txBody>
      </p:sp>
      <p:sp>
        <p:nvSpPr>
          <p:cNvPr id="3" name="Content Placeholder 2"/>
          <p:cNvSpPr>
            <a:spLocks noGrp="1"/>
          </p:cNvSpPr>
          <p:nvPr>
            <p:ph idx="1"/>
          </p:nvPr>
        </p:nvSpPr>
        <p:spPr>
          <a:xfrm>
            <a:off x="457200" y="457200"/>
            <a:ext cx="8229600" cy="5673725"/>
          </a:xfrm>
        </p:spPr>
        <p:txBody>
          <a:bodyPr/>
          <a:lstStyle/>
          <a:p>
            <a:pPr marL="0" indent="0" eaLnBrk="1" hangingPunct="1">
              <a:buFont typeface="Wingdings" pitchFamily="2" charset="2"/>
              <a:buNone/>
              <a:defRPr/>
            </a:pPr>
            <a:endParaRPr lang="en-US" dirty="0" smtClean="0"/>
          </a:p>
          <a:p>
            <a:pPr marL="0" indent="0" eaLnBrk="1" hangingPunct="1">
              <a:buFont typeface="Wingdings" pitchFamily="2" charset="2"/>
              <a:buNone/>
              <a:defRPr/>
            </a:pPr>
            <a:endParaRPr lang="en-US" dirty="0"/>
          </a:p>
          <a:p>
            <a:pPr marL="0" indent="0" algn="ctr" eaLnBrk="1" hangingPunct="1">
              <a:buFont typeface="Wingdings" pitchFamily="2" charset="2"/>
              <a:buNone/>
              <a:defRPr/>
            </a:pPr>
            <a:r>
              <a:rPr lang="en-US" sz="8000" dirty="0" smtClean="0"/>
              <a:t>Nature </a:t>
            </a:r>
            <a:r>
              <a:rPr lang="en-US" sz="8000" dirty="0"/>
              <a:t>of Man </a:t>
            </a:r>
            <a:endParaRPr lang="en-US" sz="8000" dirty="0" smtClean="0"/>
          </a:p>
          <a:p>
            <a:pPr marL="0" indent="0" algn="ctr" eaLnBrk="1" hangingPunct="1">
              <a:buFont typeface="Wingdings" pitchFamily="2" charset="2"/>
              <a:buNone/>
              <a:defRPr/>
            </a:pPr>
            <a:r>
              <a:rPr lang="en-US" sz="8000" dirty="0"/>
              <a:t>a</a:t>
            </a:r>
            <a:r>
              <a:rPr lang="en-US" sz="8000" dirty="0" smtClean="0"/>
              <a:t>t Creation</a:t>
            </a:r>
            <a:endParaRPr lang="en-US" sz="8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2582988-75C0-49C9-8187-361D798EE2E8}" type="slidenum">
              <a:rPr lang="en-US" sz="1200">
                <a:effectLst>
                  <a:outerShdw blurRad="38100" dist="38100" dir="2700000" algn="tl">
                    <a:srgbClr val="000000"/>
                  </a:outerShdw>
                </a:effectLst>
              </a:rPr>
              <a:pPr algn="r">
                <a:defRPr/>
              </a:pPr>
              <a:t>48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BCCECE2-DD4C-4FB1-AF80-E98F739A63A7}" type="slidenum">
              <a:rPr lang="en-US"/>
              <a:pPr>
                <a:defRPr/>
              </a:pPr>
              <a:t>49</a:t>
            </a:fld>
            <a:endParaRPr lang="en-US"/>
          </a:p>
        </p:txBody>
      </p:sp>
      <p:sp>
        <p:nvSpPr>
          <p:cNvPr id="2" name="Title 1"/>
          <p:cNvSpPr>
            <a:spLocks noGrp="1"/>
          </p:cNvSpPr>
          <p:nvPr>
            <p:ph type="title"/>
          </p:nvPr>
        </p:nvSpPr>
        <p:spPr/>
        <p:txBody>
          <a:bodyPr/>
          <a:lstStyle/>
          <a:p>
            <a:pPr eaLnBrk="1" hangingPunct="1">
              <a:defRPr/>
            </a:pPr>
            <a:r>
              <a:rPr lang="en-US" dirty="0" smtClean="0"/>
              <a:t>Original Sinless Nature</a:t>
            </a:r>
            <a:endParaRPr lang="en-US" dirty="0"/>
          </a:p>
        </p:txBody>
      </p:sp>
      <p:sp>
        <p:nvSpPr>
          <p:cNvPr id="3" name="Content Placeholder 2"/>
          <p:cNvSpPr>
            <a:spLocks noGrp="1"/>
          </p:cNvSpPr>
          <p:nvPr>
            <p:ph idx="1"/>
          </p:nvPr>
        </p:nvSpPr>
        <p:spPr/>
        <p:txBody>
          <a:bodyPr/>
          <a:lstStyle/>
          <a:p>
            <a:pPr eaLnBrk="1" hangingPunct="1">
              <a:defRPr/>
            </a:pPr>
            <a:r>
              <a:rPr lang="en-US" dirty="0"/>
              <a:t>Adam listened to the specious sophistry of Satan, and received it as truth. </a:t>
            </a:r>
            <a:r>
              <a:rPr lang="en-US" dirty="0">
                <a:solidFill>
                  <a:srgbClr val="FF33CC"/>
                </a:solidFill>
              </a:rPr>
              <a:t>He had originally the wonderful gift of a sinless nature</a:t>
            </a:r>
            <a:r>
              <a:rPr lang="en-US" dirty="0"/>
              <a:t>. But he listened to the falsehoods of the one who fell from his first estate. </a:t>
            </a:r>
            <a:r>
              <a:rPr lang="en-US" dirty="0" smtClean="0"/>
              <a:t>--</a:t>
            </a:r>
            <a:r>
              <a:rPr lang="en-US" dirty="0"/>
              <a:t>Letter 83, 1905. </a:t>
            </a:r>
            <a:r>
              <a:rPr lang="en-US" dirty="0" smtClean="0"/>
              <a:t>{</a:t>
            </a:r>
            <a:r>
              <a:rPr lang="en-US" dirty="0"/>
              <a:t>3MR 330.3} </a:t>
            </a: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C3F27F7-7B5B-4880-81C5-F8A1E8270E65}" type="slidenum">
              <a:rPr lang="en-US" sz="1200">
                <a:effectLst>
                  <a:outerShdw blurRad="38100" dist="38100" dir="2700000" algn="tl">
                    <a:srgbClr val="000000"/>
                  </a:outerShdw>
                </a:effectLst>
              </a:rPr>
              <a:pPr algn="r">
                <a:defRPr/>
              </a:pPr>
              <a:t>49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13C98B4-8E55-43BB-AF83-6F399C2C15AC}" type="slidenum">
              <a:rPr lang="en-US"/>
              <a:pPr>
                <a:defRPr/>
              </a:pPr>
              <a:t>5</a:t>
            </a:fld>
            <a:endParaRPr lang="en-US"/>
          </a:p>
        </p:txBody>
      </p:sp>
      <p:sp>
        <p:nvSpPr>
          <p:cNvPr id="2" name="Title 1"/>
          <p:cNvSpPr>
            <a:spLocks noGrp="1"/>
          </p:cNvSpPr>
          <p:nvPr>
            <p:ph type="title"/>
          </p:nvPr>
        </p:nvSpPr>
        <p:spPr>
          <a:xfrm>
            <a:off x="457200" y="152400"/>
            <a:ext cx="8229600" cy="1268413"/>
          </a:xfrm>
        </p:spPr>
        <p:txBody>
          <a:bodyPr/>
          <a:lstStyle/>
          <a:p>
            <a:pPr eaLnBrk="1" hangingPunct="1">
              <a:defRPr/>
            </a:pPr>
            <a:r>
              <a:rPr lang="en-US" dirty="0" smtClean="0"/>
              <a:t>Grapple with the Mystery</a:t>
            </a:r>
            <a:endParaRPr lang="en-US" dirty="0"/>
          </a:p>
        </p:txBody>
      </p:sp>
      <p:sp>
        <p:nvSpPr>
          <p:cNvPr id="3" name="Content Placeholder 2"/>
          <p:cNvSpPr>
            <a:spLocks noGrp="1"/>
          </p:cNvSpPr>
          <p:nvPr>
            <p:ph idx="1"/>
          </p:nvPr>
        </p:nvSpPr>
        <p:spPr>
          <a:xfrm>
            <a:off x="457200" y="1447800"/>
            <a:ext cx="8229600" cy="4683125"/>
          </a:xfrm>
        </p:spPr>
        <p:txBody>
          <a:bodyPr/>
          <a:lstStyle/>
          <a:p>
            <a:pPr eaLnBrk="1" hangingPunct="1">
              <a:buFont typeface="Wingdings" pitchFamily="2" charset="2"/>
              <a:buBlip>
                <a:blip r:embed="rId3"/>
              </a:buBlip>
              <a:defRPr/>
            </a:pPr>
            <a:r>
              <a:rPr lang="en-US" sz="2400" dirty="0">
                <a:effectLst/>
              </a:rPr>
              <a:t>As an educating power the Bible is without a rival. Nothing will so impart vigor to all the faculties as requiring students to grasp the stupendous truths of </a:t>
            </a:r>
            <a:r>
              <a:rPr lang="en-US" sz="2400" dirty="0" smtClean="0">
                <a:effectLst/>
              </a:rPr>
              <a:t>revelation….If </a:t>
            </a:r>
            <a:r>
              <a:rPr lang="en-US" sz="2400" dirty="0">
                <a:effectLst/>
              </a:rPr>
              <a:t>never required to grapple with difficult problems or put to the stretch to comprehend important truths, it will after a time almost lose the power of growth.--5T 24 (1882).  {1MCP 91.2} </a:t>
            </a:r>
            <a:endParaRPr lang="en-US" sz="2400" dirty="0" smtClean="0">
              <a:effectLst/>
            </a:endParaRPr>
          </a:p>
          <a:p>
            <a:pPr marL="0" indent="0" eaLnBrk="1" hangingPunct="1">
              <a:buFont typeface="Wingdings" pitchFamily="2" charset="2"/>
              <a:buNone/>
              <a:defRPr/>
            </a:pPr>
            <a:endParaRPr lang="en-US" sz="2400" dirty="0" smtClean="0">
              <a:effectLst/>
            </a:endParaRPr>
          </a:p>
          <a:p>
            <a:pPr eaLnBrk="1" hangingPunct="1">
              <a:buFont typeface="Wingdings" pitchFamily="2" charset="2"/>
              <a:buBlip>
                <a:blip r:embed="rId3"/>
              </a:buBlip>
              <a:defRPr/>
            </a:pPr>
            <a:r>
              <a:rPr lang="en-US" sz="2400" dirty="0">
                <a:effectLst/>
              </a:rPr>
              <a:t>When we want a deep problem to study, let us fix our minds on </a:t>
            </a:r>
            <a:r>
              <a:rPr lang="en-US" sz="2400" dirty="0">
                <a:solidFill>
                  <a:srgbClr val="FFFF00"/>
                </a:solidFill>
                <a:effectLst/>
              </a:rPr>
              <a:t>the most marvelous thing that ever took place in earth or heaven--the incarnation of the Son of God</a:t>
            </a:r>
            <a:r>
              <a:rPr lang="en-US" sz="2400" dirty="0">
                <a:effectLst/>
              </a:rPr>
              <a:t>. </a:t>
            </a:r>
            <a:r>
              <a:rPr lang="en-US" sz="2400" dirty="0" smtClean="0">
                <a:effectLst/>
              </a:rPr>
              <a:t>{</a:t>
            </a:r>
            <a:r>
              <a:rPr lang="en-US" sz="2400" dirty="0">
                <a:effectLst/>
              </a:rPr>
              <a:t>7BC 904.6}  </a:t>
            </a:r>
          </a:p>
          <a:p>
            <a:pPr eaLnBrk="1" hangingPunct="1">
              <a:buFont typeface="Wingdings" pitchFamily="2" charset="2"/>
              <a:buBlip>
                <a:blip r:embed="rId3"/>
              </a:buBlip>
              <a:defRPr/>
            </a:pPr>
            <a:endParaRPr lang="en-US" sz="2400" dirty="0">
              <a:effectLst/>
            </a:endParaRPr>
          </a:p>
          <a:p>
            <a:pPr eaLnBrk="1" hangingPunct="1">
              <a:buFont typeface="Wingdings" pitchFamily="2" charset="2"/>
              <a:buBlip>
                <a:blip r:embed="rId3"/>
              </a:buBlip>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FF95550-8B1D-4FAA-B541-0E5712726343}" type="slidenum">
              <a:rPr lang="en-US" sz="1200">
                <a:effectLst>
                  <a:outerShdw blurRad="38100" dist="38100" dir="2700000" algn="tl">
                    <a:srgbClr val="000000"/>
                  </a:outerShdw>
                </a:effectLst>
              </a:rPr>
              <a:pPr algn="r">
                <a:defRPr/>
              </a:pPr>
              <a:t>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609F4FE-C87E-4AAB-ACC6-B03C4318521E}" type="slidenum">
              <a:rPr lang="en-US"/>
              <a:pPr>
                <a:defRPr/>
              </a:pPr>
              <a:t>50</a:t>
            </a:fld>
            <a:endParaRPr lang="en-US"/>
          </a:p>
        </p:txBody>
      </p:sp>
      <p:sp>
        <p:nvSpPr>
          <p:cNvPr id="2" name="Title 1"/>
          <p:cNvSpPr>
            <a:spLocks noGrp="1"/>
          </p:cNvSpPr>
          <p:nvPr>
            <p:ph type="title"/>
          </p:nvPr>
        </p:nvSpPr>
        <p:spPr/>
        <p:txBody>
          <a:bodyPr/>
          <a:lstStyle/>
          <a:p>
            <a:pPr eaLnBrk="1" hangingPunct="1">
              <a:defRPr/>
            </a:pPr>
            <a:r>
              <a:rPr lang="en-US" dirty="0" smtClean="0"/>
              <a:t>Adam’s Original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When </a:t>
            </a:r>
            <a:r>
              <a:rPr lang="en-US" dirty="0">
                <a:effectLst/>
              </a:rPr>
              <a:t>Adam came from the Creator's hand, </a:t>
            </a:r>
            <a:r>
              <a:rPr lang="en-US" dirty="0">
                <a:solidFill>
                  <a:srgbClr val="FF33CC"/>
                </a:solidFill>
                <a:effectLst/>
              </a:rPr>
              <a:t>he bore, in his physical, mental, and spiritual nature, a likeness to his </a:t>
            </a:r>
            <a:r>
              <a:rPr lang="en-US" dirty="0" smtClean="0">
                <a:solidFill>
                  <a:srgbClr val="FF33CC"/>
                </a:solidFill>
                <a:effectLst/>
              </a:rPr>
              <a:t>Maker</a:t>
            </a:r>
            <a:r>
              <a:rPr lang="en-US" dirty="0" smtClean="0">
                <a:effectLst/>
              </a:rPr>
              <a:t>…All </a:t>
            </a:r>
            <a:r>
              <a:rPr lang="en-US" dirty="0">
                <a:effectLst/>
              </a:rPr>
              <a:t>his faculties were capable of development; their capacity and vigor were continually to increase.  {ED 15.1</a:t>
            </a:r>
            <a:r>
              <a:rPr lang="en-US" dirty="0" smtClean="0">
                <a:effectLst/>
              </a:rPr>
              <a:t>}</a:t>
            </a: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AC2F929-C622-4204-86E9-3256FB7A7E7C}" type="slidenum">
              <a:rPr lang="en-US" sz="1200">
                <a:effectLst>
                  <a:outerShdw blurRad="38100" dist="38100" dir="2700000" algn="tl">
                    <a:srgbClr val="000000"/>
                  </a:outerShdw>
                </a:effectLst>
              </a:rPr>
              <a:pPr algn="r">
                <a:defRPr/>
              </a:pPr>
              <a:t>50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D25DCA3-89E5-426E-A32F-38ACB2DBD1EB}" type="slidenum">
              <a:rPr lang="en-US"/>
              <a:pPr>
                <a:defRPr/>
              </a:pPr>
              <a:t>51</a:t>
            </a:fld>
            <a:endParaRPr lang="en-US"/>
          </a:p>
        </p:txBody>
      </p:sp>
      <p:sp>
        <p:nvSpPr>
          <p:cNvPr id="2" name="Title 1"/>
          <p:cNvSpPr>
            <a:spLocks noGrp="1"/>
          </p:cNvSpPr>
          <p:nvPr>
            <p:ph type="title"/>
          </p:nvPr>
        </p:nvSpPr>
        <p:spPr/>
        <p:txBody>
          <a:bodyPr/>
          <a:lstStyle/>
          <a:p>
            <a:pPr eaLnBrk="1" hangingPunct="1">
              <a:defRPr/>
            </a:pPr>
            <a:r>
              <a:rPr lang="en-US" dirty="0" smtClean="0"/>
              <a:t>No Taint of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God did not create man sinful. </a:t>
            </a:r>
            <a:r>
              <a:rPr lang="en-US" dirty="0">
                <a:solidFill>
                  <a:srgbClr val="FF33CC"/>
                </a:solidFill>
                <a:effectLst/>
              </a:rPr>
              <a:t>Adam came forth from the hand of his Maker without the taint of evil.</a:t>
            </a:r>
            <a:r>
              <a:rPr lang="en-US" dirty="0">
                <a:effectLst/>
              </a:rPr>
              <a:t> The holy pair might have retained their innocence... [they sinned] and that which was pure and godlike in their nature became perverted and defiled.  </a:t>
            </a:r>
            <a:r>
              <a:rPr lang="en-US" sz="2800" dirty="0">
                <a:effectLst/>
              </a:rPr>
              <a:t>{ST, August 26, 1897 par. 4</a:t>
            </a:r>
            <a:r>
              <a:rPr lang="en-US" sz="2800" dirty="0" smtClean="0">
                <a:effectLst/>
              </a:rPr>
              <a:t>}</a:t>
            </a:r>
            <a:endParaRPr lang="en-US" dirty="0" smtClean="0">
              <a:solidFill>
                <a:srgbClr val="FFFF00"/>
              </a:solidFill>
              <a:effectLst/>
            </a:endParaRPr>
          </a:p>
          <a:p>
            <a:pPr marL="0" indent="0" eaLnBrk="1" hangingPunct="1">
              <a:buFont typeface="Wingdings" pitchFamily="2" charset="2"/>
              <a:buNone/>
              <a:defRPr/>
            </a:pPr>
            <a:r>
              <a:rPr lang="en-US" dirty="0" smtClean="0">
                <a:solidFill>
                  <a:srgbClr val="FFFF00"/>
                </a:solidFill>
                <a:effectLst/>
              </a:rPr>
              <a:t>Nature free from a taint of evil </a:t>
            </a: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7A22116-C50A-4400-BB89-5C3F0DC995AF}" type="slidenum">
              <a:rPr lang="en-US" sz="1200">
                <a:effectLst>
                  <a:outerShdw blurRad="38100" dist="38100" dir="2700000" algn="tl">
                    <a:srgbClr val="000000"/>
                  </a:outerShdw>
                </a:effectLst>
              </a:rPr>
              <a:pPr algn="r">
                <a:defRPr/>
              </a:pPr>
              <a:t>51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13BEBB5-9C47-42F4-83EF-5E11E4CEDB93}" type="slidenum">
              <a:rPr lang="en-US"/>
              <a:pPr>
                <a:defRPr/>
              </a:pPr>
              <a:t>52</a:t>
            </a:fld>
            <a:endParaRPr lang="en-US"/>
          </a:p>
        </p:txBody>
      </p:sp>
      <p:sp>
        <p:nvSpPr>
          <p:cNvPr id="2" name="Title 1"/>
          <p:cNvSpPr>
            <a:spLocks noGrp="1"/>
          </p:cNvSpPr>
          <p:nvPr>
            <p:ph type="title"/>
          </p:nvPr>
        </p:nvSpPr>
        <p:spPr/>
        <p:txBody>
          <a:bodyPr/>
          <a:lstStyle/>
          <a:p>
            <a:pPr eaLnBrk="1" hangingPunct="1">
              <a:defRPr/>
            </a:pPr>
            <a:r>
              <a:rPr lang="en-US" dirty="0" smtClean="0"/>
              <a:t>Christ &amp; Taint of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solidFill>
                  <a:srgbClr val="FF33CC"/>
                </a:solidFill>
                <a:effectLst/>
              </a:rPr>
              <a:t>But </a:t>
            </a:r>
            <a:r>
              <a:rPr lang="en-US" dirty="0">
                <a:solidFill>
                  <a:srgbClr val="FF33CC"/>
                </a:solidFill>
                <a:effectLst/>
              </a:rPr>
              <a:t>though no taint of evil could be found in the Son of God</a:t>
            </a:r>
            <a:r>
              <a:rPr lang="en-US" dirty="0">
                <a:effectLst/>
              </a:rPr>
              <a:t>, though no flaw could be detected, though men could find no fault in him, yet, controlled by the Satanic hate of their leader, men rose up against the Prince of life, and with demoniacal fury they cried, "Away with him, away with him, crucify him."     </a:t>
            </a:r>
            <a:r>
              <a:rPr lang="en-US" sz="2800" dirty="0">
                <a:effectLst/>
              </a:rPr>
              <a:t>{ST, June 13, 1895 par. 7}  </a:t>
            </a: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09A78B7-9A53-4FDD-AD69-FDACCAB2CA71}" type="slidenum">
              <a:rPr lang="en-US" sz="1200">
                <a:effectLst>
                  <a:outerShdw blurRad="38100" dist="38100" dir="2700000" algn="tl">
                    <a:srgbClr val="000000"/>
                  </a:outerShdw>
                </a:effectLst>
              </a:rPr>
              <a:pPr algn="r">
                <a:defRPr/>
              </a:pPr>
              <a:t>52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D6DBDD1-05E0-4FFC-9E41-2A41F30FD1F3}" type="slidenum">
              <a:rPr lang="en-US"/>
              <a:pPr>
                <a:defRPr/>
              </a:pPr>
              <a:t>53</a:t>
            </a:fld>
            <a:endParaRPr lang="en-US"/>
          </a:p>
        </p:txBody>
      </p:sp>
      <p:sp>
        <p:nvSpPr>
          <p:cNvPr id="2" name="Title 1"/>
          <p:cNvSpPr>
            <a:spLocks noGrp="1"/>
          </p:cNvSpPr>
          <p:nvPr>
            <p:ph type="title"/>
          </p:nvPr>
        </p:nvSpPr>
        <p:spPr/>
        <p:txBody>
          <a:bodyPr/>
          <a:lstStyle/>
          <a:p>
            <a:pPr eaLnBrk="1" hangingPunct="1">
              <a:defRPr/>
            </a:pPr>
            <a:r>
              <a:rPr lang="en-US" dirty="0" smtClean="0"/>
              <a:t>No Bias to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God made man upright; He gave him noble traits of character, </a:t>
            </a:r>
            <a:r>
              <a:rPr lang="en-US" dirty="0">
                <a:solidFill>
                  <a:srgbClr val="FF33CC"/>
                </a:solidFill>
                <a:effectLst/>
              </a:rPr>
              <a:t>with no bias toward evil</a:t>
            </a:r>
            <a:r>
              <a:rPr lang="en-US" dirty="0">
                <a:effectLst/>
              </a:rPr>
              <a:t>. He endowed him with high intellectual powers, and presented before him the strongest possible inducements to be true to his allegiance. Obedience, perfect and perpetual, was the condition of eternal happiness. On this condition he was to have access to the tree of life.  {PP 49.2}</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54ECE8A-E0BF-444A-99EA-5D8550553CE8}" type="slidenum">
              <a:rPr lang="en-US" sz="1200">
                <a:effectLst>
                  <a:outerShdw blurRad="38100" dist="38100" dir="2700000" algn="tl">
                    <a:srgbClr val="000000"/>
                  </a:outerShdw>
                </a:effectLst>
              </a:rPr>
              <a:pPr algn="r">
                <a:defRPr/>
              </a:pPr>
              <a:t>53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6C85E2F-F93A-4D6E-AEF2-EFE219E036CB}" type="slidenum">
              <a:rPr lang="en-US"/>
              <a:pPr>
                <a:defRPr/>
              </a:pPr>
              <a:t>54</a:t>
            </a:fld>
            <a:endParaRPr lang="en-US"/>
          </a:p>
        </p:txBody>
      </p:sp>
      <p:sp>
        <p:nvSpPr>
          <p:cNvPr id="2" name="Title 1"/>
          <p:cNvSpPr>
            <a:spLocks noGrp="1"/>
          </p:cNvSpPr>
          <p:nvPr>
            <p:ph type="title"/>
          </p:nvPr>
        </p:nvSpPr>
        <p:spPr/>
        <p:txBody>
          <a:bodyPr/>
          <a:lstStyle/>
          <a:p>
            <a:pPr eaLnBrk="1" hangingPunct="1">
              <a:defRPr/>
            </a:pPr>
            <a:r>
              <a:rPr lang="en-US" dirty="0" smtClean="0"/>
              <a:t>No Indwelling Sin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In what consisted the strength of the assault made upon Adam, which caused his fall? It was </a:t>
            </a:r>
            <a:r>
              <a:rPr lang="en-US" sz="2800" dirty="0">
                <a:solidFill>
                  <a:srgbClr val="FF33CC"/>
                </a:solidFill>
                <a:effectLst/>
              </a:rPr>
              <a:t>not indwelling sin</a:t>
            </a:r>
            <a:r>
              <a:rPr lang="en-US" sz="2800" dirty="0">
                <a:effectLst/>
              </a:rPr>
              <a:t>; for God made Adam after His own character, pure and upright. There were </a:t>
            </a:r>
            <a:r>
              <a:rPr lang="en-US" sz="2800" dirty="0">
                <a:solidFill>
                  <a:srgbClr val="FF33CC"/>
                </a:solidFill>
                <a:effectLst/>
              </a:rPr>
              <a:t>no corrupt principles in the first Adam, no corrupt propensities or tendencies to evil</a:t>
            </a:r>
            <a:r>
              <a:rPr lang="en-US" sz="2800" dirty="0" smtClean="0">
                <a:effectLst/>
              </a:rPr>
              <a:t>. </a:t>
            </a:r>
            <a:r>
              <a:rPr lang="en-US" sz="2800" dirty="0">
                <a:effectLst/>
              </a:rPr>
              <a:t>Adam was as faultless as the angels before God's throne. These things are </a:t>
            </a:r>
            <a:r>
              <a:rPr lang="en-US" sz="2800" dirty="0" err="1">
                <a:effectLst/>
              </a:rPr>
              <a:t>inexplainable</a:t>
            </a:r>
            <a:r>
              <a:rPr lang="en-US" sz="2800" dirty="0" smtClean="0">
                <a:effectLst/>
              </a:rPr>
              <a:t> (</a:t>
            </a:r>
            <a:r>
              <a:rPr lang="en-US" sz="2800" dirty="0">
                <a:effectLst/>
              </a:rPr>
              <a:t>Letter 191, 1899).  {1BC 1083.6</a:t>
            </a:r>
            <a:r>
              <a:rPr lang="en-US" sz="2800" dirty="0" smtClean="0">
                <a:effectLst/>
              </a:rPr>
              <a:t>}</a:t>
            </a:r>
          </a:p>
          <a:p>
            <a:pPr marL="0" indent="0" eaLnBrk="1" hangingPunct="1">
              <a:buFont typeface="Wingdings" pitchFamily="2" charset="2"/>
              <a:buNone/>
              <a:defRPr/>
            </a:pPr>
            <a:endParaRPr lang="en-US" sz="2800" dirty="0">
              <a:effectLst/>
            </a:endParaRPr>
          </a:p>
          <a:p>
            <a:pPr eaLnBrk="1" hangingPunct="1">
              <a:buFont typeface="Arial" pitchFamily="34" charset="0"/>
              <a:buChar char="•"/>
              <a:defRPr/>
            </a:pPr>
            <a:r>
              <a:rPr lang="en-US" sz="2800" dirty="0" smtClean="0">
                <a:effectLst/>
              </a:rPr>
              <a:t>No rationale for sin  </a:t>
            </a: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33D1655-84C4-4E2F-9804-D19C79D6DED0}" type="slidenum">
              <a:rPr lang="en-US" sz="1200">
                <a:effectLst>
                  <a:outerShdw blurRad="38100" dist="38100" dir="2700000" algn="tl">
                    <a:srgbClr val="000000"/>
                  </a:outerShdw>
                </a:effectLst>
              </a:rPr>
              <a:pPr algn="r">
                <a:defRPr/>
              </a:pPr>
              <a:t>54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6F1510F-07D3-4498-B68D-1CB12E15E4A5}" type="slidenum">
              <a:rPr lang="en-US"/>
              <a:pPr>
                <a:defRPr/>
              </a:pPr>
              <a:t>55</a:t>
            </a:fld>
            <a:endParaRPr lang="en-US"/>
          </a:p>
        </p:txBody>
      </p:sp>
      <p:sp>
        <p:nvSpPr>
          <p:cNvPr id="2" name="Title 1"/>
          <p:cNvSpPr>
            <a:spLocks noGrp="1"/>
          </p:cNvSpPr>
          <p:nvPr>
            <p:ph type="title"/>
          </p:nvPr>
        </p:nvSpPr>
        <p:spPr/>
        <p:txBody>
          <a:bodyPr/>
          <a:lstStyle/>
          <a:p>
            <a:pPr eaLnBrk="1" hangingPunct="1">
              <a:defRPr/>
            </a:pPr>
            <a:r>
              <a:rPr lang="en-US" dirty="0" smtClean="0"/>
              <a:t>Sinless Adam</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t>[M]an was formed in the likeness of God. </a:t>
            </a:r>
            <a:r>
              <a:rPr lang="en-US" dirty="0" smtClean="0">
                <a:solidFill>
                  <a:srgbClr val="FFFF00"/>
                </a:solidFill>
              </a:rPr>
              <a:t>His nature </a:t>
            </a:r>
            <a:r>
              <a:rPr lang="en-US" dirty="0" smtClean="0">
                <a:solidFill>
                  <a:srgbClr val="FF33CC"/>
                </a:solidFill>
              </a:rPr>
              <a:t>was in harmony with the will of God</a:t>
            </a:r>
            <a:r>
              <a:rPr lang="en-US" dirty="0" smtClean="0"/>
              <a:t>. His mind was capable of comprehending divine things. His affections were pure; </a:t>
            </a:r>
            <a:r>
              <a:rPr lang="en-US" dirty="0" smtClean="0">
                <a:solidFill>
                  <a:srgbClr val="FF33CC"/>
                </a:solidFill>
              </a:rPr>
              <a:t>his appetites and </a:t>
            </a:r>
            <a:r>
              <a:rPr lang="en-US" u="sng" dirty="0" smtClean="0">
                <a:solidFill>
                  <a:srgbClr val="FF33CC"/>
                </a:solidFill>
              </a:rPr>
              <a:t>passions</a:t>
            </a:r>
            <a:r>
              <a:rPr lang="en-US" dirty="0" smtClean="0">
                <a:solidFill>
                  <a:srgbClr val="FF33CC"/>
                </a:solidFill>
              </a:rPr>
              <a:t> were under the control of reason</a:t>
            </a:r>
            <a:r>
              <a:rPr lang="en-US" dirty="0" smtClean="0"/>
              <a:t>. He was holy and happy in bearing the image of God and in perfect obedience to His will.  {PP 45.2}</a:t>
            </a:r>
          </a:p>
          <a:p>
            <a:pPr marL="0" indent="0" eaLnBrk="1" hangingPunct="1">
              <a:buFont typeface="Wingdings" pitchFamily="2" charset="2"/>
              <a:buNone/>
              <a:defRPr/>
            </a:pPr>
            <a:r>
              <a:rPr lang="en-US" dirty="0" smtClean="0">
                <a:solidFill>
                  <a:srgbClr val="FFFF00"/>
                </a:solidFill>
              </a:rPr>
              <a:t>Natural passions </a:t>
            </a: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6F4BA24-7EDE-44D9-ABEA-E039B2A5FBD8}" type="slidenum">
              <a:rPr lang="en-US" sz="1200">
                <a:effectLst>
                  <a:outerShdw blurRad="38100" dist="38100" dir="2700000" algn="tl">
                    <a:srgbClr val="000000"/>
                  </a:outerShdw>
                </a:effectLst>
              </a:rPr>
              <a:pPr algn="r">
                <a:defRPr/>
              </a:pPr>
              <a:t>55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02974D5-F9AA-425A-818A-B2490A00730B}" type="slidenum">
              <a:rPr lang="en-US"/>
              <a:pPr>
                <a:defRPr/>
              </a:pPr>
              <a:t>56</a:t>
            </a:fld>
            <a:endParaRPr lang="en-US"/>
          </a:p>
        </p:txBody>
      </p:sp>
      <p:sp>
        <p:nvSpPr>
          <p:cNvPr id="2" name="Title 1"/>
          <p:cNvSpPr>
            <a:spLocks noGrp="1"/>
          </p:cNvSpPr>
          <p:nvPr>
            <p:ph type="title"/>
          </p:nvPr>
        </p:nvSpPr>
        <p:spPr/>
        <p:txBody>
          <a:bodyPr/>
          <a:lstStyle/>
          <a:p>
            <a:pPr eaLnBrk="1" hangingPunct="1">
              <a:defRPr/>
            </a:pPr>
            <a:r>
              <a:rPr lang="en-US" dirty="0" smtClean="0"/>
              <a:t>Checking Self-indulgence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At the very beginning of man's existence a </a:t>
            </a:r>
            <a:r>
              <a:rPr lang="en-US" dirty="0">
                <a:solidFill>
                  <a:srgbClr val="FF33CC"/>
                </a:solidFill>
                <a:effectLst/>
              </a:rPr>
              <a:t>check was placed upon the </a:t>
            </a:r>
            <a:r>
              <a:rPr lang="en-US" u="sng" dirty="0">
                <a:solidFill>
                  <a:srgbClr val="FF33CC"/>
                </a:solidFill>
                <a:effectLst/>
              </a:rPr>
              <a:t>desire for self-indulgence</a:t>
            </a:r>
            <a:r>
              <a:rPr lang="en-US" dirty="0">
                <a:effectLst/>
              </a:rPr>
              <a:t>, </a:t>
            </a:r>
            <a:r>
              <a:rPr lang="en-US" u="sng" dirty="0">
                <a:effectLst/>
              </a:rPr>
              <a:t>the fatal passion</a:t>
            </a:r>
            <a:r>
              <a:rPr lang="en-US" dirty="0">
                <a:effectLst/>
              </a:rPr>
              <a:t> that lay at the foundation of Satan's fall. The tree of knowledge, which stood near the tree of life in the midst of the garden, was </a:t>
            </a:r>
            <a:r>
              <a:rPr lang="en-US" dirty="0" smtClean="0">
                <a:effectLst/>
              </a:rPr>
              <a:t>to </a:t>
            </a:r>
            <a:r>
              <a:rPr lang="en-US" dirty="0">
                <a:effectLst/>
              </a:rPr>
              <a:t>be a test of the obedience, faith, and love of our parents. {PP 48.4}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34DC258-DDA7-4F51-8B22-A51D4948BDF5}" type="slidenum">
              <a:rPr lang="en-US" sz="1200">
                <a:effectLst>
                  <a:outerShdw blurRad="38100" dist="38100" dir="2700000" algn="tl">
                    <a:srgbClr val="000000"/>
                  </a:outerShdw>
                </a:effectLst>
              </a:rPr>
              <a:pPr algn="r">
                <a:defRPr/>
              </a:pPr>
              <a:t>56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B70D98C-7F8D-4E95-BF44-D49CC5B7F6B6}" type="slidenum">
              <a:rPr lang="en-US"/>
              <a:pPr>
                <a:defRPr/>
              </a:pPr>
              <a:t>57</a:t>
            </a:fld>
            <a:endParaRPr lang="en-US"/>
          </a:p>
        </p:txBody>
      </p:sp>
      <p:sp>
        <p:nvSpPr>
          <p:cNvPr id="2" name="Title 1"/>
          <p:cNvSpPr>
            <a:spLocks noGrp="1"/>
          </p:cNvSpPr>
          <p:nvPr>
            <p:ph type="title"/>
          </p:nvPr>
        </p:nvSpPr>
        <p:spPr/>
        <p:txBody>
          <a:bodyPr/>
          <a:lstStyle/>
          <a:p>
            <a:pPr eaLnBrk="1" hangingPunct="1">
              <a:defRPr/>
            </a:pPr>
            <a:r>
              <a:rPr lang="en-US" dirty="0" smtClean="0"/>
              <a:t/>
            </a:r>
            <a:br>
              <a:rPr lang="en-US" dirty="0" smtClean="0"/>
            </a:br>
            <a:r>
              <a:rPr lang="en-US" dirty="0" smtClean="0"/>
              <a:t>Sinless </a:t>
            </a:r>
            <a:r>
              <a:rPr lang="en-US" dirty="0"/>
              <a:t>Adam</a:t>
            </a:r>
            <a:br>
              <a:rPr lang="en-US" dirty="0"/>
            </a:br>
            <a:r>
              <a:rPr lang="en-US" dirty="0"/>
              <a:t>Test </a:t>
            </a:r>
            <a:r>
              <a:rPr lang="en-US" dirty="0" smtClean="0"/>
              <a:t>of Self-Denial</a:t>
            </a:r>
            <a:br>
              <a:rPr lang="en-US" dirty="0" smtClean="0"/>
            </a:br>
            <a:endParaRPr lang="en-US" dirty="0"/>
          </a:p>
        </p:txBody>
      </p:sp>
      <p:sp>
        <p:nvSpPr>
          <p:cNvPr id="3" name="Content Placeholder 2"/>
          <p:cNvSpPr>
            <a:spLocks noGrp="1"/>
          </p:cNvSpPr>
          <p:nvPr>
            <p:ph idx="1"/>
          </p:nvPr>
        </p:nvSpPr>
        <p:spPr>
          <a:xfrm>
            <a:off x="457200" y="1752600"/>
            <a:ext cx="8229600" cy="4378325"/>
          </a:xfrm>
        </p:spPr>
        <p:txBody>
          <a:bodyPr/>
          <a:lstStyle/>
          <a:p>
            <a:pPr marL="0" indent="0" eaLnBrk="1" hangingPunct="1">
              <a:buFont typeface="Wingdings" pitchFamily="2" charset="2"/>
              <a:buNone/>
              <a:defRPr/>
            </a:pPr>
            <a:r>
              <a:rPr lang="en-US" dirty="0">
                <a:effectLst/>
              </a:rPr>
              <a:t>The first great moral lesson given Adam was that of </a:t>
            </a:r>
            <a:r>
              <a:rPr lang="en-US" dirty="0">
                <a:solidFill>
                  <a:srgbClr val="FF33CC"/>
                </a:solidFill>
                <a:effectLst/>
              </a:rPr>
              <a:t>self-denial</a:t>
            </a:r>
            <a:r>
              <a:rPr lang="en-US" dirty="0">
                <a:effectLst/>
              </a:rPr>
              <a:t>. The reins of self-government were placed in his hands. Judgment, reason, and conscience, were to bear sway. {RH, February 24, 1874 par. 10</a:t>
            </a:r>
            <a:r>
              <a:rPr lang="en-US" dirty="0" smtClean="0">
                <a:effectLst/>
              </a:rPr>
              <a:t>}</a:t>
            </a: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r>
              <a:rPr lang="en-US" dirty="0" smtClean="0">
                <a:solidFill>
                  <a:srgbClr val="FFFF00"/>
                </a:solidFill>
                <a:effectLst/>
              </a:rPr>
              <a:t>Denial of self in un-fallen nature  </a:t>
            </a:r>
            <a:endParaRPr lang="en-US" dirty="0">
              <a:solidFill>
                <a:srgbClr val="FFFF00"/>
              </a:solidFill>
              <a:effectLst/>
            </a:endParaRPr>
          </a:p>
          <a:p>
            <a:pPr marL="0" indent="0" eaLnBrk="1" hangingPunct="1">
              <a:buFont typeface="Wingdings" pitchFamily="2" charset="2"/>
              <a:buNone/>
              <a:defRPr/>
            </a:pPr>
            <a:r>
              <a:rPr lang="en-US"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AB34C7D-F75F-4CB5-947F-E49BE0705CBC}" type="slidenum">
              <a:rPr lang="en-US" sz="1200">
                <a:effectLst>
                  <a:outerShdw blurRad="38100" dist="38100" dir="2700000" algn="tl">
                    <a:srgbClr val="000000"/>
                  </a:outerShdw>
                </a:effectLst>
              </a:rPr>
              <a:pPr algn="r">
                <a:defRPr/>
              </a:pPr>
              <a:t>57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988CE98-CC39-4F6B-8F43-43019E91A856}" type="slidenum">
              <a:rPr lang="en-US"/>
              <a:pPr>
                <a:defRPr/>
              </a:pPr>
              <a:t>58</a:t>
            </a:fld>
            <a:endParaRPr lang="en-US"/>
          </a:p>
        </p:txBody>
      </p:sp>
      <p:sp>
        <p:nvSpPr>
          <p:cNvPr id="2" name="Title 1"/>
          <p:cNvSpPr>
            <a:spLocks noGrp="1"/>
          </p:cNvSpPr>
          <p:nvPr>
            <p:ph type="title"/>
          </p:nvPr>
        </p:nvSpPr>
        <p:spPr/>
        <p:txBody>
          <a:bodyPr/>
          <a:lstStyle/>
          <a:p>
            <a:pPr eaLnBrk="1" hangingPunct="1">
              <a:defRPr/>
            </a:pPr>
            <a:r>
              <a:rPr lang="en-US" dirty="0" smtClean="0"/>
              <a:t>Life of Self-Denial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If man stumbles and falls under the temptations of Satan, he is without excuse; for he has the disobedience of Adam as a warning, and </a:t>
            </a:r>
            <a:r>
              <a:rPr lang="en-US" sz="2800" dirty="0">
                <a:solidFill>
                  <a:srgbClr val="FF33CC"/>
                </a:solidFill>
                <a:effectLst/>
              </a:rPr>
              <a:t>the life of the world's Redeemer as an example of obedience and self-denial</a:t>
            </a:r>
            <a:r>
              <a:rPr lang="en-US" sz="2800" dirty="0">
                <a:effectLst/>
              </a:rPr>
              <a:t>, and the promise of Christ that "to him that over-cometh will I grant to sit with me in my throne, even as I also overcame, and am set down with my Father in his throne." {Con 64.2}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8CFC72A-905C-452A-B0EB-6258D84E2BCA}" type="slidenum">
              <a:rPr lang="en-US" sz="1200">
                <a:effectLst>
                  <a:outerShdw blurRad="38100" dist="38100" dir="2700000" algn="tl">
                    <a:srgbClr val="000000"/>
                  </a:outerShdw>
                </a:effectLst>
              </a:rPr>
              <a:pPr algn="r">
                <a:defRPr/>
              </a:pPr>
              <a:t>58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F11C74E-FBF2-482D-A813-369AC2C16084}" type="slidenum">
              <a:rPr lang="en-US"/>
              <a:pPr>
                <a:defRPr/>
              </a:pPr>
              <a:t>59</a:t>
            </a:fld>
            <a:endParaRPr lang="en-US"/>
          </a:p>
        </p:txBody>
      </p:sp>
      <p:sp>
        <p:nvSpPr>
          <p:cNvPr id="2" name="Title 1"/>
          <p:cNvSpPr>
            <a:spLocks noGrp="1"/>
          </p:cNvSpPr>
          <p:nvPr>
            <p:ph type="title"/>
          </p:nvPr>
        </p:nvSpPr>
        <p:spPr/>
        <p:txBody>
          <a:bodyPr/>
          <a:lstStyle/>
          <a:p>
            <a:pPr eaLnBrk="1" hangingPunct="1">
              <a:defRPr/>
            </a:pPr>
            <a:r>
              <a:rPr lang="en-US" dirty="0" smtClean="0"/>
              <a:t>Self-denial of Christ</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The entire life of Christ was one of self-denial and self-sacrifice</a:t>
            </a:r>
            <a:r>
              <a:rPr lang="en-US" sz="2800" dirty="0">
                <a:effectLst/>
              </a:rPr>
              <a:t>; and the reason that there are so few stalwart Christians is because of their self-indulgence and self-pleasing in the place of self-denial and self-sacrifice. {OFC 240.3</a:t>
            </a:r>
            <a:r>
              <a:rPr lang="en-US" sz="2800" dirty="0" smtClean="0">
                <a:effectLst/>
              </a:rPr>
              <a:t>}</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r>
              <a:rPr lang="en-US" sz="2800" dirty="0">
                <a:effectLst/>
              </a:rPr>
              <a:t>“I can of mine own self do nothing: as I hear, I judge: and my judgment is just; because </a:t>
            </a:r>
            <a:r>
              <a:rPr lang="en-US" sz="2800" dirty="0">
                <a:solidFill>
                  <a:srgbClr val="FF33CC"/>
                </a:solidFill>
                <a:effectLst/>
              </a:rPr>
              <a:t>I seek not mine own will, but the will of the Father which hath sent me</a:t>
            </a:r>
            <a:r>
              <a:rPr lang="en-US" sz="2800" dirty="0" smtClean="0">
                <a:effectLst/>
              </a:rPr>
              <a:t>.” {John 5:30}</a:t>
            </a: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1FD0B4A-E0DC-45AB-88BC-9FA6C6B365A0}" type="slidenum">
              <a:rPr lang="en-US" sz="1200">
                <a:effectLst>
                  <a:outerShdw blurRad="38100" dist="38100" dir="2700000" algn="tl">
                    <a:srgbClr val="000000"/>
                  </a:outerShdw>
                </a:effectLst>
              </a:rPr>
              <a:pPr algn="r">
                <a:defRPr/>
              </a:pPr>
              <a:t>59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3B74FD8-2FFC-45BF-A29A-51A648C953C6}" type="slidenum">
              <a:rPr lang="en-US"/>
              <a:pPr>
                <a:defRPr/>
              </a:pPr>
              <a:t>6</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dirty="0" smtClean="0"/>
              <a:t/>
            </a:r>
            <a:br>
              <a:rPr lang="en-US" dirty="0" smtClean="0"/>
            </a:br>
            <a:r>
              <a:rPr lang="en-US" dirty="0" smtClean="0"/>
              <a:t>The Nature of Christ</a:t>
            </a:r>
            <a:r>
              <a:rPr lang="en-US" dirty="0"/>
              <a:t/>
            </a:r>
            <a:br>
              <a:rPr lang="en-US" dirty="0"/>
            </a:br>
            <a:r>
              <a:rPr lang="en-US" dirty="0" smtClean="0"/>
              <a:t>Why All the Controversy?</a:t>
            </a:r>
            <a:br>
              <a:rPr lang="en-US" dirty="0" smtClean="0"/>
            </a:br>
            <a:endParaRPr lang="en-US" dirty="0"/>
          </a:p>
        </p:txBody>
      </p:sp>
      <p:sp>
        <p:nvSpPr>
          <p:cNvPr id="3" name="Content Placeholder 2"/>
          <p:cNvSpPr>
            <a:spLocks noGrp="1"/>
          </p:cNvSpPr>
          <p:nvPr>
            <p:ph idx="1"/>
          </p:nvPr>
        </p:nvSpPr>
        <p:spPr>
          <a:xfrm>
            <a:off x="457200" y="1524000"/>
            <a:ext cx="8229600" cy="4606925"/>
          </a:xfrm>
        </p:spPr>
        <p:txBody>
          <a:bodyPr/>
          <a:lstStyle/>
          <a:p>
            <a:pPr eaLnBrk="1" hangingPunct="1">
              <a:buFont typeface="Arial" pitchFamily="34" charset="0"/>
              <a:buChar char="•"/>
              <a:defRPr/>
            </a:pPr>
            <a:r>
              <a:rPr lang="en-US" sz="2800" dirty="0" smtClean="0"/>
              <a:t>Ellen White Clear but Invisible</a:t>
            </a:r>
          </a:p>
          <a:p>
            <a:pPr eaLnBrk="1" hangingPunct="1">
              <a:buFont typeface="Arial" pitchFamily="34" charset="0"/>
              <a:buChar char="•"/>
              <a:defRPr/>
            </a:pPr>
            <a:r>
              <a:rPr lang="en-US" sz="2800" dirty="0" smtClean="0"/>
              <a:t>Jones &amp; Waggoner Set the Tone</a:t>
            </a:r>
          </a:p>
          <a:p>
            <a:pPr eaLnBrk="1" hangingPunct="1">
              <a:buFont typeface="Arial" pitchFamily="34" charset="0"/>
              <a:buChar char="•"/>
              <a:defRPr/>
            </a:pPr>
            <a:r>
              <a:rPr lang="en-US" sz="2800" dirty="0" err="1" smtClean="0"/>
              <a:t>Barnhouse</a:t>
            </a:r>
            <a:r>
              <a:rPr lang="en-US" sz="2800" dirty="0" smtClean="0"/>
              <a:t> &amp; Martin Dialogue (1950”s)</a:t>
            </a:r>
          </a:p>
          <a:p>
            <a:pPr eaLnBrk="1" hangingPunct="1">
              <a:buFont typeface="Arial" pitchFamily="34" charset="0"/>
              <a:buChar char="•"/>
              <a:defRPr/>
            </a:pPr>
            <a:r>
              <a:rPr lang="en-US" sz="2800" i="1" dirty="0" smtClean="0"/>
              <a:t>Questions on Doctrine</a:t>
            </a:r>
          </a:p>
          <a:p>
            <a:pPr eaLnBrk="1" hangingPunct="1">
              <a:buFont typeface="Arial" pitchFamily="34" charset="0"/>
              <a:buChar char="•"/>
              <a:defRPr/>
            </a:pPr>
            <a:r>
              <a:rPr lang="en-US" sz="2800" dirty="0" smtClean="0"/>
              <a:t>M. L. </a:t>
            </a:r>
            <a:r>
              <a:rPr lang="en-US" sz="2800" dirty="0" err="1" smtClean="0"/>
              <a:t>Andreasen</a:t>
            </a:r>
            <a:endParaRPr lang="en-US" sz="2800" dirty="0" smtClean="0"/>
          </a:p>
          <a:p>
            <a:pPr eaLnBrk="1" hangingPunct="1">
              <a:buFont typeface="Arial" pitchFamily="34" charset="0"/>
              <a:buChar char="•"/>
              <a:defRPr/>
            </a:pPr>
            <a:r>
              <a:rPr lang="en-US" sz="2800" dirty="0" smtClean="0"/>
              <a:t>Discovery of Baker Letter (1950’s)</a:t>
            </a:r>
          </a:p>
          <a:p>
            <a:pPr eaLnBrk="1" hangingPunct="1">
              <a:buFont typeface="Arial" pitchFamily="34" charset="0"/>
              <a:buChar char="•"/>
              <a:defRPr/>
            </a:pPr>
            <a:r>
              <a:rPr lang="en-US" sz="2800" dirty="0" smtClean="0"/>
              <a:t>Two Camps: Post-Fall &amp; “Pre-Fall”</a:t>
            </a:r>
          </a:p>
          <a:p>
            <a:pPr eaLnBrk="1" hangingPunct="1">
              <a:buFont typeface="Arial" pitchFamily="34" charset="0"/>
              <a:buChar char="•"/>
              <a:defRPr/>
            </a:pPr>
            <a:r>
              <a:rPr lang="en-US" sz="2800" dirty="0" smtClean="0"/>
              <a:t>1888 &amp; Jack </a:t>
            </a:r>
            <a:r>
              <a:rPr lang="en-US" sz="2800" dirty="0" err="1" smtClean="0"/>
              <a:t>Sequeira</a:t>
            </a:r>
            <a:endParaRPr lang="en-US" sz="2800" dirty="0" smtClean="0"/>
          </a:p>
          <a:p>
            <a:pPr eaLnBrk="1" hangingPunct="1">
              <a:buFont typeface="Arial" pitchFamily="34" charset="0"/>
              <a:buChar char="•"/>
              <a:defRPr/>
            </a:pPr>
            <a:r>
              <a:rPr lang="en-US" sz="2800" dirty="0" smtClean="0"/>
              <a:t>50</a:t>
            </a:r>
            <a:r>
              <a:rPr lang="en-US" sz="2800" baseline="30000" dirty="0" smtClean="0"/>
              <a:t>th</a:t>
            </a:r>
            <a:r>
              <a:rPr lang="en-US" sz="2800" dirty="0" smtClean="0"/>
              <a:t> Anniversary Conf., 2007 </a:t>
            </a:r>
            <a:r>
              <a:rPr lang="en-US" sz="2000" dirty="0" smtClean="0"/>
              <a:t>(</a:t>
            </a:r>
            <a:r>
              <a:rPr lang="en-US" sz="2000" dirty="0" err="1" smtClean="0"/>
              <a:t>QoD</a:t>
            </a:r>
            <a:r>
              <a:rPr lang="en-US" sz="2000" dirty="0" smtClean="0"/>
              <a:t> Annotated, 2003)</a:t>
            </a:r>
          </a:p>
          <a:p>
            <a:pPr eaLnBrk="1" hangingPunct="1">
              <a:buFont typeface="Arial" pitchFamily="34" charset="0"/>
              <a:buChar char="•"/>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AD3D9E1-43C8-489A-AF1A-A09A871FFFCF}" type="slidenum">
              <a:rPr lang="en-US" sz="1200">
                <a:effectLst>
                  <a:outerShdw blurRad="38100" dist="38100" dir="2700000" algn="tl">
                    <a:srgbClr val="000000"/>
                  </a:outerShdw>
                </a:effectLst>
              </a:rPr>
              <a:pPr algn="r">
                <a:defRPr/>
              </a:pPr>
              <a:t>6</a:t>
            </a:fld>
            <a:endParaRPr lang="en-US" sz="1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C876AF4-2B52-4D8B-B4A8-F23046ED04A0}" type="slidenum">
              <a:rPr lang="en-US"/>
              <a:pPr>
                <a:defRPr/>
              </a:pPr>
              <a:t>60</a:t>
            </a:fld>
            <a:endParaRPr lang="en-US"/>
          </a:p>
        </p:txBody>
      </p:sp>
      <p:sp>
        <p:nvSpPr>
          <p:cNvPr id="2" name="Title 1"/>
          <p:cNvSpPr>
            <a:spLocks noGrp="1"/>
          </p:cNvSpPr>
          <p:nvPr>
            <p:ph type="title"/>
          </p:nvPr>
        </p:nvSpPr>
        <p:spPr/>
        <p:txBody>
          <a:bodyPr/>
          <a:lstStyle/>
          <a:p>
            <a:pPr eaLnBrk="1" hangingPunct="1">
              <a:defRPr/>
            </a:pPr>
            <a:r>
              <a:rPr lang="en-US" dirty="0" smtClean="0"/>
              <a:t>Warning to Adam</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While they were obedient to God, the evil one could not harm them; for, if need be, every angel in heaven would be sent to their help. If they steadfastly repelled his first insinuations, they would be as secure as the heavenly messengers. But should they once yield to temptation,</a:t>
            </a:r>
            <a:r>
              <a:rPr lang="en-US" sz="2800" dirty="0">
                <a:solidFill>
                  <a:srgbClr val="FFFF00"/>
                </a:solidFill>
                <a:effectLst/>
              </a:rPr>
              <a:t> their nature would become so depraved</a:t>
            </a:r>
            <a:r>
              <a:rPr lang="en-US" sz="2800" dirty="0">
                <a:solidFill>
                  <a:srgbClr val="FF33CC"/>
                </a:solidFill>
                <a:effectLst/>
              </a:rPr>
              <a:t> </a:t>
            </a:r>
            <a:r>
              <a:rPr lang="en-US" sz="2800" dirty="0">
                <a:effectLst/>
              </a:rPr>
              <a:t>that in themselves they would have no power, and no disposition, to resist Satan.—PP 52, 53.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B129505-F4D4-4293-B770-BCA34B69C299}" type="slidenum">
              <a:rPr lang="en-US" sz="1200">
                <a:effectLst>
                  <a:outerShdw blurRad="38100" dist="38100" dir="2700000" algn="tl">
                    <a:srgbClr val="000000"/>
                  </a:outerShdw>
                </a:effectLst>
              </a:rPr>
              <a:pPr algn="r">
                <a:defRPr/>
              </a:pPr>
              <a:t>60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6BCC5AC-B65E-4130-A1DC-9BA2EC7ED17F}" type="slidenum">
              <a:rPr lang="en-US"/>
              <a:pPr>
                <a:defRPr/>
              </a:pPr>
              <a:t>61</a:t>
            </a:fld>
            <a:endParaRPr lang="en-US"/>
          </a:p>
        </p:txBody>
      </p:sp>
      <p:sp>
        <p:nvSpPr>
          <p:cNvPr id="2" name="Title 1"/>
          <p:cNvSpPr>
            <a:spLocks noGrp="1"/>
          </p:cNvSpPr>
          <p:nvPr>
            <p:ph type="title"/>
          </p:nvPr>
        </p:nvSpPr>
        <p:spPr>
          <a:xfrm>
            <a:off x="457200" y="277813"/>
            <a:ext cx="8229600" cy="865187"/>
          </a:xfrm>
        </p:spPr>
        <p:txBody>
          <a:bodyPr/>
          <a:lstStyle/>
          <a:p>
            <a:pPr eaLnBrk="1" hangingPunct="1">
              <a:defRPr/>
            </a:pPr>
            <a:r>
              <a:rPr lang="en-US" dirty="0" smtClean="0"/>
              <a:t>Sin Perverts Nature</a:t>
            </a:r>
            <a:endParaRPr lang="en-US" dirty="0"/>
          </a:p>
        </p:txBody>
      </p:sp>
      <p:sp>
        <p:nvSpPr>
          <p:cNvPr id="3" name="Content Placeholder 2"/>
          <p:cNvSpPr>
            <a:spLocks noGrp="1"/>
          </p:cNvSpPr>
          <p:nvPr>
            <p:ph idx="1"/>
          </p:nvPr>
        </p:nvSpPr>
        <p:spPr>
          <a:xfrm>
            <a:off x="457200" y="1219200"/>
            <a:ext cx="8229600" cy="4911725"/>
          </a:xfrm>
        </p:spPr>
        <p:txBody>
          <a:bodyPr/>
          <a:lstStyle/>
          <a:p>
            <a:pPr marL="0" indent="0" eaLnBrk="1" hangingPunct="1">
              <a:buFont typeface="Wingdings" pitchFamily="2" charset="2"/>
              <a:buNone/>
              <a:defRPr/>
            </a:pPr>
            <a:r>
              <a:rPr lang="en-US" sz="2800" dirty="0"/>
              <a:t>Man was originally endowed with noble powers and a well-balanced mind. He was perfect in his being, and in harmony with God. His thoughts were pure, his aims holy. </a:t>
            </a:r>
            <a:r>
              <a:rPr lang="en-US" sz="2800" dirty="0">
                <a:solidFill>
                  <a:srgbClr val="FF33CC"/>
                </a:solidFill>
              </a:rPr>
              <a:t>But through disobedience, his powers were perverted</a:t>
            </a:r>
            <a:r>
              <a:rPr lang="en-US" sz="2800" dirty="0"/>
              <a:t>, and </a:t>
            </a:r>
            <a:r>
              <a:rPr lang="en-US" sz="2800" u="sng" dirty="0">
                <a:solidFill>
                  <a:srgbClr val="FFFF00"/>
                </a:solidFill>
              </a:rPr>
              <a:t>selfishness</a:t>
            </a:r>
            <a:r>
              <a:rPr lang="en-US" sz="2800" dirty="0">
                <a:solidFill>
                  <a:srgbClr val="FFFF00"/>
                </a:solidFill>
              </a:rPr>
              <a:t> took the place of love</a:t>
            </a:r>
            <a:r>
              <a:rPr lang="en-US" sz="2800" dirty="0"/>
              <a:t>. </a:t>
            </a:r>
            <a:r>
              <a:rPr lang="en-US" sz="2800" dirty="0">
                <a:solidFill>
                  <a:srgbClr val="FFFF00"/>
                </a:solidFill>
              </a:rPr>
              <a:t>His nature became so </a:t>
            </a:r>
            <a:r>
              <a:rPr lang="en-US" sz="2800" u="sng" dirty="0">
                <a:solidFill>
                  <a:srgbClr val="FFFF00"/>
                </a:solidFill>
              </a:rPr>
              <a:t>weakened</a:t>
            </a:r>
            <a:r>
              <a:rPr lang="en-US" sz="2800" dirty="0"/>
              <a:t> through transgression that it was impossible for him, in his own strength, to resist the power of evil. .  </a:t>
            </a:r>
            <a:r>
              <a:rPr lang="en-US" sz="2400" dirty="0"/>
              <a:t>{SC 17.1} </a:t>
            </a:r>
            <a:endParaRPr lang="en-US" sz="2800" dirty="0" smtClean="0"/>
          </a:p>
          <a:p>
            <a:pPr marL="0" indent="0" eaLnBrk="1" hangingPunct="1">
              <a:buFont typeface="Wingdings" pitchFamily="2" charset="2"/>
              <a:buNone/>
              <a:defRPr/>
            </a:pPr>
            <a:endParaRPr lang="en-US" sz="2800" dirty="0" smtClean="0"/>
          </a:p>
          <a:p>
            <a:pPr marL="0" indent="0" eaLnBrk="1" hangingPunct="1">
              <a:buFont typeface="Wingdings" pitchFamily="2" charset="2"/>
              <a:buNone/>
              <a:defRPr/>
            </a:pPr>
            <a:r>
              <a:rPr lang="en-US" sz="2400" dirty="0" smtClean="0">
                <a:solidFill>
                  <a:srgbClr val="FFFF00"/>
                </a:solidFill>
              </a:rPr>
              <a:t>Selfishness is the essence </a:t>
            </a:r>
            <a:r>
              <a:rPr lang="en-US" sz="2400" dirty="0">
                <a:solidFill>
                  <a:srgbClr val="FFFF00"/>
                </a:solidFill>
              </a:rPr>
              <a:t>of depravity </a:t>
            </a:r>
            <a:r>
              <a:rPr lang="en-US" sz="2400" dirty="0" smtClean="0">
                <a:solidFill>
                  <a:srgbClr val="FFFF00"/>
                </a:solidFill>
              </a:rPr>
              <a:t> </a:t>
            </a:r>
            <a:r>
              <a:rPr lang="en-US" sz="1800" dirty="0" smtClean="0">
                <a:solidFill>
                  <a:srgbClr val="FFFF00"/>
                </a:solidFill>
              </a:rPr>
              <a:t>{ST, 12-25-1901 </a:t>
            </a:r>
            <a:r>
              <a:rPr lang="en-US" sz="1800" dirty="0">
                <a:solidFill>
                  <a:srgbClr val="FFFF00"/>
                </a:solidFill>
              </a:rPr>
              <a:t>par. 9}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39C5833-D457-4562-80EA-2A9C9A59A66E}" type="slidenum">
              <a:rPr lang="en-US" sz="1200">
                <a:effectLst>
                  <a:outerShdw blurRad="38100" dist="38100" dir="2700000" algn="tl">
                    <a:srgbClr val="000000"/>
                  </a:outerShdw>
                </a:effectLst>
              </a:rPr>
              <a:pPr algn="r">
                <a:defRPr/>
              </a:pPr>
              <a:t>61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007C107-48B6-4783-ACC0-0B32B19F80B6}" type="slidenum">
              <a:rPr lang="en-US"/>
              <a:pPr>
                <a:defRPr/>
              </a:pPr>
              <a:t>62</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dirty="0" smtClean="0"/>
              <a:t>Sinless Nature Lost</a:t>
            </a:r>
            <a:endParaRPr lang="en-US" dirty="0"/>
          </a:p>
        </p:txBody>
      </p:sp>
      <p:sp>
        <p:nvSpPr>
          <p:cNvPr id="3" name="Content Placeholder 2"/>
          <p:cNvSpPr>
            <a:spLocks noGrp="1"/>
          </p:cNvSpPr>
          <p:nvPr>
            <p:ph idx="1"/>
          </p:nvPr>
        </p:nvSpPr>
        <p:spPr>
          <a:xfrm>
            <a:off x="457200" y="1295400"/>
            <a:ext cx="8229600" cy="4835525"/>
          </a:xfrm>
        </p:spPr>
        <p:txBody>
          <a:bodyPr/>
          <a:lstStyle/>
          <a:p>
            <a:pPr marL="0" indent="0" eaLnBrk="1" hangingPunct="1">
              <a:buFont typeface="Wingdings" pitchFamily="2" charset="2"/>
              <a:buNone/>
              <a:defRPr/>
            </a:pPr>
            <a:r>
              <a:rPr lang="en-US" sz="2800" dirty="0">
                <a:effectLst/>
              </a:rPr>
              <a:t>Adam listened to the specious sophistry of Satan, and received it as truth. He had originally the wonderful </a:t>
            </a:r>
            <a:r>
              <a:rPr lang="en-US" sz="2800" dirty="0">
                <a:solidFill>
                  <a:srgbClr val="FF33CC"/>
                </a:solidFill>
                <a:effectLst/>
              </a:rPr>
              <a:t>gift of a sinless nature</a:t>
            </a:r>
            <a:r>
              <a:rPr lang="en-US" sz="2800" dirty="0">
                <a:effectLst/>
              </a:rPr>
              <a:t>. But he listened to the falsehoods of the one who fell from his first estate. </a:t>
            </a:r>
            <a:r>
              <a:rPr lang="en-US" sz="2800" dirty="0" smtClean="0">
                <a:solidFill>
                  <a:srgbClr val="FF33CC"/>
                </a:solidFill>
                <a:effectLst/>
              </a:rPr>
              <a:t>Adam </a:t>
            </a:r>
            <a:r>
              <a:rPr lang="en-US" sz="2800" dirty="0">
                <a:solidFill>
                  <a:srgbClr val="FF33CC"/>
                </a:solidFill>
                <a:effectLst/>
              </a:rPr>
              <a:t>and Eve lost the spiritual life </a:t>
            </a:r>
            <a:r>
              <a:rPr lang="en-US" sz="2800" dirty="0">
                <a:effectLst/>
              </a:rPr>
              <a:t>that would have been theirs by continual endowment</a:t>
            </a:r>
            <a:r>
              <a:rPr lang="en-US" sz="2400" dirty="0">
                <a:effectLst/>
              </a:rPr>
              <a:t>.--Letter 83, 1905</a:t>
            </a:r>
            <a:r>
              <a:rPr lang="en-US" sz="2400" dirty="0" smtClean="0">
                <a:effectLst/>
              </a:rPr>
              <a:t>. </a:t>
            </a:r>
            <a:r>
              <a:rPr lang="en-US" sz="2400" dirty="0"/>
              <a:t>{3MR 330.3} </a:t>
            </a:r>
            <a:endParaRPr lang="en-US" sz="2400" dirty="0" smtClean="0"/>
          </a:p>
          <a:p>
            <a:pPr marL="0" indent="0" eaLnBrk="1" hangingPunct="1">
              <a:buFont typeface="Wingdings" pitchFamily="2" charset="2"/>
              <a:buNone/>
              <a:defRPr/>
            </a:pPr>
            <a:endParaRPr lang="en-US" sz="2400" dirty="0"/>
          </a:p>
          <a:p>
            <a:pPr marL="0" indent="0" eaLnBrk="1" hangingPunct="1">
              <a:buFont typeface="Wingdings" pitchFamily="2" charset="2"/>
              <a:buNone/>
              <a:defRPr/>
            </a:pPr>
            <a:r>
              <a:rPr lang="en-US" sz="2400" u="sng" dirty="0" smtClean="0">
                <a:solidFill>
                  <a:srgbClr val="FFFF00"/>
                </a:solidFill>
              </a:rPr>
              <a:t>Sin Affected Human Nature in 2 Ways</a:t>
            </a:r>
          </a:p>
          <a:p>
            <a:pPr marL="457200" indent="-457200" eaLnBrk="1" hangingPunct="1">
              <a:buClr>
                <a:srgbClr val="FFFF00"/>
              </a:buClr>
              <a:buFont typeface="+mj-lt"/>
              <a:buAutoNum type="arabicPeriod"/>
              <a:defRPr/>
            </a:pPr>
            <a:r>
              <a:rPr lang="en-US" sz="2400" dirty="0" smtClean="0">
                <a:solidFill>
                  <a:srgbClr val="FFFF00"/>
                </a:solidFill>
              </a:rPr>
              <a:t>Infirmities &amp; Weakness</a:t>
            </a:r>
          </a:p>
          <a:p>
            <a:pPr marL="457200" indent="-457200" eaLnBrk="1" hangingPunct="1">
              <a:buClr>
                <a:srgbClr val="FFFF00"/>
              </a:buClr>
              <a:buFont typeface="+mj-lt"/>
              <a:buAutoNum type="arabicPeriod"/>
              <a:defRPr/>
            </a:pPr>
            <a:r>
              <a:rPr lang="en-US" sz="2400" dirty="0" smtClean="0">
                <a:solidFill>
                  <a:srgbClr val="FFFF00"/>
                </a:solidFill>
              </a:rPr>
              <a:t>Depravity (Love replaced by Selfishness)</a:t>
            </a:r>
            <a:endParaRPr lang="en-US" sz="2400" dirty="0">
              <a:solidFill>
                <a:srgbClr val="FFFF00"/>
              </a:solidFill>
            </a:endParaRP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r>
              <a:rPr lang="en-US"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013236D-8F3C-41FF-B1FA-EF880D368357}" type="slidenum">
              <a:rPr lang="en-US" sz="1200">
                <a:effectLst>
                  <a:outerShdw blurRad="38100" dist="38100" dir="2700000" algn="tl">
                    <a:srgbClr val="000000"/>
                  </a:outerShdw>
                </a:effectLst>
              </a:rPr>
              <a:pPr algn="r">
                <a:defRPr/>
              </a:pPr>
              <a:t>62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0B8D881-79B3-48DE-9E2E-0A9BD617AACF}" type="slidenum">
              <a:rPr lang="en-US"/>
              <a:pPr>
                <a:defRPr/>
              </a:pPr>
              <a:t>63</a:t>
            </a:fld>
            <a:endParaRPr lang="en-US"/>
          </a:p>
        </p:txBody>
      </p:sp>
      <p:sp>
        <p:nvSpPr>
          <p:cNvPr id="3" name="Content Placeholder 2"/>
          <p:cNvSpPr>
            <a:spLocks noGrp="1"/>
          </p:cNvSpPr>
          <p:nvPr>
            <p:ph idx="1"/>
          </p:nvPr>
        </p:nvSpPr>
        <p:spPr>
          <a:xfrm>
            <a:off x="457200" y="533400"/>
            <a:ext cx="8229600" cy="5597525"/>
          </a:xfrm>
        </p:spPr>
        <p:txBody>
          <a:bodyPr/>
          <a:lstStyle/>
          <a:p>
            <a:pPr marL="0" indent="0" eaLnBrk="1" hangingPunct="1">
              <a:buFont typeface="Wingdings" pitchFamily="2" charset="2"/>
              <a:buNone/>
              <a:defRPr/>
            </a:pPr>
            <a:r>
              <a:rPr lang="en-US" dirty="0" smtClean="0"/>
              <a:t>                     </a:t>
            </a:r>
          </a:p>
          <a:p>
            <a:pPr marL="0" indent="0" eaLnBrk="1" hangingPunct="1">
              <a:buFont typeface="Wingdings" pitchFamily="2" charset="2"/>
              <a:buNone/>
              <a:defRPr/>
            </a:pPr>
            <a:r>
              <a:rPr lang="en-US" dirty="0"/>
              <a:t> </a:t>
            </a:r>
            <a:r>
              <a:rPr lang="en-US" dirty="0" smtClean="0"/>
              <a:t>                     </a:t>
            </a:r>
          </a:p>
          <a:p>
            <a:pPr marL="0" indent="0" algn="ctr" eaLnBrk="1" hangingPunct="1">
              <a:buFont typeface="Wingdings" pitchFamily="2" charset="2"/>
              <a:buNone/>
              <a:defRPr/>
            </a:pPr>
            <a:r>
              <a:rPr lang="en-US" sz="8000" dirty="0"/>
              <a:t>Nature of Man </a:t>
            </a:r>
            <a:endParaRPr lang="en-US" sz="8000" dirty="0" smtClean="0"/>
          </a:p>
          <a:p>
            <a:pPr marL="0" indent="0" algn="ctr" eaLnBrk="1" hangingPunct="1">
              <a:buFont typeface="Wingdings" pitchFamily="2" charset="2"/>
              <a:buNone/>
              <a:defRPr/>
            </a:pPr>
            <a:r>
              <a:rPr lang="en-US" sz="8000" dirty="0" smtClean="0"/>
              <a:t>Post-Fall</a:t>
            </a:r>
            <a:endParaRPr lang="en-US" sz="8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12D2FF0-3A28-41C8-9345-B8510A2A378A}" type="slidenum">
              <a:rPr lang="en-US" sz="1200">
                <a:effectLst>
                  <a:outerShdw blurRad="38100" dist="38100" dir="2700000" algn="tl">
                    <a:srgbClr val="000000"/>
                  </a:outerShdw>
                </a:effectLst>
              </a:rPr>
              <a:pPr algn="r">
                <a:defRPr/>
              </a:pPr>
              <a:t>63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ACA334F-D3B3-4AF2-9CDF-B79EEB657C30}" type="slidenum">
              <a:rPr lang="en-US"/>
              <a:pPr>
                <a:defRPr/>
              </a:pPr>
              <a:t>64</a:t>
            </a:fld>
            <a:endParaRPr lang="en-US"/>
          </a:p>
        </p:txBody>
      </p:sp>
      <p:sp>
        <p:nvSpPr>
          <p:cNvPr id="2" name="Title 1"/>
          <p:cNvSpPr>
            <a:spLocks noGrp="1"/>
          </p:cNvSpPr>
          <p:nvPr>
            <p:ph type="title"/>
          </p:nvPr>
        </p:nvSpPr>
        <p:spPr/>
        <p:txBody>
          <a:bodyPr/>
          <a:lstStyle/>
          <a:p>
            <a:pPr eaLnBrk="1" hangingPunct="1">
              <a:defRPr/>
            </a:pPr>
            <a:r>
              <a:rPr lang="en-US" dirty="0" smtClean="0"/>
              <a:t>The Effect of Adam’s Fall</a:t>
            </a:r>
            <a:endParaRPr lang="en-US" dirty="0"/>
          </a:p>
        </p:txBody>
      </p:sp>
      <p:sp>
        <p:nvSpPr>
          <p:cNvPr id="3" name="Content Placeholder 2"/>
          <p:cNvSpPr>
            <a:spLocks noGrp="1"/>
          </p:cNvSpPr>
          <p:nvPr>
            <p:ph idx="1"/>
          </p:nvPr>
        </p:nvSpPr>
        <p:spPr/>
        <p:txBody>
          <a:bodyPr/>
          <a:lstStyle/>
          <a:p>
            <a:pPr eaLnBrk="1" hangingPunct="1">
              <a:defRPr/>
            </a:pPr>
            <a:r>
              <a:rPr lang="en-US" dirty="0" smtClean="0"/>
              <a:t>Wherefore</a:t>
            </a:r>
            <a:r>
              <a:rPr lang="en-US" dirty="0"/>
              <a:t>, as by one man sin entered into the world, and death by sin; and so death passed upon all men, </a:t>
            </a:r>
            <a:r>
              <a:rPr lang="en-US" dirty="0">
                <a:solidFill>
                  <a:srgbClr val="FFFF00"/>
                </a:solidFill>
              </a:rPr>
              <a:t>for that all have </a:t>
            </a:r>
            <a:r>
              <a:rPr lang="en-US" dirty="0" smtClean="0">
                <a:solidFill>
                  <a:srgbClr val="FFFF00"/>
                </a:solidFill>
              </a:rPr>
              <a:t>sinned</a:t>
            </a:r>
            <a:r>
              <a:rPr lang="en-US" dirty="0" smtClean="0"/>
              <a:t>. </a:t>
            </a:r>
            <a:r>
              <a:rPr lang="en-US" sz="2800" dirty="0" smtClean="0"/>
              <a:t>{Romans 5:12, KJV}</a:t>
            </a:r>
          </a:p>
          <a:p>
            <a:pPr eaLnBrk="1" hangingPunct="1">
              <a:defRPr/>
            </a:pPr>
            <a:endParaRPr lang="en-US" sz="2800" dirty="0" smtClean="0"/>
          </a:p>
          <a:p>
            <a:pPr eaLnBrk="1" hangingPunct="1">
              <a:defRPr/>
            </a:pPr>
            <a:r>
              <a:rPr lang="el-GR" dirty="0">
                <a:solidFill>
                  <a:srgbClr val="FFFF00"/>
                </a:solidFill>
                <a:hlinkClick r:id="rId3" tooltip="ἐπί preposition"/>
              </a:rPr>
              <a:t>ἐφ'</a:t>
            </a:r>
            <a:r>
              <a:rPr lang="el-GR" dirty="0">
                <a:solidFill>
                  <a:srgbClr val="FFFF00"/>
                </a:solidFill>
              </a:rPr>
              <a:t> </a:t>
            </a:r>
            <a:r>
              <a:rPr lang="el-GR" dirty="0">
                <a:solidFill>
                  <a:srgbClr val="FFFF00"/>
                </a:solidFill>
                <a:hlinkClick r:id="rId4" tooltip="ὅς relative pronoun: dative singular neuter"/>
              </a:rPr>
              <a:t>ᾧ</a:t>
            </a:r>
            <a:r>
              <a:rPr lang="el-GR" dirty="0">
                <a:solidFill>
                  <a:srgbClr val="FFFF00"/>
                </a:solidFill>
              </a:rPr>
              <a:t> </a:t>
            </a:r>
            <a:r>
              <a:rPr lang="el-GR" dirty="0">
                <a:solidFill>
                  <a:srgbClr val="FFFF00"/>
                </a:solidFill>
                <a:hlinkClick r:id="rId5" tooltip="πᾶς adjective: nominative plural masculine"/>
              </a:rPr>
              <a:t>πάντες</a:t>
            </a:r>
            <a:r>
              <a:rPr lang="el-GR" dirty="0">
                <a:solidFill>
                  <a:srgbClr val="FFFF00"/>
                </a:solidFill>
              </a:rPr>
              <a:t> </a:t>
            </a:r>
            <a:r>
              <a:rPr lang="el-GR" dirty="0" smtClean="0">
                <a:solidFill>
                  <a:srgbClr val="FFFF00"/>
                </a:solidFill>
                <a:hlinkClick r:id="rId6" tooltip="ἁμαρτάνω verb: 3rd person aorist active indicative plural"/>
              </a:rPr>
              <a:t>ἥμαρτον</a:t>
            </a:r>
            <a:r>
              <a:rPr lang="en-US" dirty="0" smtClean="0">
                <a:solidFill>
                  <a:srgbClr val="FFFF00"/>
                </a:solidFill>
              </a:rPr>
              <a:t> </a:t>
            </a:r>
          </a:p>
          <a:p>
            <a:pPr lvl="1" eaLnBrk="1" hangingPunct="1">
              <a:defRPr/>
            </a:pPr>
            <a:r>
              <a:rPr lang="en-US" dirty="0" smtClean="0"/>
              <a:t>because of which all sinned</a:t>
            </a:r>
          </a:p>
          <a:p>
            <a:pPr lvl="1" eaLnBrk="1" hangingPunct="1">
              <a:defRPr/>
            </a:pPr>
            <a:r>
              <a:rPr lang="en-US" dirty="0" smtClean="0"/>
              <a:t>with the result all sinned</a:t>
            </a:r>
          </a:p>
          <a:p>
            <a:pPr lvl="1" eaLnBrk="1" hangingPunct="1">
              <a:defRPr/>
            </a:pPr>
            <a:endParaRPr lang="en-US" sz="32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240C027-384D-4373-A731-417B409BB7ED}" type="slidenum">
              <a:rPr lang="en-US" sz="1200">
                <a:effectLst>
                  <a:outerShdw blurRad="38100" dist="38100" dir="2700000" algn="tl">
                    <a:srgbClr val="000000"/>
                  </a:outerShdw>
                </a:effectLst>
              </a:rPr>
              <a:pPr algn="r">
                <a:defRPr/>
              </a:pPr>
              <a:t>64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9BBDCD7-0762-435A-9EC1-A771A97BCA0D}" type="slidenum">
              <a:rPr lang="en-US"/>
              <a:pPr>
                <a:defRPr/>
              </a:pPr>
              <a:t>65</a:t>
            </a:fld>
            <a:endParaRPr lang="en-US"/>
          </a:p>
        </p:txBody>
      </p:sp>
      <p:sp>
        <p:nvSpPr>
          <p:cNvPr id="2" name="Title 1"/>
          <p:cNvSpPr>
            <a:spLocks noGrp="1"/>
          </p:cNvSpPr>
          <p:nvPr>
            <p:ph type="title"/>
          </p:nvPr>
        </p:nvSpPr>
        <p:spPr/>
        <p:txBody>
          <a:bodyPr/>
          <a:lstStyle/>
          <a:p>
            <a:pPr eaLnBrk="1" hangingPunct="1">
              <a:defRPr/>
            </a:pPr>
            <a:r>
              <a:rPr lang="en-US" dirty="0" smtClean="0"/>
              <a:t>Adam’s Posterity</a:t>
            </a:r>
            <a:br>
              <a:rPr lang="en-US" dirty="0" smtClean="0"/>
            </a:br>
            <a:r>
              <a:rPr lang="en-US" dirty="0" smtClean="0"/>
              <a:t>Inheritance of Sin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God made every provision in man's behalf, creating him only a little lower than the angels. </a:t>
            </a:r>
            <a:r>
              <a:rPr lang="en-US" sz="2800" dirty="0">
                <a:solidFill>
                  <a:srgbClr val="FF33CC"/>
                </a:solidFill>
                <a:effectLst/>
              </a:rPr>
              <a:t>Adam disobeyed, and entailed (bequeathed) sin upon his posterity</a:t>
            </a:r>
            <a:r>
              <a:rPr lang="en-US" sz="2800" dirty="0">
                <a:effectLst/>
              </a:rPr>
              <a:t>; but God gave His Son for the redemption of the race.  {6MR 3.1</a:t>
            </a:r>
            <a:r>
              <a:rPr lang="en-US" sz="2800" dirty="0" smtClean="0">
                <a:effectLst/>
              </a:rPr>
              <a:t>}</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r>
              <a:rPr lang="en-US" sz="2400" dirty="0" smtClean="0">
                <a:effectLst/>
              </a:rPr>
              <a:t>By one man’s disobedience many </a:t>
            </a:r>
            <a:r>
              <a:rPr lang="en-US" sz="2400" dirty="0" smtClean="0">
                <a:solidFill>
                  <a:srgbClr val="FFFF00"/>
                </a:solidFill>
                <a:effectLst/>
              </a:rPr>
              <a:t>were</a:t>
            </a:r>
            <a:r>
              <a:rPr lang="en-US" sz="2400" dirty="0" smtClean="0">
                <a:effectLst/>
              </a:rPr>
              <a:t> </a:t>
            </a:r>
            <a:r>
              <a:rPr lang="en-US" sz="2400" dirty="0" smtClean="0">
                <a:solidFill>
                  <a:srgbClr val="FFFF00"/>
                </a:solidFill>
                <a:effectLst/>
              </a:rPr>
              <a:t>made</a:t>
            </a:r>
            <a:r>
              <a:rPr lang="en-US" sz="2400" dirty="0" smtClean="0">
                <a:effectLst/>
              </a:rPr>
              <a:t> sinners,  </a:t>
            </a:r>
            <a:r>
              <a:rPr lang="en-US" sz="1600" dirty="0" err="1" smtClean="0">
                <a:effectLst/>
              </a:rPr>
              <a:t>sep</a:t>
            </a:r>
            <a:r>
              <a:rPr lang="en-US" sz="2400" dirty="0" smtClean="0">
                <a:effectLst/>
              </a:rPr>
              <a:t>  by one Man’s many </a:t>
            </a:r>
            <a:r>
              <a:rPr lang="en-US" sz="2400" dirty="0" smtClean="0">
                <a:solidFill>
                  <a:srgbClr val="FFFF00"/>
                </a:solidFill>
                <a:effectLst/>
              </a:rPr>
              <a:t>shall be made righteous </a:t>
            </a:r>
            <a:r>
              <a:rPr lang="en-US" sz="2000" dirty="0" smtClean="0">
                <a:effectLst/>
              </a:rPr>
              <a:t>(Rom. 5:19)   </a:t>
            </a:r>
            <a:r>
              <a:rPr lang="en-US" sz="1600" dirty="0" smtClean="0">
                <a:effectLst/>
              </a:rPr>
              <a:t>link</a:t>
            </a:r>
          </a:p>
          <a:p>
            <a:pPr marL="0" indent="0" eaLnBrk="1" hangingPunct="1">
              <a:buFont typeface="Wingdings" pitchFamily="2" charset="2"/>
              <a:buNone/>
              <a:defRPr/>
            </a:pPr>
            <a:r>
              <a:rPr lang="en-US" sz="2800" i="1" dirty="0" err="1" smtClean="0">
                <a:solidFill>
                  <a:srgbClr val="FFFF00"/>
                </a:solidFill>
                <a:effectLst/>
              </a:rPr>
              <a:t>Kathistemi</a:t>
            </a:r>
            <a:r>
              <a:rPr lang="en-US" sz="2800" i="1" dirty="0" smtClean="0">
                <a:solidFill>
                  <a:srgbClr val="FFFF00"/>
                </a:solidFill>
                <a:effectLst/>
              </a:rPr>
              <a:t> = appointed, ordained, constituted,</a:t>
            </a:r>
          </a:p>
          <a:p>
            <a:pPr marL="0" indent="0" eaLnBrk="1" hangingPunct="1">
              <a:buFont typeface="Wingdings" pitchFamily="2" charset="2"/>
              <a:buNone/>
              <a:defRPr/>
            </a:pPr>
            <a:r>
              <a:rPr lang="en-US" sz="2800" i="1" dirty="0">
                <a:solidFill>
                  <a:srgbClr val="FFFF00"/>
                </a:solidFill>
                <a:effectLst/>
              </a:rPr>
              <a:t>	</a:t>
            </a:r>
            <a:r>
              <a:rPr lang="en-US" sz="2800" i="1" dirty="0" smtClean="0">
                <a:solidFill>
                  <a:srgbClr val="FFFF00"/>
                </a:solidFill>
                <a:effectLst/>
              </a:rPr>
              <a:t>	  proven to be</a:t>
            </a: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A9E2BE5-0CD1-4E76-B3BF-A683AB83D732}" type="slidenum">
              <a:rPr lang="en-US" sz="1200">
                <a:effectLst>
                  <a:outerShdw blurRad="38100" dist="38100" dir="2700000" algn="tl">
                    <a:srgbClr val="000000"/>
                  </a:outerShdw>
                </a:effectLst>
              </a:rPr>
              <a:pPr algn="r">
                <a:defRPr/>
              </a:pPr>
              <a:t>65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753B270-AA23-49C7-BCD5-82C16F112837}" type="slidenum">
              <a:rPr lang="en-US"/>
              <a:pPr>
                <a:defRPr/>
              </a:pPr>
              <a:t>66</a:t>
            </a:fld>
            <a:endParaRPr lang="en-US"/>
          </a:p>
        </p:txBody>
      </p:sp>
      <p:sp>
        <p:nvSpPr>
          <p:cNvPr id="2" name="Title 1"/>
          <p:cNvSpPr>
            <a:spLocks noGrp="1"/>
          </p:cNvSpPr>
          <p:nvPr>
            <p:ph type="title"/>
          </p:nvPr>
        </p:nvSpPr>
        <p:spPr/>
        <p:txBody>
          <a:bodyPr/>
          <a:lstStyle/>
          <a:p>
            <a:pPr eaLnBrk="1" hangingPunct="1">
              <a:defRPr/>
            </a:pPr>
            <a:r>
              <a:rPr lang="en-US" dirty="0" smtClean="0"/>
              <a:t>Implicit Obedience Forfeited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The fall of our first parents broke the golden chain of implicit obedience of the </a:t>
            </a:r>
            <a:r>
              <a:rPr lang="en-US" u="sng" dirty="0">
                <a:solidFill>
                  <a:srgbClr val="FF33CC"/>
                </a:solidFill>
                <a:effectLst/>
              </a:rPr>
              <a:t>human will</a:t>
            </a:r>
            <a:r>
              <a:rPr lang="en-US" dirty="0">
                <a:solidFill>
                  <a:srgbClr val="FF33CC"/>
                </a:solidFill>
                <a:effectLst/>
              </a:rPr>
              <a:t> to the divine</a:t>
            </a:r>
            <a:r>
              <a:rPr lang="en-US" dirty="0">
                <a:effectLst/>
              </a:rPr>
              <a:t>. Obedience has no longer been deemed an absolute necessity. The human agents follow their own imaginations which the Lord said of the inhabitants of the old world was evil and that continually (MS 1, 1892).  {1BC 1083.9</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3C29209-5D8A-4996-A24D-8A0142E73782}" type="slidenum">
              <a:rPr lang="en-US" sz="1200">
                <a:effectLst>
                  <a:outerShdw blurRad="38100" dist="38100" dir="2700000" algn="tl">
                    <a:srgbClr val="000000"/>
                  </a:outerShdw>
                </a:effectLst>
              </a:rPr>
              <a:pPr algn="r">
                <a:defRPr/>
              </a:pPr>
              <a:t>66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E459E47D-4C77-426F-9F61-8DA678C65A68}" type="slidenum">
              <a:rPr lang="en-US"/>
              <a:pPr>
                <a:defRPr/>
              </a:pPr>
              <a:t>67</a:t>
            </a:fld>
            <a:endParaRPr lang="en-US"/>
          </a:p>
        </p:txBody>
      </p:sp>
      <p:sp>
        <p:nvSpPr>
          <p:cNvPr id="2" name="Title 1"/>
          <p:cNvSpPr>
            <a:spLocks noGrp="1"/>
          </p:cNvSpPr>
          <p:nvPr>
            <p:ph type="title"/>
          </p:nvPr>
        </p:nvSpPr>
        <p:spPr/>
        <p:txBody>
          <a:bodyPr/>
          <a:lstStyle/>
          <a:p>
            <a:pPr eaLnBrk="1" hangingPunct="1">
              <a:defRPr/>
            </a:pPr>
            <a:r>
              <a:rPr lang="en-US" dirty="0" smtClean="0"/>
              <a:t>Inheritance of Sin</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The inheritance of children is that of sin</a:t>
            </a:r>
            <a:r>
              <a:rPr lang="en-US" dirty="0">
                <a:effectLst/>
              </a:rPr>
              <a:t>. Sin has </a:t>
            </a:r>
            <a:r>
              <a:rPr lang="en-US" dirty="0">
                <a:solidFill>
                  <a:srgbClr val="FFFF00"/>
                </a:solidFill>
                <a:effectLst/>
              </a:rPr>
              <a:t>separated</a:t>
            </a:r>
            <a:r>
              <a:rPr lang="en-US" dirty="0">
                <a:effectLst/>
              </a:rPr>
              <a:t> them from God. Jesus gave His life that He might unite the broken links to God. </a:t>
            </a:r>
            <a:r>
              <a:rPr lang="en-US" dirty="0">
                <a:solidFill>
                  <a:schemeClr val="accent2">
                    <a:lumMod val="60000"/>
                    <a:lumOff val="40000"/>
                  </a:schemeClr>
                </a:solidFill>
                <a:effectLst/>
              </a:rPr>
              <a:t>As related to the first Adam, men receive from him nothing but guilt and the sentence of death</a:t>
            </a:r>
            <a:r>
              <a:rPr lang="en-US" dirty="0">
                <a:effectLst/>
              </a:rPr>
              <a:t>. {CG 475.3}  </a:t>
            </a:r>
            <a:endParaRPr lang="en-US" dirty="0" smtClean="0">
              <a:effectLst/>
            </a:endParaRPr>
          </a:p>
          <a:p>
            <a:pPr marL="0" indent="0" eaLnBrk="1" hangingPunct="1">
              <a:buFont typeface="Wingdings" pitchFamily="2" charset="2"/>
              <a:buNone/>
              <a:defRPr/>
            </a:pPr>
            <a:endParaRPr lang="en-US" dirty="0" smtClean="0">
              <a:effectLst/>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D7EFD03-230C-428B-B682-42182E01C312}" type="slidenum">
              <a:rPr lang="en-US" sz="1200">
                <a:effectLst>
                  <a:outerShdw blurRad="38100" dist="38100" dir="2700000" algn="tl">
                    <a:srgbClr val="000000"/>
                  </a:outerShdw>
                </a:effectLst>
              </a:rPr>
              <a:pPr algn="r">
                <a:defRPr/>
              </a:pPr>
              <a:t>67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6CEB197-552F-46D8-803F-A8EDFC5B1823}" type="slidenum">
              <a:rPr lang="en-US"/>
              <a:pPr>
                <a:defRPr/>
              </a:pPr>
              <a:t>68</a:t>
            </a:fld>
            <a:endParaRPr lang="en-US"/>
          </a:p>
        </p:txBody>
      </p:sp>
      <p:sp>
        <p:nvSpPr>
          <p:cNvPr id="2" name="Title 1"/>
          <p:cNvSpPr>
            <a:spLocks noGrp="1"/>
          </p:cNvSpPr>
          <p:nvPr>
            <p:ph type="title"/>
          </p:nvPr>
        </p:nvSpPr>
        <p:spPr/>
        <p:txBody>
          <a:bodyPr/>
          <a:lstStyle/>
          <a:p>
            <a:pPr eaLnBrk="1" hangingPunct="1">
              <a:defRPr/>
            </a:pPr>
            <a:r>
              <a:rPr lang="en-US" dirty="0" smtClean="0"/>
              <a:t>Inheritance of Disobedience</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effectLst/>
              </a:rPr>
              <a:t>These </a:t>
            </a:r>
            <a:r>
              <a:rPr lang="en-US" sz="2800" dirty="0">
                <a:effectLst/>
              </a:rPr>
              <a:t>dear </a:t>
            </a:r>
            <a:r>
              <a:rPr lang="en-US" sz="2800" dirty="0">
                <a:solidFill>
                  <a:srgbClr val="FF33CC"/>
                </a:solidFill>
                <a:effectLst/>
              </a:rPr>
              <a:t>children received from Adam an inheritance of disobedience</a:t>
            </a:r>
            <a:r>
              <a:rPr lang="en-US" sz="2800" dirty="0">
                <a:effectLst/>
              </a:rPr>
              <a:t>, </a:t>
            </a:r>
            <a:r>
              <a:rPr lang="en-US" sz="2800" dirty="0">
                <a:solidFill>
                  <a:schemeClr val="accent2">
                    <a:lumMod val="60000"/>
                    <a:lumOff val="40000"/>
                  </a:schemeClr>
                </a:solidFill>
                <a:effectLst/>
              </a:rPr>
              <a:t>of guilt and death</a:t>
            </a:r>
            <a:r>
              <a:rPr lang="en-US" sz="2800" dirty="0">
                <a:effectLst/>
              </a:rPr>
              <a:t>. The Lord has given to the world Jesus Christ, and His work was to restore to the world the moral image of God in man, and to reshape the character.  {13MR 14.1</a:t>
            </a:r>
            <a:r>
              <a:rPr lang="en-US" sz="2800" dirty="0" smtClean="0">
                <a:effectLst/>
              </a:rPr>
              <a:t>}</a:t>
            </a:r>
          </a:p>
          <a:p>
            <a:pPr eaLnBrk="1" hangingPunct="1">
              <a:buFont typeface="Arial" pitchFamily="34" charset="0"/>
              <a:buChar char="•"/>
              <a:defRPr/>
            </a:pPr>
            <a:endParaRPr lang="en-US" sz="2800" dirty="0" smtClean="0">
              <a:effectLst/>
            </a:endParaRPr>
          </a:p>
          <a:p>
            <a:pPr eaLnBrk="1" hangingPunct="1">
              <a:buFont typeface="Arial" pitchFamily="34" charset="0"/>
              <a:buChar char="•"/>
              <a:defRPr/>
            </a:pPr>
            <a:r>
              <a:rPr lang="en-US" sz="2800" dirty="0" smtClean="0">
                <a:solidFill>
                  <a:srgbClr val="FF33CC"/>
                </a:solidFill>
                <a:effectLst/>
              </a:rPr>
              <a:t>As </a:t>
            </a:r>
            <a:r>
              <a:rPr lang="en-US" sz="2800" dirty="0">
                <a:solidFill>
                  <a:srgbClr val="FF33CC"/>
                </a:solidFill>
                <a:effectLst/>
              </a:rPr>
              <a:t>a result of Adam's disobedience </a:t>
            </a:r>
            <a:r>
              <a:rPr lang="en-US" sz="2800" dirty="0">
                <a:effectLst/>
              </a:rPr>
              <a:t>every human being is a transgressor of the law, sold under sin" (IHP 146).</a:t>
            </a:r>
            <a:br>
              <a:rPr lang="en-US" sz="2800" dirty="0">
                <a:effectLst/>
              </a:rPr>
            </a:br>
            <a:endParaRPr lang="en-US" sz="2800" dirty="0">
              <a:effectLst/>
            </a:endParaRPr>
          </a:p>
          <a:p>
            <a:pPr eaLnBrk="1" hangingPunct="1">
              <a:buFont typeface="Arial" pitchFamily="34" charset="0"/>
              <a:buChar char="•"/>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71EC84A-CD2B-4499-94CB-C64E8525B700}" type="slidenum">
              <a:rPr lang="en-US" sz="1200">
                <a:effectLst>
                  <a:outerShdw blurRad="38100" dist="38100" dir="2700000" algn="tl">
                    <a:srgbClr val="000000"/>
                  </a:outerShdw>
                </a:effectLst>
              </a:rPr>
              <a:pPr algn="r">
                <a:defRPr/>
              </a:pPr>
              <a:t>68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FDC26ED-46CA-4F65-9A56-DF68BB53D811}" type="slidenum">
              <a:rPr lang="en-US"/>
              <a:pPr>
                <a:defRPr/>
              </a:pPr>
              <a:t>69</a:t>
            </a:fld>
            <a:endParaRPr lang="en-US"/>
          </a:p>
        </p:txBody>
      </p:sp>
      <p:sp>
        <p:nvSpPr>
          <p:cNvPr id="2" name="Title 1"/>
          <p:cNvSpPr>
            <a:spLocks noGrp="1"/>
          </p:cNvSpPr>
          <p:nvPr>
            <p:ph type="title"/>
          </p:nvPr>
        </p:nvSpPr>
        <p:spPr/>
        <p:txBody>
          <a:bodyPr/>
          <a:lstStyle/>
          <a:p>
            <a:pPr eaLnBrk="1" hangingPunct="1">
              <a:defRPr/>
            </a:pPr>
            <a:r>
              <a:rPr lang="en-US" dirty="0" smtClean="0"/>
              <a:t>Babies of Unsaved Parents Some Saved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
            </a:r>
            <a:br>
              <a:rPr lang="en-US" dirty="0" smtClean="0">
                <a:effectLst/>
              </a:rPr>
            </a:br>
            <a:r>
              <a:rPr lang="en-US" sz="2400" dirty="0" smtClean="0">
                <a:effectLst/>
              </a:rPr>
              <a:t>As </a:t>
            </a:r>
            <a:r>
              <a:rPr lang="en-US" sz="2400" dirty="0">
                <a:effectLst/>
              </a:rPr>
              <a:t>the little infants come forth immortal from their dusty beds, they immediately wing their way to their mothers' arms. They meet again nevermore to part. </a:t>
            </a:r>
            <a:r>
              <a:rPr lang="en-US" sz="2400" dirty="0">
                <a:solidFill>
                  <a:srgbClr val="FF33CC"/>
                </a:solidFill>
                <a:effectLst/>
              </a:rPr>
              <a:t>But many of the little ones have no mother there. We listen in vain for the rapturous song of triumph from the mother. The angels receive the motherless infants and conduct them to the tree of </a:t>
            </a:r>
            <a:r>
              <a:rPr lang="en-US" sz="2400" dirty="0" smtClean="0">
                <a:solidFill>
                  <a:srgbClr val="FF33CC"/>
                </a:solidFill>
                <a:effectLst/>
              </a:rPr>
              <a:t>life</a:t>
            </a:r>
            <a:r>
              <a:rPr lang="en-US" sz="2400" dirty="0" smtClean="0">
                <a:effectLst/>
              </a:rPr>
              <a:t>…..Jesus </a:t>
            </a:r>
            <a:r>
              <a:rPr lang="en-US" sz="2400" dirty="0">
                <a:effectLst/>
              </a:rPr>
              <a:t>places the golden ring of light, the crown upon their little heads</a:t>
            </a:r>
            <a:r>
              <a:rPr lang="en-US" sz="2400" dirty="0" smtClean="0">
                <a:effectLst/>
              </a:rPr>
              <a:t>.--</a:t>
            </a:r>
            <a:r>
              <a:rPr lang="en-US" sz="2000" dirty="0">
                <a:effectLst/>
              </a:rPr>
              <a:t>The </a:t>
            </a:r>
            <a:r>
              <a:rPr lang="en-US" sz="2000" dirty="0" smtClean="0">
                <a:effectLst/>
              </a:rPr>
              <a:t>YI, </a:t>
            </a:r>
            <a:r>
              <a:rPr lang="en-US" sz="2000" dirty="0">
                <a:effectLst/>
              </a:rPr>
              <a:t>April, 1858.  {2SM 260.2} </a:t>
            </a:r>
            <a:endParaRPr lang="en-US" sz="2000" dirty="0" smtClean="0">
              <a:effectLst/>
            </a:endParaRPr>
          </a:p>
          <a:p>
            <a:pPr marL="0" indent="0" eaLnBrk="1" hangingPunct="1">
              <a:buFont typeface="Wingdings" pitchFamily="2" charset="2"/>
              <a:buNone/>
              <a:defRPr/>
            </a:pPr>
            <a:endParaRPr lang="en-US" sz="2000" dirty="0">
              <a:effectLst/>
            </a:endParaRPr>
          </a:p>
          <a:p>
            <a:pPr marL="0" indent="0" eaLnBrk="1" hangingPunct="1">
              <a:buFont typeface="Wingdings" pitchFamily="2" charset="2"/>
              <a:buNone/>
              <a:defRPr/>
            </a:pPr>
            <a:r>
              <a:rPr lang="en-US" sz="2400" dirty="0" smtClean="0">
                <a:effectLst/>
              </a:rPr>
              <a:t>The death of Christ has saving efficiency for infants</a:t>
            </a:r>
            <a:endParaRPr lang="en-US" sz="24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34CB231-F4AA-4458-902F-52EBB8E8DAA2}" type="slidenum">
              <a:rPr lang="en-US" sz="1200">
                <a:effectLst>
                  <a:outerShdw blurRad="38100" dist="38100" dir="2700000" algn="tl">
                    <a:srgbClr val="000000"/>
                  </a:outerShdw>
                </a:effectLst>
              </a:rPr>
              <a:pPr algn="r">
                <a:defRPr/>
              </a:pPr>
              <a:t>69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4FDD830-56A1-4AEA-921F-F89BBC25436E}" type="slidenum">
              <a:rPr lang="en-US"/>
              <a:pPr>
                <a:defRPr/>
              </a:pPr>
              <a:t>7</a:t>
            </a:fld>
            <a:endParaRPr lang="en-US"/>
          </a:p>
        </p:txBody>
      </p:sp>
      <p:sp>
        <p:nvSpPr>
          <p:cNvPr id="2" name="Title 1"/>
          <p:cNvSpPr>
            <a:spLocks noGrp="1"/>
          </p:cNvSpPr>
          <p:nvPr>
            <p:ph type="title"/>
          </p:nvPr>
        </p:nvSpPr>
        <p:spPr>
          <a:xfrm>
            <a:off x="457200" y="277813"/>
            <a:ext cx="8229600" cy="865187"/>
          </a:xfrm>
        </p:spPr>
        <p:txBody>
          <a:bodyPr/>
          <a:lstStyle/>
          <a:p>
            <a:pPr eaLnBrk="1" hangingPunct="1">
              <a:defRPr/>
            </a:pPr>
            <a:r>
              <a:rPr lang="en-US" dirty="0" smtClean="0"/>
              <a:t>The Issues</a:t>
            </a:r>
            <a:endParaRPr lang="en-US" dirty="0"/>
          </a:p>
        </p:txBody>
      </p:sp>
      <p:sp>
        <p:nvSpPr>
          <p:cNvPr id="3" name="Content Placeholder 2"/>
          <p:cNvSpPr>
            <a:spLocks noGrp="1"/>
          </p:cNvSpPr>
          <p:nvPr>
            <p:ph idx="1"/>
          </p:nvPr>
        </p:nvSpPr>
        <p:spPr>
          <a:xfrm>
            <a:off x="457200" y="1295400"/>
            <a:ext cx="8382000" cy="4835525"/>
          </a:xfrm>
        </p:spPr>
        <p:txBody>
          <a:bodyPr/>
          <a:lstStyle/>
          <a:p>
            <a:pPr eaLnBrk="1" hangingPunct="1">
              <a:defRPr/>
            </a:pPr>
            <a:r>
              <a:rPr lang="en-US" sz="2800" dirty="0"/>
              <a:t>Post-fall Nature = </a:t>
            </a:r>
            <a:r>
              <a:rPr lang="en-US" sz="2800" dirty="0" smtClean="0"/>
              <a:t>Sympathetic Savior &amp; Example</a:t>
            </a:r>
            <a:endParaRPr lang="en-US" sz="2800" dirty="0"/>
          </a:p>
          <a:p>
            <a:pPr lvl="1" eaLnBrk="1" hangingPunct="1">
              <a:defRPr/>
            </a:pPr>
            <a:r>
              <a:rPr lang="en-US" sz="2400" dirty="0"/>
              <a:t>Christ</a:t>
            </a:r>
            <a:r>
              <a:rPr lang="en-US" dirty="0"/>
              <a:t> “</a:t>
            </a:r>
            <a:r>
              <a:rPr lang="en-US" sz="2400" dirty="0"/>
              <a:t>Took upon him our sinful nature” </a:t>
            </a:r>
            <a:r>
              <a:rPr lang="en-US" sz="1800" dirty="0"/>
              <a:t>{RH, 12-15-1896}</a:t>
            </a:r>
            <a:endParaRPr lang="en-US" sz="2400" dirty="0"/>
          </a:p>
          <a:p>
            <a:pPr lvl="2" eaLnBrk="1" hangingPunct="1">
              <a:defRPr/>
            </a:pPr>
            <a:r>
              <a:rPr lang="en-US" dirty="0"/>
              <a:t>Assumed  infirmities of degenerate humanity</a:t>
            </a:r>
          </a:p>
          <a:p>
            <a:pPr lvl="2" eaLnBrk="1" hangingPunct="1">
              <a:defRPr/>
            </a:pPr>
            <a:r>
              <a:rPr lang="en-US" dirty="0"/>
              <a:t>Assumed our </a:t>
            </a:r>
            <a:r>
              <a:rPr lang="en-US" dirty="0" smtClean="0"/>
              <a:t>depraved, corrupt </a:t>
            </a:r>
            <a:r>
              <a:rPr lang="en-US" dirty="0"/>
              <a:t>inclinations</a:t>
            </a:r>
          </a:p>
          <a:p>
            <a:pPr lvl="1" eaLnBrk="1" hangingPunct="1">
              <a:defRPr/>
            </a:pPr>
            <a:r>
              <a:rPr lang="en-US" sz="2400" dirty="0"/>
              <a:t>He assumed nature that needed redeemin</a:t>
            </a:r>
            <a:r>
              <a:rPr lang="en-US" dirty="0"/>
              <a:t>g</a:t>
            </a:r>
          </a:p>
          <a:p>
            <a:pPr lvl="1" eaLnBrk="1" hangingPunct="1">
              <a:defRPr/>
            </a:pPr>
            <a:endParaRPr lang="en-US" dirty="0"/>
          </a:p>
          <a:p>
            <a:pPr eaLnBrk="1" hangingPunct="1">
              <a:defRPr/>
            </a:pPr>
            <a:r>
              <a:rPr lang="en-US" sz="2800" dirty="0" smtClean="0"/>
              <a:t>“Pre-fall” Nature = Sinless Substitute</a:t>
            </a:r>
          </a:p>
          <a:p>
            <a:pPr lvl="1" eaLnBrk="1" hangingPunct="1">
              <a:defRPr/>
            </a:pPr>
            <a:r>
              <a:rPr lang="en-US" sz="2400" dirty="0" smtClean="0"/>
              <a:t>Christ “began where the first Adam began” </a:t>
            </a:r>
            <a:r>
              <a:rPr lang="fr-FR" sz="2000" dirty="0" smtClean="0"/>
              <a:t> </a:t>
            </a:r>
            <a:r>
              <a:rPr lang="fr-FR" sz="1800" dirty="0" smtClean="0"/>
              <a:t>{YI, 6-2-98} </a:t>
            </a:r>
          </a:p>
          <a:p>
            <a:pPr lvl="2" eaLnBrk="1" hangingPunct="1">
              <a:defRPr/>
            </a:pPr>
            <a:r>
              <a:rPr lang="en-US" dirty="0" smtClean="0"/>
              <a:t>Took infirmities of degenerate humanity</a:t>
            </a:r>
          </a:p>
          <a:p>
            <a:pPr lvl="2" eaLnBrk="1" hangingPunct="1">
              <a:defRPr/>
            </a:pPr>
            <a:r>
              <a:rPr lang="en-US" dirty="0" smtClean="0"/>
              <a:t>Not the depravity &amp; evil inclinations</a:t>
            </a:r>
          </a:p>
          <a:p>
            <a:pPr marL="457200" lvl="1" indent="0" eaLnBrk="1" hangingPunct="1">
              <a:buFontTx/>
              <a:buNone/>
              <a:defRPr/>
            </a:pPr>
            <a:r>
              <a:rPr lang="fr-FR" sz="1800" dirty="0" smtClean="0"/>
              <a:t> </a:t>
            </a:r>
            <a:endParaRPr lang="en-US" sz="1800" dirty="0" smtClean="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1C1BB8D-AE48-44A3-B516-F8BDAD228713}" type="slidenum">
              <a:rPr lang="en-US" sz="1200">
                <a:effectLst>
                  <a:outerShdw blurRad="38100" dist="38100" dir="2700000" algn="tl">
                    <a:srgbClr val="000000"/>
                  </a:outerShdw>
                </a:effectLst>
              </a:rPr>
              <a:pPr algn="r">
                <a:defRPr/>
              </a:pPr>
              <a:t>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0F7CBF4E-A5C2-4BBD-B80F-D6C114A4BF38}" type="slidenum">
              <a:rPr lang="en-US"/>
              <a:pPr>
                <a:defRPr/>
              </a:pPr>
              <a:t>70</a:t>
            </a:fld>
            <a:endParaRPr lang="en-US"/>
          </a:p>
        </p:txBody>
      </p:sp>
      <p:sp>
        <p:nvSpPr>
          <p:cNvPr id="2" name="Title 1"/>
          <p:cNvSpPr>
            <a:spLocks noGrp="1"/>
          </p:cNvSpPr>
          <p:nvPr>
            <p:ph type="title"/>
          </p:nvPr>
        </p:nvSpPr>
        <p:spPr/>
        <p:txBody>
          <a:bodyPr/>
          <a:lstStyle/>
          <a:p>
            <a:pPr eaLnBrk="1" hangingPunct="1">
              <a:defRPr/>
            </a:pPr>
            <a:r>
              <a:rPr lang="en-US" dirty="0" smtClean="0"/>
              <a:t>Inherit Propensity to Sin</a:t>
            </a:r>
            <a:endParaRPr lang="en-US" dirty="0"/>
          </a:p>
        </p:txBody>
      </p:sp>
      <p:sp>
        <p:nvSpPr>
          <p:cNvPr id="3" name="Content Placeholder 2"/>
          <p:cNvSpPr>
            <a:spLocks noGrp="1"/>
          </p:cNvSpPr>
          <p:nvPr>
            <p:ph idx="1"/>
          </p:nvPr>
        </p:nvSpPr>
        <p:spPr>
          <a:xfrm>
            <a:off x="457200" y="1371600"/>
            <a:ext cx="8229600" cy="4759325"/>
          </a:xfrm>
        </p:spPr>
        <p:txBody>
          <a:bodyPr/>
          <a:lstStyle/>
          <a:p>
            <a:pPr marL="0" indent="0" eaLnBrk="1" hangingPunct="1">
              <a:buFont typeface="Wingdings" pitchFamily="2" charset="2"/>
              <a:buNone/>
              <a:defRPr/>
            </a:pPr>
            <a:r>
              <a:rPr lang="en-US" dirty="0">
                <a:effectLst/>
              </a:rPr>
              <a:t>The </a:t>
            </a:r>
            <a:r>
              <a:rPr lang="en-US" dirty="0">
                <a:solidFill>
                  <a:srgbClr val="FF33CC"/>
                </a:solidFill>
                <a:effectLst/>
              </a:rPr>
              <a:t>first Adam was created </a:t>
            </a:r>
            <a:r>
              <a:rPr lang="en-US" dirty="0">
                <a:effectLst/>
              </a:rPr>
              <a:t>a pure, sinless being, </a:t>
            </a:r>
            <a:r>
              <a:rPr lang="en-US" dirty="0">
                <a:solidFill>
                  <a:srgbClr val="FF33CC"/>
                </a:solidFill>
                <a:effectLst/>
              </a:rPr>
              <a:t>without a taint of sin upon him</a:t>
            </a:r>
            <a:r>
              <a:rPr lang="en-US" dirty="0">
                <a:effectLst/>
              </a:rPr>
              <a:t>; he was in the image of God. He could fall, and he did fall through transgressing. Because of sin </a:t>
            </a:r>
            <a:r>
              <a:rPr lang="en-US" dirty="0">
                <a:solidFill>
                  <a:srgbClr val="FFFF00"/>
                </a:solidFill>
                <a:effectLst/>
              </a:rPr>
              <a:t>his posterity was born with inherent propensities of disobedience</a:t>
            </a:r>
            <a:r>
              <a:rPr lang="en-US" dirty="0">
                <a:effectLst/>
              </a:rPr>
              <a:t>. </a:t>
            </a:r>
            <a:r>
              <a:rPr lang="en-US" sz="2800" dirty="0" smtClean="0">
                <a:effectLst/>
              </a:rPr>
              <a:t>{</a:t>
            </a:r>
            <a:r>
              <a:rPr lang="en-US" sz="2800" dirty="0">
                <a:effectLst/>
              </a:rPr>
              <a:t>5BC 1128.4</a:t>
            </a:r>
            <a:r>
              <a:rPr lang="en-US" sz="2800" dirty="0" smtClean="0">
                <a:effectLst/>
              </a:rPr>
              <a:t>}</a:t>
            </a:r>
          </a:p>
          <a:p>
            <a:pPr marL="0" indent="0" eaLnBrk="1" hangingPunct="1">
              <a:buFont typeface="Wingdings" pitchFamily="2" charset="2"/>
              <a:buNone/>
              <a:defRPr/>
            </a:pPr>
            <a:r>
              <a:rPr lang="en-US" sz="2000" dirty="0" smtClean="0">
                <a:solidFill>
                  <a:srgbClr val="FF33CC"/>
                </a:solidFill>
                <a:effectLst/>
              </a:rPr>
              <a:t>Inherent = nature</a:t>
            </a:r>
          </a:p>
          <a:p>
            <a:pPr marL="0" indent="0" eaLnBrk="1" hangingPunct="1">
              <a:buFont typeface="Wingdings" pitchFamily="2" charset="2"/>
              <a:buNone/>
              <a:defRPr/>
            </a:pPr>
            <a:endParaRPr lang="en-US" sz="2000" dirty="0">
              <a:solidFill>
                <a:srgbClr val="FF33CC"/>
              </a:solidFill>
              <a:effectLst/>
            </a:endParaRPr>
          </a:p>
          <a:p>
            <a:pPr marL="0" indent="0" eaLnBrk="1" hangingPunct="1">
              <a:buFont typeface="Wingdings" pitchFamily="2" charset="2"/>
              <a:buNone/>
              <a:defRPr/>
            </a:pPr>
            <a:r>
              <a:rPr lang="en-US" sz="2800" dirty="0" smtClean="0">
                <a:effectLst/>
              </a:rPr>
              <a:t>“</a:t>
            </a:r>
            <a:r>
              <a:rPr lang="en-US" sz="2800" dirty="0" smtClean="0">
                <a:solidFill>
                  <a:srgbClr val="FFFF00"/>
                </a:solidFill>
                <a:effectLst/>
              </a:rPr>
              <a:t>Selfishness </a:t>
            </a:r>
            <a:r>
              <a:rPr lang="en-US" sz="2800" dirty="0">
                <a:solidFill>
                  <a:srgbClr val="FFFF00"/>
                </a:solidFill>
                <a:effectLst/>
              </a:rPr>
              <a:t>is inwrought in our very being</a:t>
            </a:r>
            <a:r>
              <a:rPr lang="en-US" sz="2800" dirty="0">
                <a:effectLst/>
              </a:rPr>
              <a:t>. It has come to us as an </a:t>
            </a:r>
            <a:r>
              <a:rPr lang="en-US" sz="2800" dirty="0" smtClean="0">
                <a:effectLst/>
              </a:rPr>
              <a:t>inheritance...”  </a:t>
            </a:r>
            <a:r>
              <a:rPr lang="en-US" sz="2800" dirty="0">
                <a:effectLst/>
              </a:rPr>
              <a:t>{LHU 326.4} </a:t>
            </a:r>
            <a:endParaRPr lang="en-US" sz="2800" dirty="0" smtClean="0">
              <a:effectLst/>
            </a:endParaRP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EAE345DE-3D97-43C7-9775-28C445C963B8}" type="slidenum">
              <a:rPr lang="en-US" sz="1200">
                <a:effectLst>
                  <a:outerShdw blurRad="38100" dist="38100" dir="2700000" algn="tl">
                    <a:srgbClr val="000000"/>
                  </a:outerShdw>
                </a:effectLst>
              </a:rPr>
              <a:pPr algn="r">
                <a:defRPr/>
              </a:pPr>
              <a:t>70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46B8EF5-E2E7-45AB-8B45-AB9B1A1972C6}" type="slidenum">
              <a:rPr lang="en-US"/>
              <a:pPr>
                <a:defRPr/>
              </a:pPr>
              <a:t>71</a:t>
            </a:fld>
            <a:endParaRPr lang="en-US"/>
          </a:p>
        </p:txBody>
      </p:sp>
      <p:sp>
        <p:nvSpPr>
          <p:cNvPr id="2" name="Title 1"/>
          <p:cNvSpPr>
            <a:spLocks noGrp="1"/>
          </p:cNvSpPr>
          <p:nvPr>
            <p:ph type="title"/>
          </p:nvPr>
        </p:nvSpPr>
        <p:spPr/>
        <p:txBody>
          <a:bodyPr/>
          <a:lstStyle/>
          <a:p>
            <a:pPr eaLnBrk="1" hangingPunct="1">
              <a:defRPr/>
            </a:pPr>
            <a:r>
              <a:rPr lang="en-US" dirty="0" smtClean="0"/>
              <a:t>Adam’s Nature Became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When Adam apostatized, he placed himself on Satan's side; </a:t>
            </a:r>
            <a:r>
              <a:rPr lang="en-US" u="sng" dirty="0">
                <a:solidFill>
                  <a:srgbClr val="FF33CC"/>
                </a:solidFill>
                <a:effectLst/>
              </a:rPr>
              <a:t>his nature became evil</a:t>
            </a:r>
            <a:r>
              <a:rPr lang="en-US" dirty="0">
                <a:effectLst/>
              </a:rPr>
              <a:t>, and he became separated from </a:t>
            </a:r>
            <a:r>
              <a:rPr lang="en-US" dirty="0" smtClean="0">
                <a:effectLst/>
              </a:rPr>
              <a:t>God…Evil</a:t>
            </a:r>
            <a:r>
              <a:rPr lang="en-US" dirty="0">
                <a:effectLst/>
              </a:rPr>
              <a:t>, wherever it exists, will always league with evil against good, so that naturally fallen angels and fallen men are linked in a desperate companionship</a:t>
            </a:r>
            <a:r>
              <a:rPr lang="en-US" sz="2800" dirty="0">
                <a:effectLst/>
              </a:rPr>
              <a:t>. </a:t>
            </a:r>
            <a:r>
              <a:rPr lang="en-US" sz="2400" dirty="0" smtClean="0">
                <a:effectLst/>
              </a:rPr>
              <a:t>{</a:t>
            </a:r>
            <a:r>
              <a:rPr lang="en-US" sz="2400" dirty="0">
                <a:effectLst/>
              </a:rPr>
              <a:t>RH, May 3, 1906 </a:t>
            </a:r>
            <a:r>
              <a:rPr lang="en-US" sz="1800" dirty="0">
                <a:effectLst/>
              </a:rPr>
              <a:t>par. 2}  </a:t>
            </a:r>
            <a:endParaRPr lang="en-US" sz="1800" dirty="0" smtClean="0">
              <a:effectLst/>
            </a:endParaRPr>
          </a:p>
          <a:p>
            <a:pPr marL="0" indent="0" eaLnBrk="1" hangingPunct="1">
              <a:buFont typeface="Wingdings" pitchFamily="2" charset="2"/>
              <a:buNone/>
              <a:defRPr/>
            </a:pPr>
            <a:endParaRPr lang="en-US" sz="2000" dirty="0">
              <a:effectLst/>
            </a:endParaRPr>
          </a:p>
          <a:p>
            <a:pPr marL="0" indent="0" eaLnBrk="1" hangingPunct="1">
              <a:buFont typeface="Wingdings" pitchFamily="2" charset="2"/>
              <a:buNone/>
              <a:defRPr/>
            </a:pPr>
            <a:r>
              <a:rPr lang="en-US" dirty="0" smtClean="0">
                <a:solidFill>
                  <a:srgbClr val="FFFF00"/>
                </a:solidFill>
              </a:rPr>
              <a:t>No natural enmity with Satan</a:t>
            </a: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6883639-B2AE-4133-A79B-31B8781189CF}" type="slidenum">
              <a:rPr lang="en-US" sz="1200">
                <a:effectLst>
                  <a:outerShdw blurRad="38100" dist="38100" dir="2700000" algn="tl">
                    <a:srgbClr val="000000"/>
                  </a:outerShdw>
                </a:effectLst>
              </a:rPr>
              <a:pPr algn="r">
                <a:defRPr/>
              </a:pPr>
              <a:t>71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939BACF-23DD-4EF3-8A1B-75670FC10493}" type="slidenum">
              <a:rPr lang="en-US"/>
              <a:pPr>
                <a:defRPr/>
              </a:pPr>
              <a:t>72</a:t>
            </a:fld>
            <a:endParaRPr lang="en-US"/>
          </a:p>
        </p:txBody>
      </p:sp>
      <p:sp>
        <p:nvSpPr>
          <p:cNvPr id="2" name="Title 1"/>
          <p:cNvSpPr>
            <a:spLocks noGrp="1"/>
          </p:cNvSpPr>
          <p:nvPr>
            <p:ph type="title"/>
          </p:nvPr>
        </p:nvSpPr>
        <p:spPr/>
        <p:txBody>
          <a:bodyPr/>
          <a:lstStyle/>
          <a:p>
            <a:pPr eaLnBrk="1" hangingPunct="1">
              <a:defRPr/>
            </a:pPr>
            <a:r>
              <a:rPr lang="en-US" dirty="0" smtClean="0"/>
              <a:t>Bent to Evil</a:t>
            </a:r>
            <a:endParaRPr lang="en-US" dirty="0"/>
          </a:p>
        </p:txBody>
      </p:sp>
      <p:sp>
        <p:nvSpPr>
          <p:cNvPr id="3" name="Content Placeholder 2"/>
          <p:cNvSpPr>
            <a:spLocks noGrp="1"/>
          </p:cNvSpPr>
          <p:nvPr>
            <p:ph idx="1"/>
          </p:nvPr>
        </p:nvSpPr>
        <p:spPr>
          <a:xfrm>
            <a:off x="457200" y="1371600"/>
            <a:ext cx="8229600" cy="4759325"/>
          </a:xfrm>
        </p:spPr>
        <p:txBody>
          <a:bodyPr/>
          <a:lstStyle/>
          <a:p>
            <a:pPr eaLnBrk="1" hangingPunct="1">
              <a:defRPr/>
            </a:pPr>
            <a:r>
              <a:rPr lang="en-US" sz="2800" dirty="0">
                <a:effectLst/>
              </a:rPr>
              <a:t>When man transgressed the divine law, </a:t>
            </a:r>
            <a:r>
              <a:rPr lang="en-US" sz="2800" dirty="0">
                <a:solidFill>
                  <a:srgbClr val="FF33CC"/>
                </a:solidFill>
                <a:effectLst/>
              </a:rPr>
              <a:t>his nature became evil</a:t>
            </a:r>
            <a:r>
              <a:rPr lang="en-US" sz="2800" dirty="0">
                <a:effectLst/>
              </a:rPr>
              <a:t>, and he was in harmony, and not at variance, with Satan. There exists naturally no enmity between sinful man and the originator of sin. </a:t>
            </a:r>
            <a:r>
              <a:rPr lang="en-US" sz="2800" dirty="0">
                <a:solidFill>
                  <a:srgbClr val="FF33CC"/>
                </a:solidFill>
                <a:effectLst/>
              </a:rPr>
              <a:t>Both became evil through apostasy</a:t>
            </a:r>
            <a:r>
              <a:rPr lang="en-US" sz="2800" dirty="0" smtClean="0">
                <a:effectLst/>
              </a:rPr>
              <a:t>. </a:t>
            </a:r>
            <a:r>
              <a:rPr lang="en-US" sz="2400" dirty="0">
                <a:effectLst/>
              </a:rPr>
              <a:t>{GC 505.2} </a:t>
            </a:r>
            <a:endParaRPr lang="en-US" sz="2400" dirty="0" smtClean="0">
              <a:effectLst/>
            </a:endParaRPr>
          </a:p>
          <a:p>
            <a:pPr eaLnBrk="1" hangingPunct="1">
              <a:defRPr/>
            </a:pPr>
            <a:endParaRPr lang="en-US" sz="2400" dirty="0">
              <a:effectLst/>
            </a:endParaRPr>
          </a:p>
          <a:p>
            <a:pPr eaLnBrk="1" hangingPunct="1">
              <a:defRPr/>
            </a:pPr>
            <a:r>
              <a:rPr lang="en-US" sz="2400" dirty="0" smtClean="0">
                <a:effectLst/>
              </a:rPr>
              <a:t>The </a:t>
            </a:r>
            <a:r>
              <a:rPr lang="en-US" sz="2400" dirty="0">
                <a:effectLst/>
              </a:rPr>
              <a:t>result of the eating of the tree of </a:t>
            </a:r>
            <a:r>
              <a:rPr lang="en-US" sz="2400" dirty="0" smtClean="0">
                <a:effectLst/>
              </a:rPr>
              <a:t>knowledge of </a:t>
            </a:r>
            <a:r>
              <a:rPr lang="en-US" sz="2400" dirty="0">
                <a:effectLst/>
              </a:rPr>
              <a:t>good and evil is manifest in every man's experience. There is in his nature </a:t>
            </a:r>
            <a:r>
              <a:rPr lang="en-US" sz="2400" dirty="0">
                <a:solidFill>
                  <a:srgbClr val="FFFF00"/>
                </a:solidFill>
                <a:effectLst/>
              </a:rPr>
              <a:t>a bent to evil</a:t>
            </a:r>
            <a:r>
              <a:rPr lang="en-US" sz="2400" dirty="0">
                <a:effectLst/>
              </a:rPr>
              <a:t>, a force which, unaided, he cannot resist. </a:t>
            </a:r>
            <a:r>
              <a:rPr lang="en-US" sz="2800" dirty="0" smtClean="0">
                <a:effectLst/>
              </a:rPr>
              <a:t>{</a:t>
            </a:r>
            <a:r>
              <a:rPr lang="en-US" sz="2800" dirty="0">
                <a:effectLst/>
              </a:rPr>
              <a:t>Ed 29.1}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2825E4FF-2476-49CE-BDF7-BAD44A4A4CE0}" type="slidenum">
              <a:rPr lang="en-US" sz="1200">
                <a:effectLst>
                  <a:outerShdw blurRad="38100" dist="38100" dir="2700000" algn="tl">
                    <a:srgbClr val="000000"/>
                  </a:outerShdw>
                </a:effectLst>
              </a:rPr>
              <a:pPr algn="r">
                <a:defRPr/>
              </a:pPr>
              <a:t>72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495AB51-0314-4E1B-9FA3-3774F9C4114B}" type="slidenum">
              <a:rPr lang="en-US"/>
              <a:pPr>
                <a:defRPr/>
              </a:pPr>
              <a:t>73</a:t>
            </a:fld>
            <a:endParaRPr lang="en-US"/>
          </a:p>
        </p:txBody>
      </p:sp>
      <p:sp>
        <p:nvSpPr>
          <p:cNvPr id="2" name="Title 1"/>
          <p:cNvSpPr>
            <a:spLocks noGrp="1"/>
          </p:cNvSpPr>
          <p:nvPr>
            <p:ph type="title"/>
          </p:nvPr>
        </p:nvSpPr>
        <p:spPr/>
        <p:txBody>
          <a:bodyPr/>
          <a:lstStyle/>
          <a:p>
            <a:pPr eaLnBrk="1" hangingPunct="1">
              <a:defRPr/>
            </a:pPr>
            <a:r>
              <a:rPr lang="en-US" dirty="0" smtClean="0"/>
              <a:t>Lower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Those who put their trust in Christ are not to be enslaved by any hereditary or cultivated habit or tendency. Instead of being held in </a:t>
            </a:r>
            <a:r>
              <a:rPr lang="en-US" sz="2800" dirty="0">
                <a:solidFill>
                  <a:srgbClr val="FF33CC"/>
                </a:solidFill>
                <a:effectLst/>
              </a:rPr>
              <a:t>bondage to the lower nature</a:t>
            </a:r>
            <a:r>
              <a:rPr lang="en-US" sz="2800" dirty="0">
                <a:effectLst/>
              </a:rPr>
              <a:t>, they are to rule every appetite and passion. God has not left us to </a:t>
            </a:r>
            <a:r>
              <a:rPr lang="en-US" sz="2800" dirty="0">
                <a:solidFill>
                  <a:srgbClr val="FF33CC"/>
                </a:solidFill>
                <a:effectLst/>
              </a:rPr>
              <a:t>battle with evil </a:t>
            </a:r>
            <a:r>
              <a:rPr lang="en-US" sz="2800" dirty="0">
                <a:effectLst/>
              </a:rPr>
              <a:t>in our own finite strength. Whatever may be our inherited or cultivated tendencies to wrong, we can overcome through the power that He is ready to impart.  {MH 175.1}</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C727E7D-7400-4F33-9FED-A517F59C44F7}" type="slidenum">
              <a:rPr lang="en-US" sz="1200">
                <a:effectLst>
                  <a:outerShdw blurRad="38100" dist="38100" dir="2700000" algn="tl">
                    <a:srgbClr val="000000"/>
                  </a:outerShdw>
                </a:effectLst>
              </a:rPr>
              <a:pPr algn="r">
                <a:defRPr/>
              </a:pPr>
              <a:t>73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42A53D2-1F58-4EC8-8B55-563D5B834084}" type="slidenum">
              <a:rPr lang="en-US"/>
              <a:pPr>
                <a:defRPr/>
              </a:pPr>
              <a:t>74</a:t>
            </a:fld>
            <a:endParaRPr lang="en-US"/>
          </a:p>
        </p:txBody>
      </p:sp>
      <p:sp>
        <p:nvSpPr>
          <p:cNvPr id="2" name="Title 1"/>
          <p:cNvSpPr>
            <a:spLocks noGrp="1"/>
          </p:cNvSpPr>
          <p:nvPr>
            <p:ph type="title"/>
          </p:nvPr>
        </p:nvSpPr>
        <p:spPr/>
        <p:txBody>
          <a:bodyPr/>
          <a:lstStyle/>
          <a:p>
            <a:pPr eaLnBrk="1" hangingPunct="1">
              <a:defRPr/>
            </a:pPr>
            <a:r>
              <a:rPr lang="en-US" dirty="0" smtClean="0"/>
              <a:t>Carnal Nature</a:t>
            </a:r>
            <a:br>
              <a:rPr lang="en-US" dirty="0" smtClean="0"/>
            </a:br>
            <a:r>
              <a:rPr lang="en-US" dirty="0" smtClean="0"/>
              <a:t>Partaker of Satanic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When man sinned, all heaven was filled with sorrow; for through yielding to temptation, man became the enemy of God, a </a:t>
            </a:r>
            <a:r>
              <a:rPr lang="en-US" sz="2800" dirty="0">
                <a:solidFill>
                  <a:srgbClr val="FF33CC"/>
                </a:solidFill>
                <a:effectLst/>
              </a:rPr>
              <a:t>partaker of the Satanic nature</a:t>
            </a:r>
            <a:r>
              <a:rPr lang="en-US" sz="2800" dirty="0">
                <a:effectLst/>
              </a:rPr>
              <a:t>. The image of God in which he had been created was marred and distorted. The character of man was out of harmony with the character of God; </a:t>
            </a:r>
            <a:r>
              <a:rPr lang="en-US" sz="2800" dirty="0">
                <a:solidFill>
                  <a:srgbClr val="FFFF00"/>
                </a:solidFill>
                <a:effectLst/>
              </a:rPr>
              <a:t>for through sin man became carnal</a:t>
            </a:r>
            <a:r>
              <a:rPr lang="en-US" sz="2800" dirty="0">
                <a:effectLst/>
              </a:rPr>
              <a:t>, and the carnal heart is enmity against God, is not subject to the law of God, neither indeed can be. {ST, February 13, 1893 par. 6}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C89369F-125A-4BB1-9192-55610DAAF3C2}" type="slidenum">
              <a:rPr lang="en-US" sz="1200">
                <a:effectLst>
                  <a:outerShdw blurRad="38100" dist="38100" dir="2700000" algn="tl">
                    <a:srgbClr val="000000"/>
                  </a:outerShdw>
                </a:effectLst>
              </a:rPr>
              <a:pPr algn="r">
                <a:defRPr/>
              </a:pPr>
              <a:t>74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6D235DE-1AA6-48D1-A1E6-C8A3A9BD9876}" type="slidenum">
              <a:rPr lang="en-US"/>
              <a:pPr>
                <a:defRPr/>
              </a:pPr>
              <a:t>75</a:t>
            </a:fld>
            <a:endParaRPr lang="en-US"/>
          </a:p>
        </p:txBody>
      </p:sp>
      <p:sp>
        <p:nvSpPr>
          <p:cNvPr id="2" name="Title 1"/>
          <p:cNvSpPr>
            <a:spLocks noGrp="1"/>
          </p:cNvSpPr>
          <p:nvPr>
            <p:ph type="title"/>
          </p:nvPr>
        </p:nvSpPr>
        <p:spPr/>
        <p:txBody>
          <a:bodyPr/>
          <a:lstStyle/>
          <a:p>
            <a:pPr eaLnBrk="1" hangingPunct="1">
              <a:defRPr/>
            </a:pPr>
            <a:r>
              <a:rPr lang="en-US" dirty="0" smtClean="0"/>
              <a:t>Carnal/Fleshly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The </a:t>
            </a:r>
            <a:r>
              <a:rPr lang="en-US" dirty="0">
                <a:solidFill>
                  <a:srgbClr val="FFFF00"/>
                </a:solidFill>
                <a:effectLst/>
              </a:rPr>
              <a:t>lower passions </a:t>
            </a:r>
            <a:r>
              <a:rPr lang="en-US" dirty="0">
                <a:effectLst/>
              </a:rPr>
              <a:t>have their seat in the body and work through it. </a:t>
            </a:r>
            <a:r>
              <a:rPr lang="en-US" dirty="0">
                <a:solidFill>
                  <a:srgbClr val="FF33CC"/>
                </a:solidFill>
                <a:effectLst/>
              </a:rPr>
              <a:t>The words "flesh" or "fleshly" or "carnal lusts" embrace the lower, </a:t>
            </a:r>
            <a:r>
              <a:rPr lang="en-US" u="sng" dirty="0">
                <a:solidFill>
                  <a:srgbClr val="FF33CC"/>
                </a:solidFill>
                <a:effectLst/>
              </a:rPr>
              <a:t>corrupt nature</a:t>
            </a:r>
            <a:r>
              <a:rPr lang="en-US" dirty="0">
                <a:effectLst/>
              </a:rPr>
              <a:t>; the flesh of itself cannot act contrary to the will of God. {AH 127.2}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40420CE-2C26-4CA3-BBA9-A4E1CBB1E520}" type="slidenum">
              <a:rPr lang="en-US" sz="1200">
                <a:effectLst>
                  <a:outerShdw blurRad="38100" dist="38100" dir="2700000" algn="tl">
                    <a:srgbClr val="000000"/>
                  </a:outerShdw>
                </a:effectLst>
              </a:rPr>
              <a:pPr algn="r">
                <a:defRPr/>
              </a:pPr>
              <a:t>75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6BC9DDC2-BE83-4936-B8F4-1DD2D5A8D86B}" type="slidenum">
              <a:rPr lang="en-US"/>
              <a:pPr>
                <a:defRPr/>
              </a:pPr>
              <a:t>76</a:t>
            </a:fld>
            <a:endParaRPr lang="en-US"/>
          </a:p>
        </p:txBody>
      </p:sp>
      <p:sp>
        <p:nvSpPr>
          <p:cNvPr id="2" name="Title 1"/>
          <p:cNvSpPr>
            <a:spLocks noGrp="1"/>
          </p:cNvSpPr>
          <p:nvPr>
            <p:ph type="title"/>
          </p:nvPr>
        </p:nvSpPr>
        <p:spPr>
          <a:xfrm>
            <a:off x="457200" y="277813"/>
            <a:ext cx="8229600" cy="941387"/>
          </a:xfrm>
        </p:spPr>
        <p:txBody>
          <a:bodyPr/>
          <a:lstStyle/>
          <a:p>
            <a:pPr eaLnBrk="1" hangingPunct="1">
              <a:defRPr/>
            </a:pPr>
            <a:r>
              <a:rPr lang="en-US" dirty="0" smtClean="0"/>
              <a:t>Adam’s Posterity</a:t>
            </a:r>
            <a:br>
              <a:rPr lang="en-US" dirty="0" smtClean="0"/>
            </a:br>
            <a:r>
              <a:rPr lang="en-US" dirty="0" smtClean="0"/>
              <a:t>Inherent Propensities </a:t>
            </a:r>
            <a:endParaRPr lang="en-US" dirty="0"/>
          </a:p>
        </p:txBody>
      </p:sp>
      <p:sp>
        <p:nvSpPr>
          <p:cNvPr id="3" name="Content Placeholder 2"/>
          <p:cNvSpPr>
            <a:spLocks noGrp="1"/>
          </p:cNvSpPr>
          <p:nvPr>
            <p:ph idx="1"/>
          </p:nvPr>
        </p:nvSpPr>
        <p:spPr>
          <a:xfrm>
            <a:off x="457200" y="1447800"/>
            <a:ext cx="8229600" cy="4683125"/>
          </a:xfrm>
        </p:spPr>
        <p:txBody>
          <a:bodyPr/>
          <a:lstStyle/>
          <a:p>
            <a:pPr marL="0" indent="0" eaLnBrk="1" hangingPunct="1">
              <a:buFont typeface="Wingdings" pitchFamily="2" charset="2"/>
              <a:buNone/>
              <a:defRPr/>
            </a:pPr>
            <a:r>
              <a:rPr lang="en-US" sz="2800" dirty="0" smtClean="0">
                <a:effectLst/>
              </a:rPr>
              <a:t>The </a:t>
            </a:r>
            <a:r>
              <a:rPr lang="en-US" sz="2800" dirty="0">
                <a:effectLst/>
              </a:rPr>
              <a:t>first Adam was created a pure, sinless being, without a taint of sin upon him; he was in the image of God. He could fall, and he did fall through transgressing.</a:t>
            </a:r>
            <a:r>
              <a:rPr lang="en-US" sz="2800" dirty="0" smtClean="0">
                <a:effectLst/>
              </a:rPr>
              <a:t>  Because </a:t>
            </a:r>
            <a:r>
              <a:rPr lang="en-US" sz="2800" dirty="0">
                <a:effectLst/>
              </a:rPr>
              <a:t>of sin, </a:t>
            </a:r>
            <a:r>
              <a:rPr lang="en-US" sz="2800" dirty="0">
                <a:solidFill>
                  <a:srgbClr val="FF33CC"/>
                </a:solidFill>
                <a:effectLst/>
              </a:rPr>
              <a:t>his posterity was born with </a:t>
            </a:r>
            <a:r>
              <a:rPr lang="en-US" sz="2800" u="sng" dirty="0">
                <a:solidFill>
                  <a:srgbClr val="FF33CC"/>
                </a:solidFill>
                <a:effectLst/>
              </a:rPr>
              <a:t>inherent </a:t>
            </a:r>
            <a:r>
              <a:rPr lang="en-US" sz="2800" u="sng" dirty="0" smtClean="0">
                <a:solidFill>
                  <a:srgbClr val="FF33CC"/>
                </a:solidFill>
                <a:effectLst/>
              </a:rPr>
              <a:t>propensities</a:t>
            </a:r>
            <a:r>
              <a:rPr lang="en-US" sz="2800" dirty="0" smtClean="0">
                <a:solidFill>
                  <a:srgbClr val="FF33CC"/>
                </a:solidFill>
                <a:effectLst/>
              </a:rPr>
              <a:t> </a:t>
            </a:r>
            <a:r>
              <a:rPr lang="en-US" sz="2800" dirty="0">
                <a:solidFill>
                  <a:srgbClr val="FF33CC"/>
                </a:solidFill>
                <a:effectLst/>
              </a:rPr>
              <a:t>of disobedience</a:t>
            </a:r>
            <a:r>
              <a:rPr lang="en-US" sz="2800" dirty="0">
                <a:effectLst/>
              </a:rPr>
              <a:t>. </a:t>
            </a:r>
            <a:r>
              <a:rPr lang="en-US" sz="2400" dirty="0" smtClean="0">
                <a:effectLst/>
              </a:rPr>
              <a:t>{</a:t>
            </a:r>
            <a:r>
              <a:rPr lang="en-US" sz="2400" dirty="0">
                <a:effectLst/>
              </a:rPr>
              <a:t>13MR 18.1</a:t>
            </a:r>
            <a:r>
              <a:rPr lang="en-US" sz="2400" dirty="0" smtClean="0">
                <a:effectLst/>
              </a:rPr>
              <a:t>}</a:t>
            </a:r>
          </a:p>
          <a:p>
            <a:pPr marL="0" indent="0" eaLnBrk="1" hangingPunct="1">
              <a:buFont typeface="Wingdings" pitchFamily="2" charset="2"/>
              <a:buNone/>
              <a:defRPr/>
            </a:pPr>
            <a:endParaRPr lang="en-US" sz="2800" dirty="0" smtClean="0">
              <a:effectLst/>
            </a:endParaRPr>
          </a:p>
          <a:p>
            <a:pPr marL="0" indent="0" eaLnBrk="1" hangingPunct="1">
              <a:buFont typeface="Wingdings" pitchFamily="2" charset="2"/>
              <a:buNone/>
              <a:defRPr/>
            </a:pPr>
            <a:r>
              <a:rPr lang="en-US" sz="2400" u="sng" dirty="0" smtClean="0">
                <a:effectLst/>
              </a:rPr>
              <a:t>Propensities of Nature</a:t>
            </a:r>
            <a:r>
              <a:rPr lang="en-US" sz="2400" dirty="0" smtClean="0">
                <a:effectLst/>
              </a:rPr>
              <a:t> </a:t>
            </a:r>
            <a:r>
              <a:rPr lang="en-US" sz="2400" dirty="0" smtClean="0">
                <a:effectLst/>
                <a:sym typeface="Wingdings" pitchFamily="2" charset="2"/>
              </a:rPr>
              <a:t> Inherent</a:t>
            </a:r>
            <a:endParaRPr lang="en-US" sz="2400" dirty="0" smtClean="0">
              <a:effectLst/>
            </a:endParaRPr>
          </a:p>
          <a:p>
            <a:pPr marL="0" indent="0" eaLnBrk="1" hangingPunct="1">
              <a:buFont typeface="Wingdings" pitchFamily="2" charset="2"/>
              <a:buNone/>
              <a:defRPr/>
            </a:pPr>
            <a:r>
              <a:rPr lang="en-US" sz="2400" u="sng" dirty="0" smtClean="0">
                <a:effectLst/>
              </a:rPr>
              <a:t>Propensities </a:t>
            </a:r>
            <a:r>
              <a:rPr lang="en-US" sz="2400" u="sng" dirty="0">
                <a:effectLst/>
              </a:rPr>
              <a:t>of Character</a:t>
            </a:r>
            <a:r>
              <a:rPr lang="en-US" sz="2400" dirty="0">
                <a:effectLst/>
              </a:rPr>
              <a:t>: </a:t>
            </a:r>
            <a:r>
              <a:rPr lang="en-US" sz="2400" dirty="0" smtClean="0">
                <a:effectLst/>
              </a:rPr>
              <a:t>“Then </a:t>
            </a:r>
            <a:r>
              <a:rPr lang="en-US" sz="2400" dirty="0">
                <a:effectLst/>
              </a:rPr>
              <a:t>we are cleansed from all sin, all defects of character. We need not retain one sinful propensity</a:t>
            </a:r>
            <a:r>
              <a:rPr lang="en-US" sz="2400" dirty="0" smtClean="0">
                <a:effectLst/>
              </a:rPr>
              <a:t>.” </a:t>
            </a:r>
            <a:r>
              <a:rPr lang="da-DK" sz="2400" dirty="0" smtClean="0">
                <a:effectLst/>
              </a:rPr>
              <a:t> </a:t>
            </a:r>
            <a:r>
              <a:rPr lang="da-DK" sz="2000" dirty="0">
                <a:effectLst/>
              </a:rPr>
              <a:t>{RH, April 24, 1900 par. 6} </a:t>
            </a:r>
            <a:endParaRPr lang="en-US" sz="2000" dirty="0" smtClean="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75752F5-FE13-4A67-A006-C50E93743CE2}" type="slidenum">
              <a:rPr lang="en-US" sz="1200">
                <a:effectLst>
                  <a:outerShdw blurRad="38100" dist="38100" dir="2700000" algn="tl">
                    <a:srgbClr val="000000"/>
                  </a:outerShdw>
                </a:effectLst>
              </a:rPr>
              <a:pPr algn="r">
                <a:defRPr/>
              </a:pPr>
              <a:t>76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41F60A77-A1C7-439A-AB40-E6108C502FDE}" type="slidenum">
              <a:rPr lang="en-US"/>
              <a:pPr>
                <a:defRPr/>
              </a:pPr>
              <a:t>77</a:t>
            </a:fld>
            <a:endParaRPr lang="en-US"/>
          </a:p>
        </p:txBody>
      </p:sp>
      <p:sp>
        <p:nvSpPr>
          <p:cNvPr id="2" name="Title 1"/>
          <p:cNvSpPr>
            <a:spLocks noGrp="1"/>
          </p:cNvSpPr>
          <p:nvPr>
            <p:ph type="title"/>
          </p:nvPr>
        </p:nvSpPr>
        <p:spPr/>
        <p:txBody>
          <a:bodyPr/>
          <a:lstStyle/>
          <a:p>
            <a:pPr eaLnBrk="1" hangingPunct="1">
              <a:defRPr/>
            </a:pPr>
            <a:r>
              <a:rPr lang="en-US" dirty="0" smtClean="0"/>
              <a:t>Adam Corrupts Human Nature</a:t>
            </a:r>
            <a:endParaRPr lang="en-US" dirty="0"/>
          </a:p>
        </p:txBody>
      </p:sp>
      <p:sp>
        <p:nvSpPr>
          <p:cNvPr id="171013" name="Content Placeholder 2"/>
          <p:cNvSpPr>
            <a:spLocks noGrp="1"/>
          </p:cNvSpPr>
          <p:nvPr>
            <p:ph idx="1"/>
          </p:nvPr>
        </p:nvSpPr>
        <p:spPr/>
        <p:txBody>
          <a:bodyPr/>
          <a:lstStyle/>
          <a:p>
            <a:pPr marL="0" indent="0" eaLnBrk="1" hangingPunct="1">
              <a:buFont typeface="Wingdings" pitchFamily="2" charset="2"/>
              <a:buNone/>
            </a:pPr>
            <a:r>
              <a:rPr lang="en-US" smtClean="0">
                <a:effectLst/>
              </a:rPr>
              <a:t>Through the medium of influence, taking advantage of the action of mind on mind, he prevailed on Adam to sin. </a:t>
            </a:r>
            <a:r>
              <a:rPr lang="en-US" smtClean="0">
                <a:solidFill>
                  <a:srgbClr val="FFFF00"/>
                </a:solidFill>
                <a:effectLst/>
              </a:rPr>
              <a:t>Thus at its very source human nature was corrupted</a:t>
            </a:r>
            <a:r>
              <a:rPr lang="en-US" smtClean="0">
                <a:effectLst/>
              </a:rPr>
              <a:t>. And ever since then sin has continued its hateful work, reaching from mind to mind. Every sin committed awakens the echoes of the original sin</a:t>
            </a:r>
            <a:r>
              <a:rPr lang="en-US" sz="2400" smtClean="0">
                <a:effectLst/>
              </a:rPr>
              <a:t>.  {RH, April 16, 1901 par. 5}  </a:t>
            </a: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72F5D51-8389-44B7-AFF0-51638BC69EC5}" type="slidenum">
              <a:rPr lang="en-US" sz="1200">
                <a:effectLst>
                  <a:outerShdw blurRad="38100" dist="38100" dir="2700000" algn="tl">
                    <a:srgbClr val="000000"/>
                  </a:outerShdw>
                </a:effectLst>
              </a:rPr>
              <a:pPr algn="r">
                <a:defRPr/>
              </a:pPr>
              <a:t>77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B5C322F5-DC1B-4FF9-8726-43B6268495E3}" type="slidenum">
              <a:rPr lang="en-US"/>
              <a:pPr>
                <a:defRPr/>
              </a:pPr>
              <a:t>78</a:t>
            </a:fld>
            <a:endParaRPr lang="en-US"/>
          </a:p>
        </p:txBody>
      </p:sp>
      <p:sp>
        <p:nvSpPr>
          <p:cNvPr id="2" name="Title 1"/>
          <p:cNvSpPr>
            <a:spLocks noGrp="1"/>
          </p:cNvSpPr>
          <p:nvPr>
            <p:ph type="title"/>
          </p:nvPr>
        </p:nvSpPr>
        <p:spPr/>
        <p:txBody>
          <a:bodyPr/>
          <a:lstStyle/>
          <a:p>
            <a:pPr eaLnBrk="1" hangingPunct="1">
              <a:defRPr/>
            </a:pPr>
            <a:r>
              <a:rPr lang="en-US" dirty="0" smtClean="0"/>
              <a:t>Subdue Corrupt Nature </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FF00"/>
                </a:solidFill>
                <a:effectLst/>
              </a:rPr>
              <a:t>In itself humanity is tainted and corrupted</a:t>
            </a:r>
            <a:r>
              <a:rPr lang="en-US" dirty="0">
                <a:effectLst/>
              </a:rPr>
              <a:t>; but Christ brought moral power to man, and those who live in communion with him overcome as he overcame</a:t>
            </a:r>
            <a:r>
              <a:rPr lang="en-US" sz="2800" dirty="0">
                <a:effectLst/>
              </a:rPr>
              <a:t>. </a:t>
            </a:r>
            <a:r>
              <a:rPr lang="en-US" sz="2000" dirty="0" smtClean="0">
                <a:effectLst/>
              </a:rPr>
              <a:t>{</a:t>
            </a:r>
            <a:r>
              <a:rPr lang="en-US" sz="2000" dirty="0">
                <a:effectLst/>
              </a:rPr>
              <a:t>ST, </a:t>
            </a:r>
            <a:r>
              <a:rPr lang="en-US" sz="2000" dirty="0" smtClean="0">
                <a:effectLst/>
              </a:rPr>
              <a:t>12-10</a:t>
            </a:r>
            <a:r>
              <a:rPr lang="en-US" sz="2000" dirty="0">
                <a:effectLst/>
              </a:rPr>
              <a:t>, 1896 </a:t>
            </a:r>
            <a:r>
              <a:rPr lang="en-US" sz="1600" dirty="0" smtClean="0">
                <a:effectLst/>
              </a:rPr>
              <a:t>par</a:t>
            </a:r>
            <a:r>
              <a:rPr lang="en-US" sz="2000" dirty="0" smtClean="0">
                <a:effectLst/>
              </a:rPr>
              <a:t> </a:t>
            </a:r>
            <a:r>
              <a:rPr lang="en-US" sz="1400" dirty="0">
                <a:effectLst/>
              </a:rPr>
              <a:t>10}</a:t>
            </a:r>
            <a:endParaRPr lang="en-US" sz="1600" dirty="0">
              <a:effectLst/>
            </a:endParaRPr>
          </a:p>
          <a:p>
            <a:pPr marL="0" indent="0" eaLnBrk="1" hangingPunct="1">
              <a:buFont typeface="Wingdings" pitchFamily="2" charset="2"/>
              <a:buNone/>
              <a:defRPr/>
            </a:pPr>
            <a:endParaRPr lang="en-US" dirty="0" smtClean="0">
              <a:effectLst/>
            </a:endParaRPr>
          </a:p>
          <a:p>
            <a:pPr marL="0" indent="0" eaLnBrk="1" hangingPunct="1">
              <a:buFont typeface="Wingdings" pitchFamily="2" charset="2"/>
              <a:buNone/>
              <a:defRPr/>
            </a:pPr>
            <a:r>
              <a:rPr lang="en-US" dirty="0" smtClean="0">
                <a:effectLst/>
              </a:rPr>
              <a:t>By </a:t>
            </a:r>
            <a:r>
              <a:rPr lang="en-US" dirty="0">
                <a:effectLst/>
              </a:rPr>
              <a:t>holiness in the daily life we are to reveal Christ to those around us. </a:t>
            </a:r>
            <a:r>
              <a:rPr lang="en-US" dirty="0">
                <a:solidFill>
                  <a:srgbClr val="FF33CC"/>
                </a:solidFill>
                <a:effectLst/>
              </a:rPr>
              <a:t>Corrupt human nature is to be subdued, not exalted</a:t>
            </a:r>
            <a:r>
              <a:rPr lang="en-US" dirty="0">
                <a:effectLst/>
              </a:rPr>
              <a:t>. </a:t>
            </a:r>
            <a:r>
              <a:rPr lang="en-US" sz="2000" dirty="0">
                <a:effectLst/>
              </a:rPr>
              <a:t>{8T 234.2}</a:t>
            </a:r>
            <a:endParaRPr lang="en-US" sz="2800"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9A96EE0-C4DA-4250-9683-14BA52FB2792}" type="slidenum">
              <a:rPr lang="en-US" sz="1200">
                <a:effectLst>
                  <a:outerShdw blurRad="38100" dist="38100" dir="2700000" algn="tl">
                    <a:srgbClr val="000000"/>
                  </a:outerShdw>
                </a:effectLst>
              </a:rPr>
              <a:pPr algn="r">
                <a:defRPr/>
              </a:pPr>
              <a:t>78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1340A4A-8FB7-4AD2-BDDB-EA547F0564EA}" type="slidenum">
              <a:rPr lang="en-US"/>
              <a:pPr>
                <a:defRPr/>
              </a:pPr>
              <a:t>79</a:t>
            </a:fld>
            <a:endParaRPr lang="en-US"/>
          </a:p>
        </p:txBody>
      </p:sp>
      <p:sp>
        <p:nvSpPr>
          <p:cNvPr id="2" name="Title 1"/>
          <p:cNvSpPr>
            <a:spLocks noGrp="1"/>
          </p:cNvSpPr>
          <p:nvPr>
            <p:ph type="title"/>
          </p:nvPr>
        </p:nvSpPr>
        <p:spPr/>
        <p:txBody>
          <a:bodyPr/>
          <a:lstStyle/>
          <a:p>
            <a:pPr eaLnBrk="1" hangingPunct="1">
              <a:defRPr/>
            </a:pPr>
            <a:r>
              <a:rPr lang="en-US" dirty="0" smtClean="0"/>
              <a:t>Natural Corruption</a:t>
            </a:r>
            <a:endParaRPr lang="en-US" dirty="0"/>
          </a:p>
        </p:txBody>
      </p:sp>
      <p:sp>
        <p:nvSpPr>
          <p:cNvPr id="3" name="Content Placeholder 2"/>
          <p:cNvSpPr>
            <a:spLocks noGrp="1"/>
          </p:cNvSpPr>
          <p:nvPr>
            <p:ph idx="1"/>
          </p:nvPr>
        </p:nvSpPr>
        <p:spPr>
          <a:xfrm>
            <a:off x="457200" y="1371600"/>
            <a:ext cx="8229600" cy="4759325"/>
          </a:xfrm>
        </p:spPr>
        <p:txBody>
          <a:bodyPr/>
          <a:lstStyle/>
          <a:p>
            <a:pPr marL="0" indent="0" eaLnBrk="1" hangingPunct="1">
              <a:buFont typeface="Wingdings" pitchFamily="2" charset="2"/>
              <a:buNone/>
              <a:defRPr/>
            </a:pPr>
            <a:r>
              <a:rPr lang="en-US" dirty="0" smtClean="0">
                <a:solidFill>
                  <a:srgbClr val="FF33CC"/>
                </a:solidFill>
              </a:rPr>
              <a:t>In the human heart there is </a:t>
            </a:r>
            <a:r>
              <a:rPr lang="en-US" u="sng" dirty="0" smtClean="0">
                <a:solidFill>
                  <a:srgbClr val="FF33CC"/>
                </a:solidFill>
              </a:rPr>
              <a:t>natural </a:t>
            </a:r>
            <a:r>
              <a:rPr lang="en-US" dirty="0" smtClean="0">
                <a:solidFill>
                  <a:srgbClr val="FF33CC"/>
                </a:solidFill>
              </a:rPr>
              <a:t>selfishness and corruption</a:t>
            </a:r>
            <a:r>
              <a:rPr lang="en-US" dirty="0" smtClean="0"/>
              <a:t>, which can only be overcome by most thorough discipline and </a:t>
            </a:r>
            <a:r>
              <a:rPr lang="en-US" dirty="0" smtClean="0">
                <a:solidFill>
                  <a:srgbClr val="FF33CC"/>
                </a:solidFill>
              </a:rPr>
              <a:t>severe restraint</a:t>
            </a:r>
            <a:r>
              <a:rPr lang="en-US" dirty="0" smtClean="0"/>
              <a:t>; and even then it will require years of patient effort and </a:t>
            </a:r>
            <a:r>
              <a:rPr lang="en-US" dirty="0" smtClean="0">
                <a:solidFill>
                  <a:srgbClr val="FF33CC"/>
                </a:solidFill>
              </a:rPr>
              <a:t>earnest resistance</a:t>
            </a:r>
            <a:r>
              <a:rPr lang="en-US" dirty="0" smtClean="0"/>
              <a:t>. </a:t>
            </a:r>
          </a:p>
          <a:p>
            <a:pPr marL="0" indent="0" eaLnBrk="1" hangingPunct="1">
              <a:buFont typeface="Wingdings" pitchFamily="2" charset="2"/>
              <a:buNone/>
              <a:defRPr/>
            </a:pPr>
            <a:endParaRPr lang="en-US" dirty="0"/>
          </a:p>
          <a:p>
            <a:pPr marL="0" indent="0" eaLnBrk="1" hangingPunct="1">
              <a:buFont typeface="Wingdings" pitchFamily="2" charset="2"/>
              <a:buNone/>
              <a:defRPr/>
            </a:pPr>
            <a:r>
              <a:rPr lang="en-US" dirty="0" smtClean="0">
                <a:solidFill>
                  <a:srgbClr val="FFFF00"/>
                </a:solidFill>
              </a:rPr>
              <a:t>Post-Fall Implication</a:t>
            </a:r>
            <a:r>
              <a:rPr lang="en-US" dirty="0" smtClean="0"/>
              <a:t>: Christ must possess natural selfishness &amp; corruption</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C1797D18-2C3E-4236-A8CB-52AC1A8CEF05}" type="slidenum">
              <a:rPr lang="en-US" sz="1200">
                <a:effectLst>
                  <a:outerShdw blurRad="38100" dist="38100" dir="2700000" algn="tl">
                    <a:srgbClr val="000000"/>
                  </a:outerShdw>
                </a:effectLst>
              </a:rPr>
              <a:pPr algn="r">
                <a:defRPr/>
              </a:pPr>
              <a:t>79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8309376-3573-4D0E-9192-84451E3D2250}" type="slidenum">
              <a:rPr lang="en-US"/>
              <a:pPr>
                <a:defRPr/>
              </a:pPr>
              <a:t>8</a:t>
            </a:fld>
            <a:endParaRPr lang="en-US"/>
          </a:p>
        </p:txBody>
      </p:sp>
      <p:sp>
        <p:nvSpPr>
          <p:cNvPr id="2" name="Title 1"/>
          <p:cNvSpPr>
            <a:spLocks noGrp="1"/>
          </p:cNvSpPr>
          <p:nvPr>
            <p:ph type="title"/>
          </p:nvPr>
        </p:nvSpPr>
        <p:spPr/>
        <p:txBody>
          <a:bodyPr/>
          <a:lstStyle/>
          <a:p>
            <a:pPr eaLnBrk="1" hangingPunct="1">
              <a:defRPr/>
            </a:pPr>
            <a:r>
              <a:rPr lang="en-US" dirty="0" smtClean="0"/>
              <a:t>Paradox in Ellen White</a:t>
            </a:r>
            <a:endParaRPr lang="en-US" dirty="0"/>
          </a:p>
        </p:txBody>
      </p:sp>
      <p:sp>
        <p:nvSpPr>
          <p:cNvPr id="3" name="Content Placeholder 2"/>
          <p:cNvSpPr>
            <a:spLocks noGrp="1"/>
          </p:cNvSpPr>
          <p:nvPr>
            <p:ph idx="1"/>
          </p:nvPr>
        </p:nvSpPr>
        <p:spPr>
          <a:xfrm>
            <a:off x="533400" y="990600"/>
            <a:ext cx="8229600" cy="5368925"/>
          </a:xfrm>
        </p:spPr>
        <p:txBody>
          <a:bodyPr/>
          <a:lstStyle/>
          <a:p>
            <a:pPr marL="0" indent="0" eaLnBrk="1" hangingPunct="1">
              <a:buFont typeface="Wingdings" pitchFamily="2" charset="2"/>
              <a:buNone/>
              <a:defRPr/>
            </a:pPr>
            <a:r>
              <a:rPr lang="en-US" sz="2800" u="sng" dirty="0" smtClean="0"/>
              <a:t>Sinless Substitute</a:t>
            </a:r>
          </a:p>
          <a:p>
            <a:pPr marL="0" indent="0" eaLnBrk="1" hangingPunct="1">
              <a:buFont typeface="Wingdings" pitchFamily="2" charset="2"/>
              <a:buNone/>
              <a:defRPr/>
            </a:pPr>
            <a:r>
              <a:rPr lang="en-US" sz="2000" dirty="0" smtClean="0">
                <a:effectLst/>
              </a:rPr>
              <a:t>1. [L]et </a:t>
            </a:r>
            <a:r>
              <a:rPr lang="en-US" sz="2000" dirty="0">
                <a:effectLst/>
              </a:rPr>
              <a:t>every human being </a:t>
            </a:r>
            <a:r>
              <a:rPr lang="en-US" sz="2000" dirty="0">
                <a:solidFill>
                  <a:srgbClr val="FF33CC"/>
                </a:solidFill>
                <a:effectLst/>
              </a:rPr>
              <a:t>be warned from the ground of making Christ altogether human</a:t>
            </a:r>
            <a:r>
              <a:rPr lang="en-US" sz="2000" dirty="0">
                <a:effectLst/>
              </a:rPr>
              <a:t>, such an one as ourselves; for it cannot be. </a:t>
            </a:r>
            <a:r>
              <a:rPr lang="en-US" sz="1400" dirty="0">
                <a:effectLst/>
              </a:rPr>
              <a:t>{5BC 1128.6} </a:t>
            </a:r>
          </a:p>
          <a:p>
            <a:pPr marL="0" indent="0" eaLnBrk="1" hangingPunct="1">
              <a:buFont typeface="Wingdings" pitchFamily="2" charset="2"/>
              <a:buNone/>
              <a:defRPr/>
            </a:pPr>
            <a:r>
              <a:rPr lang="en-US" sz="2000" dirty="0" smtClean="0">
                <a:effectLst/>
              </a:rPr>
              <a:t>2. </a:t>
            </a:r>
            <a:r>
              <a:rPr lang="en-US" sz="2000" dirty="0">
                <a:effectLst/>
              </a:rPr>
              <a:t>We should have no misgivings in regard to the </a:t>
            </a:r>
            <a:r>
              <a:rPr lang="en-US" sz="2000" dirty="0">
                <a:solidFill>
                  <a:srgbClr val="FF33CC"/>
                </a:solidFill>
                <a:effectLst/>
              </a:rPr>
              <a:t>perfect </a:t>
            </a:r>
            <a:r>
              <a:rPr lang="en-US" sz="2000" dirty="0" err="1">
                <a:solidFill>
                  <a:srgbClr val="FF33CC"/>
                </a:solidFill>
                <a:effectLst/>
              </a:rPr>
              <a:t>sinlessness</a:t>
            </a:r>
            <a:r>
              <a:rPr lang="en-US" sz="2000" dirty="0">
                <a:solidFill>
                  <a:srgbClr val="FF33CC"/>
                </a:solidFill>
                <a:effectLst/>
              </a:rPr>
              <a:t> of the human nature of Christ</a:t>
            </a:r>
            <a:r>
              <a:rPr lang="en-US" sz="2000" dirty="0">
                <a:effectLst/>
              </a:rPr>
              <a:t>. </a:t>
            </a:r>
            <a:r>
              <a:rPr lang="en-US" sz="1600" dirty="0">
                <a:effectLst/>
              </a:rPr>
              <a:t>{1SM 256.2} </a:t>
            </a:r>
            <a:endParaRPr lang="en-US" sz="1600" dirty="0" smtClean="0">
              <a:effectLst/>
            </a:endParaRPr>
          </a:p>
          <a:p>
            <a:pPr marL="0" indent="0" eaLnBrk="1" hangingPunct="1">
              <a:buFont typeface="Wingdings" pitchFamily="2" charset="2"/>
              <a:buNone/>
              <a:defRPr/>
            </a:pPr>
            <a:endParaRPr lang="en-US" sz="1600" dirty="0">
              <a:effectLst/>
            </a:endParaRPr>
          </a:p>
          <a:p>
            <a:pPr marL="0" indent="0" eaLnBrk="1" hangingPunct="1">
              <a:buFont typeface="Wingdings" pitchFamily="2" charset="2"/>
              <a:buNone/>
              <a:defRPr/>
            </a:pPr>
            <a:r>
              <a:rPr lang="en-US" sz="2400" u="sng" dirty="0" smtClean="0">
                <a:effectLst/>
              </a:rPr>
              <a:t>Sympathetic Example </a:t>
            </a:r>
          </a:p>
          <a:p>
            <a:pPr marL="0" indent="0" eaLnBrk="1" hangingPunct="1">
              <a:buFont typeface="Wingdings" pitchFamily="2" charset="2"/>
              <a:buNone/>
              <a:defRPr/>
            </a:pPr>
            <a:r>
              <a:rPr lang="en-US" sz="1800" dirty="0" smtClean="0">
                <a:effectLst/>
              </a:rPr>
              <a:t>1. But </a:t>
            </a:r>
            <a:r>
              <a:rPr lang="en-US" sz="1800" dirty="0">
                <a:effectLst/>
              </a:rPr>
              <a:t>Christ reaches us where we are. </a:t>
            </a:r>
            <a:r>
              <a:rPr lang="en-US" sz="1800" dirty="0">
                <a:solidFill>
                  <a:srgbClr val="FF33CC"/>
                </a:solidFill>
                <a:effectLst/>
              </a:rPr>
              <a:t>He took our nature and overcame</a:t>
            </a:r>
            <a:r>
              <a:rPr lang="en-US" sz="1800" dirty="0">
                <a:effectLst/>
              </a:rPr>
              <a:t>, that we through taking His nature might overcome. Made "in the likeness of sinful flesh" (Romans 8:3), He lived a sinless life</a:t>
            </a:r>
            <a:r>
              <a:rPr lang="en-US" sz="1800" dirty="0" smtClean="0">
                <a:effectLst/>
              </a:rPr>
              <a:t>.</a:t>
            </a:r>
          </a:p>
          <a:p>
            <a:pPr marL="0" indent="0" eaLnBrk="1" hangingPunct="1">
              <a:buFont typeface="Wingdings" pitchFamily="2" charset="2"/>
              <a:buNone/>
              <a:defRPr/>
            </a:pPr>
            <a:r>
              <a:rPr lang="en-US" sz="1800" dirty="0" smtClean="0">
                <a:effectLst/>
              </a:rPr>
              <a:t>2. It </a:t>
            </a:r>
            <a:r>
              <a:rPr lang="en-US" sz="1800" dirty="0">
                <a:effectLst/>
              </a:rPr>
              <a:t>was a solemn reality that Christ came to fight the battles as man, in man's behalf. </a:t>
            </a:r>
            <a:r>
              <a:rPr lang="en-US" sz="1800" dirty="0">
                <a:solidFill>
                  <a:srgbClr val="FF33CC"/>
                </a:solidFill>
                <a:effectLst/>
              </a:rPr>
              <a:t>His temptation and victory tell us that humanity must copy the Pattern</a:t>
            </a:r>
            <a:r>
              <a:rPr lang="en-US" sz="1800" dirty="0">
                <a:effectLst/>
              </a:rPr>
              <a:t>; man must become a partaker of the divine nature</a:t>
            </a:r>
            <a:r>
              <a:rPr lang="en-US" sz="1600" dirty="0">
                <a:effectLst/>
              </a:rPr>
              <a:t>.  {RH, February 18, 1890 par. 6}  </a:t>
            </a:r>
          </a:p>
          <a:p>
            <a:pPr marL="0" indent="0" eaLnBrk="1" hangingPunct="1">
              <a:buFont typeface="Wingdings" pitchFamily="2" charset="2"/>
              <a:buNone/>
              <a:defRPr/>
            </a:pPr>
            <a:r>
              <a:rPr lang="en-US" sz="1400" dirty="0" smtClean="0"/>
              <a:t>3. For </a:t>
            </a:r>
            <a:r>
              <a:rPr lang="en-US" sz="1400" dirty="0"/>
              <a:t>four thousand years the race had been decreasing in physical strength, in mental power, and in moral worth; and Christ took upon Him the infirmities of degenerate humanity. Only thus could He rescue man from the lowest depths of his degradation.  {DA 117.1} </a:t>
            </a:r>
            <a:endParaRPr lang="en-US" sz="1400" dirty="0" smtClean="0"/>
          </a:p>
          <a:p>
            <a:pPr eaLnBrk="1" hangingPunct="1">
              <a:defRPr/>
            </a:pPr>
            <a:endParaRPr lang="en-US" sz="20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1FCB9628-178B-4E02-B939-FF215AFC21EB}" type="slidenum">
              <a:rPr lang="en-US" sz="1200">
                <a:effectLst>
                  <a:outerShdw blurRad="38100" dist="38100" dir="2700000" algn="tl">
                    <a:srgbClr val="000000"/>
                  </a:outerShdw>
                </a:effectLst>
              </a:rPr>
              <a:pPr algn="r">
                <a:defRPr/>
              </a:pPr>
              <a:t>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9B2A977-17D5-46E9-B46C-731F12B3489C}" type="slidenum">
              <a:rPr lang="en-US"/>
              <a:pPr>
                <a:defRPr/>
              </a:pPr>
              <a:t>80</a:t>
            </a:fld>
            <a:endParaRPr lang="en-US"/>
          </a:p>
        </p:txBody>
      </p:sp>
      <p:sp>
        <p:nvSpPr>
          <p:cNvPr id="2" name="Title 1"/>
          <p:cNvSpPr>
            <a:spLocks noGrp="1"/>
          </p:cNvSpPr>
          <p:nvPr>
            <p:ph type="title"/>
          </p:nvPr>
        </p:nvSpPr>
        <p:spPr>
          <a:xfrm>
            <a:off x="457200" y="228600"/>
            <a:ext cx="8229600" cy="838200"/>
          </a:xfrm>
        </p:spPr>
        <p:txBody>
          <a:bodyPr/>
          <a:lstStyle/>
          <a:p>
            <a:pPr eaLnBrk="1" hangingPunct="1">
              <a:defRPr/>
            </a:pPr>
            <a:r>
              <a:rPr lang="en-US" dirty="0" smtClean="0"/>
              <a:t>Inbred Corruption</a:t>
            </a:r>
            <a:endParaRPr lang="en-US" dirty="0"/>
          </a:p>
        </p:txBody>
      </p:sp>
      <p:sp>
        <p:nvSpPr>
          <p:cNvPr id="3" name="Content Placeholder 2"/>
          <p:cNvSpPr>
            <a:spLocks noGrp="1"/>
          </p:cNvSpPr>
          <p:nvPr>
            <p:ph idx="1"/>
          </p:nvPr>
        </p:nvSpPr>
        <p:spPr>
          <a:xfrm>
            <a:off x="457200" y="1143000"/>
            <a:ext cx="8229600" cy="4987925"/>
          </a:xfrm>
        </p:spPr>
        <p:txBody>
          <a:bodyPr/>
          <a:lstStyle/>
          <a:p>
            <a:pPr eaLnBrk="1" hangingPunct="1">
              <a:buFont typeface="Arial" pitchFamily="34" charset="0"/>
              <a:buChar char="•"/>
              <a:defRPr/>
            </a:pPr>
            <a:r>
              <a:rPr lang="en-US" sz="2800" dirty="0">
                <a:effectLst/>
              </a:rPr>
              <a:t>God will be better glorified if we confess the secret, </a:t>
            </a:r>
            <a:r>
              <a:rPr lang="en-US" sz="2800" u="sng" dirty="0">
                <a:solidFill>
                  <a:srgbClr val="FF33CC"/>
                </a:solidFill>
                <a:effectLst/>
              </a:rPr>
              <a:t>inbred corruption of the heart</a:t>
            </a:r>
            <a:r>
              <a:rPr lang="en-US" sz="2800" dirty="0">
                <a:solidFill>
                  <a:srgbClr val="FF33CC"/>
                </a:solidFill>
                <a:effectLst/>
              </a:rPr>
              <a:t> </a:t>
            </a:r>
            <a:r>
              <a:rPr lang="en-US" sz="2800" dirty="0">
                <a:effectLst/>
              </a:rPr>
              <a:t>to Jesus alone than if we open its recesses to finite, erring man, who cannot judge righteously unless his heart is constantly imbued with the Spirit of God. </a:t>
            </a:r>
            <a:r>
              <a:rPr lang="en-US" sz="2400" dirty="0" smtClean="0">
                <a:effectLst/>
              </a:rPr>
              <a:t>{</a:t>
            </a:r>
            <a:r>
              <a:rPr lang="en-US" sz="2400" dirty="0">
                <a:effectLst/>
              </a:rPr>
              <a:t>5T 645.3}  </a:t>
            </a:r>
            <a:endParaRPr lang="en-US" sz="2400" dirty="0" smtClean="0">
              <a:effectLst/>
            </a:endParaRPr>
          </a:p>
          <a:p>
            <a:pPr eaLnBrk="1" hangingPunct="1">
              <a:buFont typeface="Arial" pitchFamily="34" charset="0"/>
              <a:buChar char="•"/>
              <a:defRPr/>
            </a:pPr>
            <a:endParaRPr lang="en-US" sz="2400" dirty="0" smtClean="0">
              <a:effectLst/>
            </a:endParaRPr>
          </a:p>
          <a:p>
            <a:pPr eaLnBrk="1" hangingPunct="1">
              <a:buFont typeface="Arial" pitchFamily="34" charset="0"/>
              <a:buChar char="•"/>
              <a:defRPr/>
            </a:pPr>
            <a:r>
              <a:rPr lang="en-US" sz="2800" dirty="0" smtClean="0">
                <a:effectLst/>
              </a:rPr>
              <a:t>[Christ] </a:t>
            </a:r>
            <a:r>
              <a:rPr lang="en-US" sz="2800" dirty="0">
                <a:effectLst/>
              </a:rPr>
              <a:t>stood before the world, from </a:t>
            </a:r>
            <a:r>
              <a:rPr lang="en-US" sz="2800" dirty="0">
                <a:solidFill>
                  <a:srgbClr val="FFFF00"/>
                </a:solidFill>
                <a:effectLst/>
              </a:rPr>
              <a:t>His first entrance</a:t>
            </a:r>
            <a:r>
              <a:rPr lang="en-US" sz="2800" dirty="0">
                <a:effectLst/>
              </a:rPr>
              <a:t> into it, </a:t>
            </a:r>
            <a:r>
              <a:rPr lang="en-US" sz="2800" dirty="0">
                <a:solidFill>
                  <a:srgbClr val="FF33CC"/>
                </a:solidFill>
                <a:effectLst/>
              </a:rPr>
              <a:t>untainted by corruption</a:t>
            </a:r>
            <a:r>
              <a:rPr lang="en-US" sz="2800" dirty="0">
                <a:effectLst/>
              </a:rPr>
              <a:t>, though surrounded by it" </a:t>
            </a:r>
            <a:r>
              <a:rPr lang="en-US" sz="2400" dirty="0">
                <a:effectLst/>
              </a:rPr>
              <a:t>(7BC 907</a:t>
            </a:r>
            <a:r>
              <a:rPr lang="en-US" sz="2400" dirty="0" smtClean="0">
                <a:effectLst/>
              </a:rPr>
              <a:t>).  </a:t>
            </a:r>
          </a:p>
          <a:p>
            <a:pPr eaLnBrk="1" hangingPunct="1">
              <a:buFont typeface="Arial" pitchFamily="34" charset="0"/>
              <a:buChar char="•"/>
              <a:defRPr/>
            </a:pPr>
            <a:r>
              <a:rPr lang="en-US" sz="2800" dirty="0" smtClean="0">
                <a:solidFill>
                  <a:srgbClr val="FFFF00"/>
                </a:solidFill>
                <a:effectLst/>
              </a:rPr>
              <a:t>Apparently </a:t>
            </a:r>
            <a:r>
              <a:rPr lang="en-US" sz="2800" dirty="0" smtClean="0">
                <a:solidFill>
                  <a:srgbClr val="FFFF00"/>
                </a:solidFill>
                <a:effectLst/>
                <a:sym typeface="Wingdings" pitchFamily="2" charset="2"/>
              </a:rPr>
              <a:t> </a:t>
            </a:r>
            <a:r>
              <a:rPr lang="en-US" sz="2800" dirty="0" smtClean="0">
                <a:solidFill>
                  <a:srgbClr val="FFFF00"/>
                </a:solidFill>
                <a:effectLst/>
              </a:rPr>
              <a:t>No Corruption </a:t>
            </a:r>
            <a:r>
              <a:rPr lang="en-US" sz="2800" dirty="0">
                <a:solidFill>
                  <a:srgbClr val="FFFF00"/>
                </a:solidFill>
                <a:effectLst/>
              </a:rPr>
              <a:t>d</a:t>
            </a:r>
            <a:r>
              <a:rPr lang="en-US" sz="2800" dirty="0" smtClean="0">
                <a:solidFill>
                  <a:srgbClr val="FFFF00"/>
                </a:solidFill>
                <a:effectLst/>
              </a:rPr>
              <a:t>ue to Inheritance</a:t>
            </a:r>
            <a:endParaRPr lang="en-US" dirty="0">
              <a:solidFill>
                <a:srgbClr val="FFFF00"/>
              </a:solidFill>
              <a:effectLst/>
            </a:endParaRPr>
          </a:p>
          <a:p>
            <a:pPr eaLnBrk="1" hangingPunct="1">
              <a:buFont typeface="Arial" pitchFamily="34" charset="0"/>
              <a:buChar char="•"/>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A7E598A-9217-4619-A836-8CDB0288AD55}" type="slidenum">
              <a:rPr lang="en-US" sz="1200">
                <a:effectLst>
                  <a:outerShdw blurRad="38100" dist="38100" dir="2700000" algn="tl">
                    <a:srgbClr val="000000"/>
                  </a:outerShdw>
                </a:effectLst>
              </a:rPr>
              <a:pPr algn="r">
                <a:defRPr/>
              </a:pPr>
              <a:t>80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C741178-5467-4F1F-AC06-0B63334BE099}" type="slidenum">
              <a:rPr lang="en-US"/>
              <a:pPr>
                <a:defRPr/>
              </a:pPr>
              <a:t>81</a:t>
            </a:fld>
            <a:endParaRPr lang="en-US"/>
          </a:p>
        </p:txBody>
      </p:sp>
      <p:sp>
        <p:nvSpPr>
          <p:cNvPr id="2" name="Title 1"/>
          <p:cNvSpPr>
            <a:spLocks noGrp="1"/>
          </p:cNvSpPr>
          <p:nvPr>
            <p:ph type="title"/>
          </p:nvPr>
        </p:nvSpPr>
        <p:spPr/>
        <p:txBody>
          <a:bodyPr/>
          <a:lstStyle/>
          <a:p>
            <a:pPr eaLnBrk="1" hangingPunct="1">
              <a:defRPr/>
            </a:pPr>
            <a:r>
              <a:rPr lang="en-US" dirty="0" smtClean="0"/>
              <a:t>Inbred Sin</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a:effectLst/>
              </a:rPr>
              <a:t>There will be battles with the powers of darkness, </a:t>
            </a:r>
            <a:r>
              <a:rPr lang="en-US" sz="2800" dirty="0">
                <a:solidFill>
                  <a:srgbClr val="FF33CC"/>
                </a:solidFill>
                <a:effectLst/>
              </a:rPr>
              <a:t>severe struggles against selfishness and inbred sin</a:t>
            </a:r>
            <a:r>
              <a:rPr lang="en-US" sz="2800" dirty="0">
                <a:effectLst/>
              </a:rPr>
              <a:t>. {</a:t>
            </a:r>
            <a:r>
              <a:rPr lang="en-US" sz="2800" dirty="0" err="1">
                <a:effectLst/>
              </a:rPr>
              <a:t>BEcho</a:t>
            </a:r>
            <a:r>
              <a:rPr lang="en-US" sz="2800" dirty="0">
                <a:effectLst/>
              </a:rPr>
              <a:t>, June 25, 1894 par. 5} </a:t>
            </a:r>
          </a:p>
          <a:p>
            <a:pPr eaLnBrk="1" hangingPunct="1">
              <a:buFont typeface="Arial" pitchFamily="34" charset="0"/>
              <a:buChar char="•"/>
              <a:defRPr/>
            </a:pPr>
            <a:endParaRPr lang="en-US" sz="2800" dirty="0"/>
          </a:p>
          <a:p>
            <a:pPr eaLnBrk="1" hangingPunct="1">
              <a:buFont typeface="Arial" pitchFamily="34" charset="0"/>
              <a:buChar char="•"/>
              <a:defRPr/>
            </a:pPr>
            <a:r>
              <a:rPr lang="en-US" sz="2800" dirty="0" smtClean="0">
                <a:solidFill>
                  <a:srgbClr val="FFFF00"/>
                </a:solidFill>
                <a:effectLst/>
              </a:rPr>
              <a:t>From </a:t>
            </a:r>
            <a:r>
              <a:rPr lang="en-US" sz="2800" dirty="0">
                <a:solidFill>
                  <a:srgbClr val="FFFF00"/>
                </a:solidFill>
                <a:effectLst/>
              </a:rPr>
              <a:t>the cross to the crown </a:t>
            </a:r>
            <a:r>
              <a:rPr lang="en-US" sz="2800" dirty="0">
                <a:effectLst/>
              </a:rPr>
              <a:t>there is earnest work to be done. There is </a:t>
            </a:r>
            <a:r>
              <a:rPr lang="en-US" sz="2800" dirty="0">
                <a:solidFill>
                  <a:srgbClr val="FF33CC"/>
                </a:solidFill>
                <a:effectLst/>
              </a:rPr>
              <a:t>wrestling with </a:t>
            </a:r>
            <a:r>
              <a:rPr lang="en-US" sz="2800" u="sng" dirty="0">
                <a:solidFill>
                  <a:srgbClr val="FF33CC"/>
                </a:solidFill>
                <a:effectLst/>
              </a:rPr>
              <a:t>inbred sin</a:t>
            </a:r>
            <a:r>
              <a:rPr lang="en-US" sz="2800" dirty="0">
                <a:effectLst/>
              </a:rPr>
              <a:t>; there is warfare against outward wrong. </a:t>
            </a:r>
            <a:r>
              <a:rPr lang="en-US" dirty="0">
                <a:effectLst/>
              </a:rPr>
              <a:t> </a:t>
            </a:r>
            <a:r>
              <a:rPr lang="en-US" sz="2400" dirty="0">
                <a:effectLst/>
              </a:rPr>
              <a:t>{RH, November 29, 1887 par. 12}  </a:t>
            </a:r>
            <a:endParaRPr lang="en-US" sz="2400" dirty="0" smtClean="0">
              <a:effectLst/>
            </a:endParaRPr>
          </a:p>
          <a:p>
            <a:pPr eaLnBrk="1" hangingPunct="1">
              <a:buFont typeface="Arial" pitchFamily="34" charset="0"/>
              <a:buChar char="•"/>
              <a:defRPr/>
            </a:pPr>
            <a:endParaRPr lang="en-US" sz="2400" dirty="0" smtClean="0">
              <a:effectLst/>
            </a:endParaRPr>
          </a:p>
          <a:p>
            <a:pPr eaLnBrk="1" hangingPunct="1">
              <a:buFont typeface="Arial" pitchFamily="34" charset="0"/>
              <a:buChar char="•"/>
              <a:defRPr/>
            </a:pPr>
            <a:r>
              <a:rPr lang="en-US" sz="2800" u="sng" dirty="0" smtClean="0">
                <a:solidFill>
                  <a:srgbClr val="FFFF00"/>
                </a:solidFill>
                <a:effectLst/>
              </a:rPr>
              <a:t>Born again</a:t>
            </a:r>
            <a:r>
              <a:rPr lang="en-US" sz="2800" dirty="0" smtClean="0">
                <a:solidFill>
                  <a:srgbClr val="FFFF00"/>
                </a:solidFill>
                <a:effectLst/>
              </a:rPr>
              <a:t> Christian wrestles with inbred sin</a:t>
            </a:r>
            <a:endParaRPr lang="en-US" sz="2800" dirty="0">
              <a:solidFill>
                <a:srgbClr val="FFFF00"/>
              </a:solidFill>
              <a:effectLst/>
            </a:endParaRPr>
          </a:p>
          <a:p>
            <a:pPr eaLnBrk="1" hangingPunct="1">
              <a:buFont typeface="Arial" pitchFamily="34" charset="0"/>
              <a:buChar char="•"/>
              <a:defRPr/>
            </a:pPr>
            <a:endParaRPr lang="en-US"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72C46DDC-2792-4AE6-9407-2C861547B83F}" type="slidenum">
              <a:rPr lang="en-US" sz="1200">
                <a:effectLst>
                  <a:outerShdw blurRad="38100" dist="38100" dir="2700000" algn="tl">
                    <a:srgbClr val="000000"/>
                  </a:outerShdw>
                </a:effectLst>
              </a:rPr>
              <a:pPr algn="r">
                <a:defRPr/>
              </a:pPr>
              <a:t>81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D50AC33-9ADD-4995-AE4D-C281FF5EA2B0}" type="slidenum">
              <a:rPr lang="en-US"/>
              <a:pPr>
                <a:defRPr/>
              </a:pPr>
              <a:t>82</a:t>
            </a:fld>
            <a:endParaRPr lang="en-US"/>
          </a:p>
        </p:txBody>
      </p:sp>
      <p:sp>
        <p:nvSpPr>
          <p:cNvPr id="2" name="Title 1"/>
          <p:cNvSpPr>
            <a:spLocks noGrp="1"/>
          </p:cNvSpPr>
          <p:nvPr>
            <p:ph type="title"/>
          </p:nvPr>
        </p:nvSpPr>
        <p:spPr/>
        <p:txBody>
          <a:bodyPr/>
          <a:lstStyle/>
          <a:p>
            <a:pPr eaLnBrk="1" hangingPunct="1">
              <a:defRPr/>
            </a:pPr>
            <a:r>
              <a:rPr lang="en-US" dirty="0" smtClean="0"/>
              <a:t>Inborn evil</a:t>
            </a:r>
            <a:endParaRPr lang="en-US" dirty="0"/>
          </a:p>
        </p:txBody>
      </p:sp>
      <p:sp>
        <p:nvSpPr>
          <p:cNvPr id="3" name="Content Placeholder 2"/>
          <p:cNvSpPr>
            <a:spLocks noGrp="1"/>
          </p:cNvSpPr>
          <p:nvPr>
            <p:ph idx="1"/>
          </p:nvPr>
        </p:nvSpPr>
        <p:spPr/>
        <p:txBody>
          <a:bodyPr/>
          <a:lstStyle/>
          <a:p>
            <a:pPr eaLnBrk="1" hangingPunct="1">
              <a:buFont typeface="Arial" pitchFamily="34" charset="0"/>
              <a:buChar char="•"/>
              <a:defRPr/>
            </a:pPr>
            <a:r>
              <a:rPr lang="en-US" sz="2800" dirty="0" smtClean="0"/>
              <a:t>Their children, like Eli's, did wickedly from childhood; but instead of firmly restraining them, they caressed and indulged them. The </a:t>
            </a:r>
            <a:r>
              <a:rPr lang="en-US" sz="2800" dirty="0" smtClean="0">
                <a:solidFill>
                  <a:srgbClr val="FF33CC"/>
                </a:solidFill>
              </a:rPr>
              <a:t>inborn evil </a:t>
            </a:r>
            <a:r>
              <a:rPr lang="en-US" sz="2800" dirty="0" smtClean="0"/>
              <a:t>of the natural heart was permitted to grow and strengthen. Even the house of God was not revered. </a:t>
            </a:r>
            <a:r>
              <a:rPr lang="en-US" sz="2400" dirty="0">
                <a:effectLst>
                  <a:outerShdw blurRad="38100" dist="38100" dir="2700000" algn="tl">
                    <a:srgbClr val="000000">
                      <a:alpha val="43137"/>
                    </a:srgbClr>
                  </a:outerShdw>
                </a:effectLst>
              </a:rPr>
              <a:t>{RH, May 4, 1886 par. </a:t>
            </a:r>
            <a:r>
              <a:rPr lang="en-US" sz="2400" dirty="0" smtClean="0">
                <a:effectLst>
                  <a:outerShdw blurRad="38100" dist="38100" dir="2700000" algn="tl">
                    <a:srgbClr val="000000">
                      <a:alpha val="43137"/>
                    </a:srgbClr>
                  </a:outerShdw>
                </a:effectLst>
              </a:rPr>
              <a:t>7}</a:t>
            </a:r>
          </a:p>
          <a:p>
            <a:pPr eaLnBrk="1" hangingPunct="1">
              <a:buFont typeface="Arial" pitchFamily="34" charset="0"/>
              <a:buChar char="•"/>
              <a:defRPr/>
            </a:pPr>
            <a:endParaRPr lang="en-US" sz="2800" dirty="0" smtClean="0">
              <a:effectLst>
                <a:outerShdw blurRad="38100" dist="38100" dir="2700000" algn="tl">
                  <a:srgbClr val="000000">
                    <a:alpha val="43137"/>
                  </a:srgbClr>
                </a:outerShdw>
              </a:effectLst>
            </a:endParaRPr>
          </a:p>
          <a:p>
            <a:pPr eaLnBrk="1" hangingPunct="1">
              <a:buFont typeface="Arial" pitchFamily="34" charset="0"/>
              <a:buChar char="•"/>
              <a:defRPr/>
            </a:pPr>
            <a:r>
              <a:rPr lang="en-US" sz="2800" dirty="0" smtClean="0">
                <a:solidFill>
                  <a:srgbClr val="FFFF00"/>
                </a:solidFill>
                <a:effectLst>
                  <a:outerShdw blurRad="38100" dist="38100" dir="2700000" algn="tl">
                    <a:srgbClr val="000000">
                      <a:alpha val="43137"/>
                    </a:srgbClr>
                  </a:outerShdw>
                </a:effectLst>
              </a:rPr>
              <a:t>Our </a:t>
            </a:r>
            <a:r>
              <a:rPr lang="en-US" sz="2800" dirty="0">
                <a:solidFill>
                  <a:srgbClr val="FFFF00"/>
                </a:solidFill>
                <a:effectLst>
                  <a:outerShdw blurRad="38100" dist="38100" dir="2700000" algn="tl">
                    <a:srgbClr val="000000">
                      <a:alpha val="43137"/>
                    </a:srgbClr>
                  </a:outerShdw>
                </a:effectLst>
              </a:rPr>
              <a:t>hearts are by nature evil</a:t>
            </a:r>
            <a:r>
              <a:rPr lang="en-US" sz="2800" dirty="0">
                <a:effectLst>
                  <a:outerShdw blurRad="38100" dist="38100" dir="2700000" algn="tl">
                    <a:srgbClr val="000000">
                      <a:alpha val="43137"/>
                    </a:srgbClr>
                  </a:outerShdw>
                </a:effectLst>
              </a:rPr>
              <a:t>, and how, then, can they bring forth that which is good? </a:t>
            </a:r>
            <a:r>
              <a:rPr lang="en-US" sz="2400" dirty="0" smtClean="0">
                <a:effectLst>
                  <a:outerShdw blurRad="38100" dist="38100" dir="2700000" algn="tl">
                    <a:srgbClr val="000000">
                      <a:alpha val="43137"/>
                    </a:srgbClr>
                  </a:outerShdw>
                </a:effectLst>
              </a:rPr>
              <a:t>{</a:t>
            </a:r>
            <a:r>
              <a:rPr lang="en-US" sz="2400" dirty="0">
                <a:effectLst>
                  <a:outerShdw blurRad="38100" dist="38100" dir="2700000" algn="tl">
                    <a:srgbClr val="000000">
                      <a:alpha val="43137"/>
                    </a:srgbClr>
                  </a:outerShdw>
                </a:effectLst>
              </a:rPr>
              <a:t>GCB, March 5, 1895 par. 32} </a:t>
            </a:r>
            <a:endParaRPr lang="en-US" sz="2400" dirty="0" smtClean="0">
              <a:effectLst>
                <a:outerShdw blurRad="38100" dist="38100" dir="2700000" algn="tl">
                  <a:srgbClr val="000000">
                    <a:alpha val="43137"/>
                  </a:srgbClr>
                </a:outerShdw>
              </a:effectLst>
            </a:endParaRPr>
          </a:p>
          <a:p>
            <a:pPr eaLnBrk="1" hangingPunct="1">
              <a:buFont typeface="Arial" pitchFamily="34" charset="0"/>
              <a:buChar char="•"/>
              <a:defRPr/>
            </a:pPr>
            <a:endParaRPr lang="en-US" sz="2400" dirty="0">
              <a:effectLst>
                <a:outerShdw blurRad="38100" dist="38100" dir="2700000" algn="tl">
                  <a:srgbClr val="000000">
                    <a:alpha val="43137"/>
                  </a:srgbClr>
                </a:outerShdw>
              </a:effectLst>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dirty="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527E78B0-3E64-4234-9D79-F7BEA00BF375}" type="slidenum">
              <a:rPr lang="en-US" sz="1200">
                <a:effectLst>
                  <a:outerShdw blurRad="38100" dist="38100" dir="2700000" algn="tl">
                    <a:srgbClr val="000000"/>
                  </a:outerShdw>
                </a:effectLst>
              </a:rPr>
              <a:pPr algn="r">
                <a:defRPr/>
              </a:pPr>
              <a:t>82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5DE5FB9-86FE-43CF-8663-53C84AC33DE7}" type="slidenum">
              <a:rPr lang="en-US"/>
              <a:pPr>
                <a:defRPr/>
              </a:pPr>
              <a:t>83</a:t>
            </a:fld>
            <a:endParaRPr lang="en-US"/>
          </a:p>
        </p:txBody>
      </p:sp>
      <p:sp>
        <p:nvSpPr>
          <p:cNvPr id="2" name="Title 1"/>
          <p:cNvSpPr>
            <a:spLocks noGrp="1"/>
          </p:cNvSpPr>
          <p:nvPr>
            <p:ph type="title"/>
          </p:nvPr>
        </p:nvSpPr>
        <p:spPr/>
        <p:txBody>
          <a:bodyPr/>
          <a:lstStyle/>
          <a:p>
            <a:pPr eaLnBrk="1" hangingPunct="1">
              <a:defRPr/>
            </a:pPr>
            <a:r>
              <a:rPr lang="en-US" dirty="0" smtClean="0"/>
              <a:t>Bias to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smtClean="0">
                <a:effectLst/>
              </a:rPr>
              <a:t>Originally </a:t>
            </a:r>
            <a:r>
              <a:rPr lang="en-US" dirty="0">
                <a:effectLst/>
              </a:rPr>
              <a:t>man's affections were in perfect obedience to God's will; but they have been perverted, misused, and degenerated by disobedience. In returning to God, the inclinations, the taste, the appetite, and the passions are brought into higher, holier channels</a:t>
            </a:r>
            <a:r>
              <a:rPr lang="en-US" dirty="0" smtClean="0">
                <a:effectLst/>
              </a:rPr>
              <a:t>. </a:t>
            </a:r>
            <a:r>
              <a:rPr lang="en-US" dirty="0" smtClean="0">
                <a:solidFill>
                  <a:srgbClr val="FF33CC"/>
                </a:solidFill>
                <a:effectLst/>
              </a:rPr>
              <a:t>The </a:t>
            </a:r>
            <a:r>
              <a:rPr lang="en-US" u="sng" dirty="0">
                <a:solidFill>
                  <a:srgbClr val="FF33CC"/>
                </a:solidFill>
                <a:effectLst/>
              </a:rPr>
              <a:t>bias to evil</a:t>
            </a:r>
            <a:r>
              <a:rPr lang="en-US" dirty="0">
                <a:solidFill>
                  <a:srgbClr val="FF33CC"/>
                </a:solidFill>
                <a:effectLst/>
              </a:rPr>
              <a:t> is overcome through man's determined effort, aided by the grace of Christ</a:t>
            </a:r>
            <a:r>
              <a:rPr lang="en-US" dirty="0">
                <a:effectLst/>
              </a:rPr>
              <a:t>. </a:t>
            </a:r>
            <a:r>
              <a:rPr lang="en-US" dirty="0" smtClean="0">
                <a:effectLst/>
              </a:rPr>
              <a:t> </a:t>
            </a:r>
            <a:r>
              <a:rPr lang="en-US" sz="2400" dirty="0" smtClean="0">
                <a:effectLst/>
              </a:rPr>
              <a:t>{RH, March 1, 1887 par. 1}</a:t>
            </a:r>
            <a:endParaRPr lang="en-US" sz="2800" dirty="0">
              <a:effectLst/>
            </a:endParaRP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3C523C19-9D28-4B50-B691-6F4F157919E1}" type="slidenum">
              <a:rPr lang="en-US" sz="1200">
                <a:effectLst>
                  <a:outerShdw blurRad="38100" dist="38100" dir="2700000" algn="tl">
                    <a:srgbClr val="000000"/>
                  </a:outerShdw>
                </a:effectLst>
              </a:rPr>
              <a:pPr algn="r">
                <a:defRPr/>
              </a:pPr>
              <a:t>83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7DC5F5C-B501-468C-8651-DE55844E0070}" type="slidenum">
              <a:rPr lang="en-US"/>
              <a:pPr>
                <a:defRPr/>
              </a:pPr>
              <a:t>84</a:t>
            </a:fld>
            <a:endParaRPr lang="en-US"/>
          </a:p>
        </p:txBody>
      </p:sp>
      <p:sp>
        <p:nvSpPr>
          <p:cNvPr id="2" name="Title 1"/>
          <p:cNvSpPr>
            <a:spLocks noGrp="1"/>
          </p:cNvSpPr>
          <p:nvPr>
            <p:ph type="title"/>
          </p:nvPr>
        </p:nvSpPr>
        <p:spPr/>
        <p:txBody>
          <a:bodyPr/>
          <a:lstStyle/>
          <a:p>
            <a:pPr eaLnBrk="1" hangingPunct="1">
              <a:defRPr/>
            </a:pPr>
            <a:r>
              <a:rPr lang="en-US" dirty="0" smtClean="0"/>
              <a:t>Bent to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The result of the eating of the tree of knowledge of good and evil is manifest in every man's experience. </a:t>
            </a:r>
            <a:r>
              <a:rPr lang="en-US" u="sng" dirty="0">
                <a:solidFill>
                  <a:srgbClr val="FFFF00"/>
                </a:solidFill>
                <a:effectLst/>
              </a:rPr>
              <a:t>There is in his nature a bent to evil, a force which, unaided, he cannot resist</a:t>
            </a:r>
            <a:r>
              <a:rPr lang="en-US" dirty="0">
                <a:effectLst/>
              </a:rPr>
              <a:t>. </a:t>
            </a:r>
            <a:r>
              <a:rPr lang="en-US" dirty="0" smtClean="0">
                <a:effectLst/>
              </a:rPr>
              <a:t>{</a:t>
            </a:r>
            <a:r>
              <a:rPr lang="en-US" dirty="0">
                <a:effectLst/>
              </a:rPr>
              <a:t>Ed 29.1}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63DAFF7-393E-4FEE-953C-BE549EA98BD6}" type="slidenum">
              <a:rPr lang="en-US" sz="1200">
                <a:effectLst>
                  <a:outerShdw blurRad="38100" dist="38100" dir="2700000" algn="tl">
                    <a:srgbClr val="000000"/>
                  </a:outerShdw>
                </a:effectLst>
              </a:rPr>
              <a:pPr algn="r">
                <a:defRPr/>
              </a:pPr>
              <a:t>84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525211C4-36EA-4D51-B7B9-4CF654A5A056}" type="slidenum">
              <a:rPr lang="en-US"/>
              <a:pPr>
                <a:defRPr/>
              </a:pPr>
              <a:t>85</a:t>
            </a:fld>
            <a:endParaRPr lang="en-US"/>
          </a:p>
        </p:txBody>
      </p:sp>
      <p:sp>
        <p:nvSpPr>
          <p:cNvPr id="2" name="Title 1"/>
          <p:cNvSpPr>
            <a:spLocks noGrp="1"/>
          </p:cNvSpPr>
          <p:nvPr>
            <p:ph type="title"/>
          </p:nvPr>
        </p:nvSpPr>
        <p:spPr/>
        <p:txBody>
          <a:bodyPr/>
          <a:lstStyle/>
          <a:p>
            <a:pPr eaLnBrk="1" hangingPunct="1">
              <a:defRPr/>
            </a:pPr>
            <a:r>
              <a:rPr lang="en-US" dirty="0" smtClean="0"/>
              <a:t>Evil Prohibited </a:t>
            </a:r>
            <a:endParaRPr lang="en-US" dirty="0"/>
          </a:p>
        </p:txBody>
      </p:sp>
      <p:sp>
        <p:nvSpPr>
          <p:cNvPr id="3" name="Content Placeholder 2"/>
          <p:cNvSpPr>
            <a:spLocks noGrp="1"/>
          </p:cNvSpPr>
          <p:nvPr>
            <p:ph idx="1"/>
          </p:nvPr>
        </p:nvSpPr>
        <p:spPr>
          <a:xfrm>
            <a:off x="457200" y="1371600"/>
            <a:ext cx="8229600" cy="4759325"/>
          </a:xfrm>
        </p:spPr>
        <p:txBody>
          <a:bodyPr/>
          <a:lstStyle/>
          <a:p>
            <a:pPr marL="0" indent="0" eaLnBrk="1" hangingPunct="1">
              <a:buFont typeface="Wingdings" pitchFamily="2" charset="2"/>
              <a:buNone/>
              <a:defRPr/>
            </a:pPr>
            <a:r>
              <a:rPr lang="en-US" dirty="0">
                <a:effectLst/>
              </a:rPr>
              <a:t>"Sin is the transgression of the law." This is the only definition of sin. Without the law there can be no transgression. "By the law is the knowledge of sin</a:t>
            </a:r>
            <a:r>
              <a:rPr lang="en-US" b="1" dirty="0">
                <a:effectLst/>
              </a:rPr>
              <a:t>." </a:t>
            </a:r>
            <a:r>
              <a:rPr lang="en-US" dirty="0">
                <a:solidFill>
                  <a:srgbClr val="FFFF00"/>
                </a:solidFill>
                <a:effectLst/>
              </a:rPr>
              <a:t>The standard of righteousness</a:t>
            </a:r>
            <a:r>
              <a:rPr lang="en-US" dirty="0">
                <a:solidFill>
                  <a:srgbClr val="FF33CC"/>
                </a:solidFill>
                <a:effectLst/>
              </a:rPr>
              <a:t> is exceeding broad, prohibiting every evil thing</a:t>
            </a:r>
            <a:r>
              <a:rPr lang="en-US" sz="3600" dirty="0">
                <a:solidFill>
                  <a:srgbClr val="FF33CC"/>
                </a:solidFill>
                <a:effectLst/>
              </a:rPr>
              <a:t> </a:t>
            </a:r>
            <a:r>
              <a:rPr lang="en-US" sz="2000" dirty="0">
                <a:effectLst/>
              </a:rPr>
              <a:t>(MS 27, 1899</a:t>
            </a:r>
            <a:r>
              <a:rPr lang="en-US" sz="2000" dirty="0" smtClean="0">
                <a:effectLst/>
              </a:rPr>
              <a:t>)  </a:t>
            </a:r>
            <a:r>
              <a:rPr lang="en-US" sz="2000" dirty="0">
                <a:effectLst/>
              </a:rPr>
              <a:t>{7BC 951.3</a:t>
            </a:r>
            <a:r>
              <a:rPr lang="en-US" sz="2000" dirty="0" smtClean="0">
                <a:effectLst/>
              </a:rPr>
              <a:t>}</a:t>
            </a:r>
            <a:endParaRPr lang="en-US" dirty="0" smtClean="0">
              <a:effectLst/>
            </a:endParaRPr>
          </a:p>
          <a:p>
            <a:pPr marL="0" indent="0" eaLnBrk="1" hangingPunct="1">
              <a:buFont typeface="Wingdings" pitchFamily="2" charset="2"/>
              <a:buNone/>
              <a:defRPr/>
            </a:pPr>
            <a:endParaRPr lang="en-US" dirty="0" smtClean="0">
              <a:solidFill>
                <a:srgbClr val="FFFF00"/>
              </a:solidFill>
              <a:effectLst/>
            </a:endParaRPr>
          </a:p>
          <a:p>
            <a:pPr marL="0" indent="0" eaLnBrk="1" hangingPunct="1">
              <a:buFont typeface="Wingdings" pitchFamily="2" charset="2"/>
              <a:buNone/>
              <a:defRPr/>
            </a:pPr>
            <a:r>
              <a:rPr lang="en-US" sz="2800" dirty="0" smtClean="0">
                <a:solidFill>
                  <a:srgbClr val="FFFF00"/>
                </a:solidFill>
                <a:effectLst/>
              </a:rPr>
              <a:t>Implication: Standard of RT = Christ</a:t>
            </a:r>
          </a:p>
          <a:p>
            <a:pPr marL="0" indent="0" eaLnBrk="1" hangingPunct="1">
              <a:buFont typeface="Wingdings" pitchFamily="2" charset="2"/>
              <a:buNone/>
              <a:defRPr/>
            </a:pPr>
            <a:r>
              <a:rPr lang="en-US" sz="2800" dirty="0">
                <a:solidFill>
                  <a:srgbClr val="FFFF00"/>
                </a:solidFill>
                <a:effectLst/>
              </a:rPr>
              <a:t> </a:t>
            </a:r>
            <a:r>
              <a:rPr lang="en-US" sz="2800" dirty="0" smtClean="0">
                <a:solidFill>
                  <a:srgbClr val="FFFF00"/>
                </a:solidFill>
                <a:effectLst/>
              </a:rPr>
              <a:t>                  Thus no inborn evil</a:t>
            </a:r>
            <a:endParaRPr lang="en-US" sz="28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D15953F-4270-4B13-94E5-841473D877D1}" type="slidenum">
              <a:rPr lang="en-US" sz="1200">
                <a:effectLst>
                  <a:outerShdw blurRad="38100" dist="38100" dir="2700000" algn="tl">
                    <a:srgbClr val="000000"/>
                  </a:outerShdw>
                </a:effectLst>
              </a:rPr>
              <a:pPr algn="r">
                <a:defRPr/>
              </a:pPr>
              <a:t>85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B4ECB00-2417-4D04-9754-4C2949C9D4A1}" type="slidenum">
              <a:rPr lang="en-US"/>
              <a:pPr>
                <a:defRPr/>
              </a:pPr>
              <a:t>86</a:t>
            </a:fld>
            <a:endParaRPr lang="en-US"/>
          </a:p>
        </p:txBody>
      </p:sp>
      <p:sp>
        <p:nvSpPr>
          <p:cNvPr id="2" name="Title 1"/>
          <p:cNvSpPr>
            <a:spLocks noGrp="1"/>
          </p:cNvSpPr>
          <p:nvPr>
            <p:ph type="title"/>
          </p:nvPr>
        </p:nvSpPr>
        <p:spPr/>
        <p:txBody>
          <a:bodyPr/>
          <a:lstStyle/>
          <a:p>
            <a:pPr eaLnBrk="1" hangingPunct="1">
              <a:defRPr/>
            </a:pPr>
            <a:r>
              <a:rPr lang="en-US" dirty="0" smtClean="0"/>
              <a:t>Christ – No Inborn Evil</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But Jesus Christ was the only begotten Son of God. He took upon Himself </a:t>
            </a:r>
            <a:r>
              <a:rPr lang="en-US" dirty="0">
                <a:solidFill>
                  <a:srgbClr val="FF33CC"/>
                </a:solidFill>
                <a:effectLst/>
              </a:rPr>
              <a:t>human nature</a:t>
            </a:r>
            <a:r>
              <a:rPr lang="en-US" dirty="0">
                <a:effectLst/>
              </a:rPr>
              <a:t>, and was tempted in all points as human nature is tempted. He could have sinned; He could have fallen, </a:t>
            </a:r>
            <a:r>
              <a:rPr lang="en-US" dirty="0">
                <a:solidFill>
                  <a:srgbClr val="FF33CC"/>
                </a:solidFill>
                <a:effectLst/>
              </a:rPr>
              <a:t>but not for one moment was there in Him an evil propensity</a:t>
            </a:r>
            <a:r>
              <a:rPr lang="en-US" dirty="0">
                <a:effectLst/>
              </a:rPr>
              <a:t>. He was assailed with temptations in the wilderness, as Adam was assailed with temptations in Eden.  </a:t>
            </a:r>
            <a:r>
              <a:rPr lang="en-US" sz="2000" dirty="0">
                <a:effectLst/>
              </a:rPr>
              <a:t>{13MR 18.1}</a:t>
            </a:r>
            <a:endParaRPr lang="en-US" dirty="0">
              <a:effectLst/>
            </a:endParaRP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669032C8-0A23-47AC-BEA5-3347A536E01B}" type="slidenum">
              <a:rPr lang="en-US" sz="1200">
                <a:effectLst>
                  <a:outerShdw blurRad="38100" dist="38100" dir="2700000" algn="tl">
                    <a:srgbClr val="000000"/>
                  </a:outerShdw>
                </a:effectLst>
              </a:rPr>
              <a:pPr algn="r">
                <a:defRPr/>
              </a:pPr>
              <a:t>86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9C70F7E0-C300-4E3B-9095-0A7EB9E3606D}" type="slidenum">
              <a:rPr lang="en-US"/>
              <a:pPr>
                <a:defRPr/>
              </a:pPr>
              <a:t>87</a:t>
            </a:fld>
            <a:endParaRPr lang="en-US"/>
          </a:p>
        </p:txBody>
      </p:sp>
      <p:sp>
        <p:nvSpPr>
          <p:cNvPr id="2" name="Title 1"/>
          <p:cNvSpPr>
            <a:spLocks noGrp="1"/>
          </p:cNvSpPr>
          <p:nvPr>
            <p:ph type="title"/>
          </p:nvPr>
        </p:nvSpPr>
        <p:spPr/>
        <p:txBody>
          <a:bodyPr/>
          <a:lstStyle/>
          <a:p>
            <a:pPr eaLnBrk="1" hangingPunct="1">
              <a:defRPr/>
            </a:pPr>
            <a:r>
              <a:rPr lang="en-US" dirty="0" smtClean="0"/>
              <a:t>Inheritance of Depravity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He was furnished with a holy nature, sinless, pure, undefiled; but he fell because </a:t>
            </a:r>
            <a:r>
              <a:rPr lang="en-US" dirty="0" smtClean="0">
                <a:effectLst/>
              </a:rPr>
              <a:t>he </a:t>
            </a:r>
            <a:r>
              <a:rPr lang="en-US" dirty="0">
                <a:effectLst/>
              </a:rPr>
              <a:t>listened to the suggestions of the enemy; and </a:t>
            </a:r>
            <a:r>
              <a:rPr lang="en-US" dirty="0">
                <a:solidFill>
                  <a:srgbClr val="FF33CC"/>
                </a:solidFill>
                <a:effectLst/>
              </a:rPr>
              <a:t>his posterity became depraved</a:t>
            </a:r>
            <a:r>
              <a:rPr lang="en-US" dirty="0">
                <a:effectLst/>
              </a:rPr>
              <a:t>. By one man's disobedience many were made sinners.  {8MR 39.2} </a:t>
            </a:r>
            <a:endParaRPr lang="en-US" dirty="0" smtClean="0">
              <a:effectLst/>
            </a:endParaRPr>
          </a:p>
          <a:p>
            <a:pPr marL="0" indent="0" eaLnBrk="1" hangingPunct="1">
              <a:buFont typeface="Wingdings" pitchFamily="2" charset="2"/>
              <a:buNone/>
              <a:defRPr/>
            </a:pPr>
            <a:endParaRPr lang="en-US" dirty="0" smtClean="0">
              <a:effectLst/>
            </a:endParaRPr>
          </a:p>
          <a:p>
            <a:pPr marL="0" indent="0" eaLnBrk="1" hangingPunct="1">
              <a:buFont typeface="Wingdings" pitchFamily="2" charset="2"/>
              <a:buNone/>
              <a:defRPr/>
            </a:pPr>
            <a:r>
              <a:rPr lang="en-US" dirty="0" smtClean="0">
                <a:solidFill>
                  <a:srgbClr val="FFFF00"/>
                </a:solidFill>
                <a:effectLst/>
              </a:rPr>
              <a:t>Christ depraved by inheritance? </a:t>
            </a:r>
            <a:endParaRPr lang="en-US" dirty="0">
              <a:solidFill>
                <a:srgbClr val="FFFF00"/>
              </a:solidFill>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464856E9-CE27-40A8-979B-E0DCD55E0A31}" type="slidenum">
              <a:rPr lang="en-US" sz="1200">
                <a:effectLst>
                  <a:outerShdw blurRad="38100" dist="38100" dir="2700000" algn="tl">
                    <a:srgbClr val="000000"/>
                  </a:outerShdw>
                </a:effectLst>
              </a:rPr>
              <a:pPr algn="r">
                <a:defRPr/>
              </a:pPr>
              <a:t>87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DE97211-D963-422A-87FE-F7817F45B9A5}" type="slidenum">
              <a:rPr lang="en-US"/>
              <a:pPr>
                <a:defRPr/>
              </a:pPr>
              <a:t>88</a:t>
            </a:fld>
            <a:endParaRPr lang="en-US"/>
          </a:p>
        </p:txBody>
      </p:sp>
      <p:sp>
        <p:nvSpPr>
          <p:cNvPr id="2" name="Title 1"/>
          <p:cNvSpPr>
            <a:spLocks noGrp="1"/>
          </p:cNvSpPr>
          <p:nvPr>
            <p:ph type="title"/>
          </p:nvPr>
        </p:nvSpPr>
        <p:spPr/>
        <p:txBody>
          <a:bodyPr/>
          <a:lstStyle/>
          <a:p>
            <a:pPr eaLnBrk="1" hangingPunct="1">
              <a:defRPr/>
            </a:pPr>
            <a:r>
              <a:rPr lang="en-US" dirty="0" smtClean="0"/>
              <a:t>Depraved by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effectLst/>
              </a:rPr>
              <a:t>To understand this matter aright, we must remember that </a:t>
            </a:r>
            <a:r>
              <a:rPr lang="en-US" dirty="0">
                <a:solidFill>
                  <a:srgbClr val="FF33CC"/>
                </a:solidFill>
                <a:effectLst/>
              </a:rPr>
              <a:t>our hearts are naturally depraved</a:t>
            </a:r>
            <a:r>
              <a:rPr lang="en-US" b="1" dirty="0">
                <a:effectLst/>
              </a:rPr>
              <a:t>,</a:t>
            </a:r>
            <a:r>
              <a:rPr lang="en-US" dirty="0">
                <a:effectLst/>
              </a:rPr>
              <a:t> and we are unable, of ourselves, to pursue a right course. It is only by the grace of God, combined with the most earnest efforts on our part, that we can gain the victory.  {RH, January 4, 1881 par. 31} </a:t>
            </a: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812C1EE0-675F-43D4-8CF6-58AB39FEA2A2}" type="slidenum">
              <a:rPr lang="en-US" sz="1200">
                <a:effectLst>
                  <a:outerShdw blurRad="38100" dist="38100" dir="2700000" algn="tl">
                    <a:srgbClr val="000000"/>
                  </a:outerShdw>
                </a:effectLst>
              </a:rPr>
              <a:pPr algn="r">
                <a:defRPr/>
              </a:pPr>
              <a:t>88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55D9486-4058-4238-9730-2D0216A08C6E}" type="slidenum">
              <a:rPr lang="en-US"/>
              <a:pPr>
                <a:defRPr/>
              </a:pPr>
              <a:t>89</a:t>
            </a:fld>
            <a:endParaRPr lang="en-US"/>
          </a:p>
        </p:txBody>
      </p:sp>
      <p:sp>
        <p:nvSpPr>
          <p:cNvPr id="2" name="Title 1"/>
          <p:cNvSpPr>
            <a:spLocks noGrp="1"/>
          </p:cNvSpPr>
          <p:nvPr>
            <p:ph type="title"/>
          </p:nvPr>
        </p:nvSpPr>
        <p:spPr/>
        <p:txBody>
          <a:bodyPr/>
          <a:lstStyle/>
          <a:p>
            <a:pPr eaLnBrk="1" hangingPunct="1">
              <a:defRPr/>
            </a:pPr>
            <a:r>
              <a:rPr lang="en-US" dirty="0" smtClean="0"/>
              <a:t>Depraved Nature of Man</a:t>
            </a:r>
            <a:endParaRPr lang="en-US" dirty="0"/>
          </a:p>
        </p:txBody>
      </p:sp>
      <p:sp>
        <p:nvSpPr>
          <p:cNvPr id="3" name="Content Placeholder 2"/>
          <p:cNvSpPr>
            <a:spLocks noGrp="1"/>
          </p:cNvSpPr>
          <p:nvPr>
            <p:ph idx="1"/>
          </p:nvPr>
        </p:nvSpPr>
        <p:spPr/>
        <p:txBody>
          <a:bodyPr/>
          <a:lstStyle/>
          <a:p>
            <a:pPr eaLnBrk="1" hangingPunct="1">
              <a:defRPr/>
            </a:pPr>
            <a:r>
              <a:rPr lang="en-US" dirty="0" smtClean="0">
                <a:solidFill>
                  <a:srgbClr val="FF33CC"/>
                </a:solidFill>
                <a:effectLst/>
              </a:rPr>
              <a:t>It is impossible for man, of himself, to keep this law; for the </a:t>
            </a:r>
            <a:r>
              <a:rPr lang="en-US" u="sng" dirty="0" smtClean="0">
                <a:solidFill>
                  <a:srgbClr val="FFFF00"/>
                </a:solidFill>
                <a:effectLst/>
              </a:rPr>
              <a:t>nature</a:t>
            </a:r>
            <a:r>
              <a:rPr lang="en-US" dirty="0" smtClean="0">
                <a:effectLst/>
              </a:rPr>
              <a:t> </a:t>
            </a:r>
            <a:r>
              <a:rPr lang="en-US" u="sng" dirty="0" smtClean="0">
                <a:solidFill>
                  <a:srgbClr val="FF33CC"/>
                </a:solidFill>
                <a:effectLst/>
              </a:rPr>
              <a:t>of man is depraved</a:t>
            </a:r>
            <a:r>
              <a:rPr lang="en-US" dirty="0" smtClean="0">
                <a:effectLst/>
              </a:rPr>
              <a:t>, deformed, and wholly unlike the character of God. </a:t>
            </a:r>
            <a:r>
              <a:rPr lang="en-US" dirty="0">
                <a:effectLst/>
              </a:rPr>
              <a:t>The works of the selfish heart are "as an unclean thing;" and "all our </a:t>
            </a:r>
            <a:r>
              <a:rPr lang="en-US" dirty="0" err="1">
                <a:effectLst/>
              </a:rPr>
              <a:t>righteousnesses</a:t>
            </a:r>
            <a:r>
              <a:rPr lang="en-US" dirty="0">
                <a:effectLst/>
              </a:rPr>
              <a:t> are as filthy rags." Isaiah 64:6.  {</a:t>
            </a:r>
            <a:r>
              <a:rPr lang="en-US" dirty="0" smtClean="0">
                <a:effectLst/>
              </a:rPr>
              <a:t>MB 54.1</a:t>
            </a:r>
            <a:r>
              <a:rPr lang="en-US" dirty="0">
                <a:effectLst/>
              </a:rPr>
              <a:t>}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0734A111-F577-4CCE-95E2-91E2E910E7BB}" type="slidenum">
              <a:rPr lang="en-US" sz="1200">
                <a:effectLst>
                  <a:outerShdw blurRad="38100" dist="38100" dir="2700000" algn="tl">
                    <a:srgbClr val="000000"/>
                  </a:outerShdw>
                </a:effectLst>
              </a:rPr>
              <a:pPr algn="r">
                <a:defRPr/>
              </a:pPr>
              <a:t>89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AD9DC4DB-8DF7-467F-86F0-F05C82A51A09}" type="slidenum">
              <a:rPr lang="en-US"/>
              <a:pPr>
                <a:defRPr/>
              </a:pPr>
              <a:t>9</a:t>
            </a:fld>
            <a:endParaRPr lang="en-US"/>
          </a:p>
        </p:txBody>
      </p:sp>
      <p:sp>
        <p:nvSpPr>
          <p:cNvPr id="2" name="Title 1"/>
          <p:cNvSpPr>
            <a:spLocks noGrp="1"/>
          </p:cNvSpPr>
          <p:nvPr>
            <p:ph type="title"/>
          </p:nvPr>
        </p:nvSpPr>
        <p:spPr/>
        <p:txBody>
          <a:bodyPr/>
          <a:lstStyle/>
          <a:p>
            <a:pPr eaLnBrk="1" hangingPunct="1">
              <a:defRPr/>
            </a:pPr>
            <a:r>
              <a:rPr lang="en-US" dirty="0" smtClean="0"/>
              <a:t>Early Adventism -1888</a:t>
            </a:r>
            <a:br>
              <a:rPr lang="en-US" dirty="0" smtClean="0"/>
            </a:br>
            <a:r>
              <a:rPr lang="en-US" dirty="0" smtClean="0"/>
              <a:t>No Controversy</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b="1" dirty="0" smtClean="0">
                <a:effectLst/>
              </a:rPr>
              <a:t>1858: </a:t>
            </a:r>
            <a:r>
              <a:rPr lang="en-US" sz="2800" dirty="0" smtClean="0">
                <a:effectLst/>
              </a:rPr>
              <a:t> “Jesus </a:t>
            </a:r>
            <a:r>
              <a:rPr lang="en-US" sz="2800" dirty="0">
                <a:effectLst/>
              </a:rPr>
              <a:t>also told them ... that He should </a:t>
            </a:r>
            <a:r>
              <a:rPr lang="en-US" sz="2800" dirty="0">
                <a:solidFill>
                  <a:srgbClr val="FFFF00"/>
                </a:solidFill>
                <a:effectLst/>
              </a:rPr>
              <a:t>take man's fallen nature</a:t>
            </a:r>
            <a:r>
              <a:rPr lang="en-US" sz="2800" dirty="0">
                <a:effectLst/>
              </a:rPr>
              <a:t>, and His strength would not be even equal with theirs</a:t>
            </a:r>
            <a:r>
              <a:rPr lang="en-US" sz="2800" dirty="0" smtClean="0">
                <a:effectLst/>
              </a:rPr>
              <a:t>.” </a:t>
            </a:r>
            <a:r>
              <a:rPr lang="en-US" sz="2400" i="1" dirty="0">
                <a:effectLst/>
              </a:rPr>
              <a:t>Spiritual Gifts, </a:t>
            </a:r>
            <a:r>
              <a:rPr lang="en-US" sz="2400" dirty="0">
                <a:effectLst/>
              </a:rPr>
              <a:t>vol. 1, p. 25</a:t>
            </a:r>
            <a:endParaRPr lang="en-US" sz="2800" dirty="0" smtClean="0">
              <a:effectLst/>
            </a:endParaRPr>
          </a:p>
          <a:p>
            <a:pPr marL="0" indent="0" eaLnBrk="1" hangingPunct="1">
              <a:buFont typeface="Wingdings" pitchFamily="2" charset="2"/>
              <a:buNone/>
              <a:defRPr/>
            </a:pPr>
            <a:endParaRPr lang="en-US" sz="2800" b="1" dirty="0" smtClean="0">
              <a:effectLst/>
            </a:endParaRPr>
          </a:p>
          <a:p>
            <a:pPr marL="0" indent="0" eaLnBrk="1" hangingPunct="1">
              <a:buFont typeface="Wingdings" pitchFamily="2" charset="2"/>
              <a:buNone/>
              <a:defRPr/>
            </a:pPr>
            <a:r>
              <a:rPr lang="en-US" sz="2800" b="1" dirty="0" smtClean="0">
                <a:effectLst/>
              </a:rPr>
              <a:t>1864: </a:t>
            </a:r>
            <a:r>
              <a:rPr lang="en-US" sz="2800" dirty="0" smtClean="0">
                <a:effectLst/>
              </a:rPr>
              <a:t>“It </a:t>
            </a:r>
            <a:r>
              <a:rPr lang="en-US" sz="2800" dirty="0">
                <a:effectLst/>
              </a:rPr>
              <a:t>was in the order of God that Christ should take upon Himself the </a:t>
            </a:r>
            <a:r>
              <a:rPr lang="en-US" sz="2800" dirty="0">
                <a:solidFill>
                  <a:srgbClr val="FFFF00"/>
                </a:solidFill>
                <a:effectLst/>
              </a:rPr>
              <a:t>form and nature of fallen </a:t>
            </a:r>
            <a:r>
              <a:rPr lang="en-US" sz="2800" dirty="0" smtClean="0">
                <a:solidFill>
                  <a:srgbClr val="FFFF00"/>
                </a:solidFill>
                <a:effectLst/>
              </a:rPr>
              <a:t>man</a:t>
            </a:r>
            <a:r>
              <a:rPr lang="en-US" sz="2800" dirty="0" smtClean="0">
                <a:effectLst/>
              </a:rPr>
              <a:t>.” </a:t>
            </a:r>
            <a:r>
              <a:rPr lang="en-US" sz="2800" i="1" dirty="0" smtClean="0">
                <a:effectLst/>
              </a:rPr>
              <a:t>Spiritual </a:t>
            </a:r>
            <a:r>
              <a:rPr lang="en-US" sz="2800" i="1" dirty="0">
                <a:effectLst/>
              </a:rPr>
              <a:t>Gifts, </a:t>
            </a:r>
            <a:r>
              <a:rPr lang="en-US" sz="2800" dirty="0">
                <a:effectLst/>
              </a:rPr>
              <a:t>vol. 4a, p. 115</a:t>
            </a:r>
            <a:r>
              <a:rPr lang="en-US" sz="2800" i="1" dirty="0">
                <a:effectLst/>
              </a:rPr>
              <a:t/>
            </a:r>
            <a:br>
              <a:rPr lang="en-US" sz="2800" i="1" dirty="0">
                <a:effectLst/>
              </a:rPr>
            </a:b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9D7DE85-0EB3-4447-B0D8-55C2B7A39ABB}" type="slidenum">
              <a:rPr lang="en-US" sz="1200">
                <a:effectLst>
                  <a:outerShdw blurRad="38100" dist="38100" dir="2700000" algn="tl">
                    <a:srgbClr val="000000"/>
                  </a:outerShdw>
                </a:effectLst>
              </a:rPr>
              <a:pPr algn="r">
                <a:defRPr/>
              </a:pPr>
              <a:t>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5F87513-B171-4D50-9857-C99E85E2BA59}" type="slidenum">
              <a:rPr lang="en-US"/>
              <a:pPr>
                <a:defRPr/>
              </a:pPr>
              <a:t>90</a:t>
            </a:fld>
            <a:endParaRPr lang="en-US"/>
          </a:p>
        </p:txBody>
      </p:sp>
      <p:sp>
        <p:nvSpPr>
          <p:cNvPr id="2" name="Title 1"/>
          <p:cNvSpPr>
            <a:spLocks noGrp="1"/>
          </p:cNvSpPr>
          <p:nvPr>
            <p:ph type="title"/>
          </p:nvPr>
        </p:nvSpPr>
        <p:spPr/>
        <p:txBody>
          <a:bodyPr/>
          <a:lstStyle/>
          <a:p>
            <a:pPr eaLnBrk="1" hangingPunct="1">
              <a:defRPr/>
            </a:pPr>
            <a:r>
              <a:rPr lang="en-US" dirty="0" smtClean="0"/>
              <a:t>Saints Realize</a:t>
            </a:r>
            <a:br>
              <a:rPr lang="en-US" dirty="0" smtClean="0"/>
            </a:br>
            <a:r>
              <a:rPr lang="en-US" dirty="0" smtClean="0"/>
              <a:t>Depravity of Their Nature</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Through faith in Christ some will rise to high places of service and be entrusted with responsibilities in the work of saving souls. They see where their own weakness lies, </a:t>
            </a:r>
            <a:r>
              <a:rPr lang="en-US" sz="2800" dirty="0">
                <a:solidFill>
                  <a:srgbClr val="FF33CC"/>
                </a:solidFill>
                <a:effectLst/>
              </a:rPr>
              <a:t>they realize </a:t>
            </a:r>
            <a:r>
              <a:rPr lang="en-US" sz="2800" u="sng" dirty="0">
                <a:solidFill>
                  <a:srgbClr val="FF33CC"/>
                </a:solidFill>
                <a:effectLst/>
              </a:rPr>
              <a:t>the depravity of their nature</a:t>
            </a:r>
            <a:r>
              <a:rPr lang="en-US" sz="2800" dirty="0">
                <a:effectLst/>
              </a:rPr>
              <a:t>. They know the strength of sin, the power of evil habit. They realize their inability to overcome without the help of Christ, and their constant cry is, "</a:t>
            </a:r>
            <a:r>
              <a:rPr lang="en-US" sz="2800" dirty="0">
                <a:solidFill>
                  <a:srgbClr val="FF33CC"/>
                </a:solidFill>
                <a:effectLst/>
              </a:rPr>
              <a:t>I cast my helpless soul on Thee</a:t>
            </a:r>
            <a:r>
              <a:rPr lang="en-US" sz="2800" dirty="0">
                <a:effectLst/>
              </a:rPr>
              <a:t>."  </a:t>
            </a:r>
            <a:r>
              <a:rPr lang="en-US" sz="2000" dirty="0">
                <a:effectLst/>
              </a:rPr>
              <a:t>{MH 179.1</a:t>
            </a:r>
            <a:r>
              <a:rPr lang="en-US" sz="2000" dirty="0" smtClean="0">
                <a:effectLst/>
              </a:rPr>
              <a:t>}</a:t>
            </a:r>
          </a:p>
          <a:p>
            <a:pPr marL="0" indent="0" eaLnBrk="1" hangingPunct="1">
              <a:buFont typeface="Wingdings" pitchFamily="2" charset="2"/>
              <a:buNone/>
              <a:defRPr/>
            </a:pPr>
            <a:r>
              <a:rPr lang="en-US" sz="2400" dirty="0" smtClean="0">
                <a:solidFill>
                  <a:srgbClr val="FFFF00"/>
                </a:solidFill>
                <a:effectLst/>
              </a:rPr>
              <a:t>Did Christ realize depravity of His nature?</a:t>
            </a:r>
            <a:endParaRPr lang="en-US" sz="2400" dirty="0">
              <a:solidFill>
                <a:srgbClr val="FFFF00"/>
              </a:solidFill>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D6F93FC-C65A-439B-A490-A4DA4E879BAA}" type="slidenum">
              <a:rPr lang="en-US" sz="1200">
                <a:effectLst>
                  <a:outerShdw blurRad="38100" dist="38100" dir="2700000" algn="tl">
                    <a:srgbClr val="000000"/>
                  </a:outerShdw>
                </a:effectLst>
              </a:rPr>
              <a:pPr algn="r">
                <a:defRPr/>
              </a:pPr>
              <a:t>90</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EEC58BF-B4CC-4C38-BC46-7E03D0CECFEC}" type="slidenum">
              <a:rPr lang="en-US"/>
              <a:pPr>
                <a:defRPr/>
              </a:pPr>
              <a:t>91</a:t>
            </a:fld>
            <a:endParaRPr lang="en-US"/>
          </a:p>
        </p:txBody>
      </p:sp>
      <p:sp>
        <p:nvSpPr>
          <p:cNvPr id="2" name="Title 1"/>
          <p:cNvSpPr>
            <a:spLocks noGrp="1"/>
          </p:cNvSpPr>
          <p:nvPr>
            <p:ph type="title"/>
          </p:nvPr>
        </p:nvSpPr>
        <p:spPr/>
        <p:txBody>
          <a:bodyPr/>
          <a:lstStyle/>
          <a:p>
            <a:pPr eaLnBrk="1" hangingPunct="1">
              <a:defRPr/>
            </a:pPr>
            <a:r>
              <a:rPr lang="en-US" dirty="0" smtClean="0"/>
              <a:t>Depraved &amp; Condemned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solidFill>
                  <a:srgbClr val="FF33CC"/>
                </a:solidFill>
                <a:effectLst/>
              </a:rPr>
              <a:t>Human nature is depraved</a:t>
            </a:r>
            <a:r>
              <a:rPr lang="en-US" sz="2800" dirty="0">
                <a:effectLst/>
              </a:rPr>
              <a:t>, and is justly condemned by a holy God. </a:t>
            </a:r>
            <a:r>
              <a:rPr lang="en-US" sz="2400" dirty="0">
                <a:effectLst/>
              </a:rPr>
              <a:t>{RH, </a:t>
            </a:r>
            <a:r>
              <a:rPr lang="en-US" sz="2400" dirty="0" smtClean="0">
                <a:effectLst/>
              </a:rPr>
              <a:t>Sept </a:t>
            </a:r>
            <a:r>
              <a:rPr lang="en-US" sz="2400" dirty="0">
                <a:effectLst/>
              </a:rPr>
              <a:t>17, 1895 par. 7</a:t>
            </a:r>
            <a:r>
              <a:rPr lang="en-US" sz="2400" dirty="0" smtClean="0">
                <a:effectLst/>
              </a:rPr>
              <a:t>}</a:t>
            </a:r>
            <a:endParaRPr lang="en-US" sz="2800" dirty="0" smtClean="0">
              <a:effectLst/>
            </a:endParaRPr>
          </a:p>
          <a:p>
            <a:pPr marL="0" indent="0" eaLnBrk="1" hangingPunct="1">
              <a:buFont typeface="Wingdings" pitchFamily="2" charset="2"/>
              <a:buNone/>
              <a:defRPr/>
            </a:pPr>
            <a:endParaRPr lang="en-US" sz="2400" dirty="0" smtClean="0">
              <a:solidFill>
                <a:srgbClr val="FFFF00"/>
              </a:solidFill>
              <a:effectLst/>
            </a:endParaRPr>
          </a:p>
          <a:p>
            <a:pPr marL="0" indent="0" eaLnBrk="1" hangingPunct="1">
              <a:buFont typeface="Wingdings" pitchFamily="2" charset="2"/>
              <a:buNone/>
              <a:defRPr/>
            </a:pPr>
            <a:r>
              <a:rPr lang="en-US" sz="2400" dirty="0" smtClean="0">
                <a:solidFill>
                  <a:srgbClr val="FFFF00"/>
                </a:solidFill>
                <a:effectLst/>
              </a:rPr>
              <a:t>Christ condemned for His own Nature?</a:t>
            </a:r>
          </a:p>
          <a:p>
            <a:pPr marL="0" indent="0" eaLnBrk="1" hangingPunct="1">
              <a:buFont typeface="Wingdings" pitchFamily="2" charset="2"/>
              <a:buNone/>
              <a:defRPr/>
            </a:pPr>
            <a:r>
              <a:rPr lang="en-US" sz="2400" dirty="0" smtClean="0">
                <a:solidFill>
                  <a:srgbClr val="FFFF00"/>
                </a:solidFill>
                <a:effectLst/>
              </a:rPr>
              <a:t>Or because He bore our sins by imputation?</a:t>
            </a:r>
          </a:p>
          <a:p>
            <a:pPr marL="0" indent="0" eaLnBrk="1" hangingPunct="1">
              <a:buFont typeface="Wingdings" pitchFamily="2" charset="2"/>
              <a:buNone/>
              <a:defRPr/>
            </a:pPr>
            <a:endParaRPr lang="en-US" sz="2400" dirty="0" smtClean="0"/>
          </a:p>
          <a:p>
            <a:pPr marL="0" indent="0" eaLnBrk="1" hangingPunct="1">
              <a:buFont typeface="Wingdings" pitchFamily="2" charset="2"/>
              <a:buNone/>
              <a:defRPr/>
            </a:pPr>
            <a:r>
              <a:rPr lang="en-US" sz="2400" dirty="0" smtClean="0"/>
              <a:t>“…</a:t>
            </a:r>
            <a:r>
              <a:rPr lang="en-US" sz="2400" dirty="0"/>
              <a:t>Adam sinned, and the children of Adam </a:t>
            </a:r>
            <a:r>
              <a:rPr lang="en-US" sz="2400" u="sng" dirty="0">
                <a:solidFill>
                  <a:srgbClr val="FF33CC"/>
                </a:solidFill>
              </a:rPr>
              <a:t>share</a:t>
            </a:r>
            <a:r>
              <a:rPr lang="en-US" sz="2400" dirty="0">
                <a:solidFill>
                  <a:srgbClr val="FF33CC"/>
                </a:solidFill>
              </a:rPr>
              <a:t> his guilt </a:t>
            </a:r>
            <a:r>
              <a:rPr lang="en-US" sz="2400" dirty="0"/>
              <a:t>and its consequences; but Jesus </a:t>
            </a:r>
            <a:r>
              <a:rPr lang="en-US" sz="2400" u="sng" dirty="0">
                <a:solidFill>
                  <a:srgbClr val="FF33CC"/>
                </a:solidFill>
              </a:rPr>
              <a:t>bore</a:t>
            </a:r>
            <a:r>
              <a:rPr lang="en-US" sz="2400" dirty="0">
                <a:solidFill>
                  <a:srgbClr val="FF33CC"/>
                </a:solidFill>
              </a:rPr>
              <a:t> the guilt </a:t>
            </a:r>
            <a:r>
              <a:rPr lang="en-US" sz="2400" dirty="0"/>
              <a:t>of Adam..” </a:t>
            </a:r>
            <a:r>
              <a:rPr lang="en-US" sz="2000" dirty="0"/>
              <a:t>{ST, May 19, 1890 par. 8} </a:t>
            </a:r>
          </a:p>
          <a:p>
            <a:pPr marL="0" indent="0" eaLnBrk="1" hangingPunct="1">
              <a:buFont typeface="Wingdings" pitchFamily="2" charset="2"/>
              <a:buNone/>
              <a:defRPr/>
            </a:pPr>
            <a:endParaRPr lang="en-US" sz="2400" dirty="0">
              <a:solidFill>
                <a:srgbClr val="FFFF00"/>
              </a:solidFill>
            </a:endParaRPr>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9A5D981A-DB1A-4700-89AB-CC1310ED5049}" type="slidenum">
              <a:rPr lang="en-US" sz="1200">
                <a:effectLst>
                  <a:outerShdw blurRad="38100" dist="38100" dir="2700000" algn="tl">
                    <a:srgbClr val="000000"/>
                  </a:outerShdw>
                </a:effectLst>
              </a:rPr>
              <a:pPr algn="r">
                <a:defRPr/>
              </a:pPr>
              <a:t>91</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F59D6C63-8F89-4402-A79C-DD090E01781F}" type="slidenum">
              <a:rPr lang="en-US"/>
              <a:pPr>
                <a:defRPr/>
              </a:pPr>
              <a:t>92</a:t>
            </a:fld>
            <a:endParaRPr lang="en-US"/>
          </a:p>
        </p:txBody>
      </p:sp>
      <p:sp>
        <p:nvSpPr>
          <p:cNvPr id="2" name="Title 1"/>
          <p:cNvSpPr>
            <a:spLocks noGrp="1"/>
          </p:cNvSpPr>
          <p:nvPr>
            <p:ph type="title"/>
          </p:nvPr>
        </p:nvSpPr>
        <p:spPr/>
        <p:txBody>
          <a:bodyPr/>
          <a:lstStyle/>
          <a:p>
            <a:pPr eaLnBrk="1" hangingPunct="1">
              <a:defRPr/>
            </a:pPr>
            <a:r>
              <a:rPr lang="en-US" dirty="0" smtClean="0"/>
              <a:t>Morally Deranged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dirty="0">
                <a:solidFill>
                  <a:srgbClr val="FF33CC"/>
                </a:solidFill>
                <a:effectLst/>
              </a:rPr>
              <a:t>Moral derangement, which we call depravity</a:t>
            </a:r>
            <a:r>
              <a:rPr lang="en-US" dirty="0">
                <a:effectLst/>
              </a:rPr>
              <a:t>, finds ample room to work, and an influence is exerted by men, women, and youth professing to be Christians that is low, sensual, devilish. . . .  {HP 196.2}  </a:t>
            </a: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7F62D96-DA31-48A6-A411-C4EF881AD8D2}" type="slidenum">
              <a:rPr lang="en-US" sz="1200">
                <a:effectLst>
                  <a:outerShdw blurRad="38100" dist="38100" dir="2700000" algn="tl">
                    <a:srgbClr val="000000"/>
                  </a:outerShdw>
                </a:effectLst>
              </a:rPr>
              <a:pPr algn="r">
                <a:defRPr/>
              </a:pPr>
              <a:t>92</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3B46BB41-5526-4166-AD64-D96F0BC80D64}" type="slidenum">
              <a:rPr lang="en-US"/>
              <a:pPr>
                <a:defRPr/>
              </a:pPr>
              <a:t>93</a:t>
            </a:fld>
            <a:endParaRPr lang="en-US"/>
          </a:p>
        </p:txBody>
      </p:sp>
      <p:sp>
        <p:nvSpPr>
          <p:cNvPr id="2" name="Title 1"/>
          <p:cNvSpPr>
            <a:spLocks noGrp="1"/>
          </p:cNvSpPr>
          <p:nvPr>
            <p:ph type="title"/>
          </p:nvPr>
        </p:nvSpPr>
        <p:spPr/>
        <p:txBody>
          <a:bodyPr/>
          <a:lstStyle/>
          <a:p>
            <a:pPr eaLnBrk="1" hangingPunct="1">
              <a:defRPr/>
            </a:pPr>
            <a:r>
              <a:rPr lang="en-US" dirty="0" smtClean="0"/>
              <a:t>Fallen &amp; Depraved</a:t>
            </a:r>
            <a:endParaRPr lang="en-US" dirty="0"/>
          </a:p>
        </p:txBody>
      </p:sp>
      <p:sp>
        <p:nvSpPr>
          <p:cNvPr id="3" name="Content Placeholder 2"/>
          <p:cNvSpPr>
            <a:spLocks noGrp="1"/>
          </p:cNvSpPr>
          <p:nvPr>
            <p:ph idx="1"/>
          </p:nvPr>
        </p:nvSpPr>
        <p:spPr/>
        <p:txBody>
          <a:bodyPr/>
          <a:lstStyle/>
          <a:p>
            <a:pPr marL="0" indent="0" eaLnBrk="1" hangingPunct="1">
              <a:buFont typeface="Wingdings" pitchFamily="2" charset="2"/>
              <a:buNone/>
              <a:defRPr/>
            </a:pPr>
            <a:r>
              <a:rPr lang="en-US" sz="2800" dirty="0">
                <a:effectLst/>
              </a:rPr>
              <a:t>Man has fallen. God's image in him is defaced. By disobedience he is </a:t>
            </a:r>
            <a:r>
              <a:rPr lang="en-US" sz="2800" dirty="0">
                <a:solidFill>
                  <a:srgbClr val="FF33CC"/>
                </a:solidFill>
                <a:effectLst/>
              </a:rPr>
              <a:t>depraved in inclination</a:t>
            </a:r>
            <a:r>
              <a:rPr lang="en-US" sz="2800" dirty="0">
                <a:effectLst/>
              </a:rPr>
              <a:t> and </a:t>
            </a:r>
            <a:r>
              <a:rPr lang="en-US" sz="2800" dirty="0">
                <a:solidFill>
                  <a:srgbClr val="FFFF00"/>
                </a:solidFill>
                <a:effectLst/>
              </a:rPr>
              <a:t>weakened in power</a:t>
            </a:r>
            <a:r>
              <a:rPr lang="en-US" sz="2800" dirty="0">
                <a:effectLst/>
              </a:rPr>
              <a:t>, unable, apparently, to look forward to anything but tribulation and wrath.  </a:t>
            </a:r>
            <a:r>
              <a:rPr lang="en-US" sz="2000" dirty="0">
                <a:effectLst/>
              </a:rPr>
              <a:t>{ST, March 30, 1904 par. </a:t>
            </a:r>
            <a:r>
              <a:rPr lang="en-US" sz="2000" dirty="0" smtClean="0">
                <a:effectLst/>
              </a:rPr>
              <a:t>1</a:t>
            </a:r>
          </a:p>
          <a:p>
            <a:pPr marL="0" indent="0" eaLnBrk="1" hangingPunct="1">
              <a:buFont typeface="Wingdings" pitchFamily="2" charset="2"/>
              <a:buNone/>
              <a:defRPr/>
            </a:pPr>
            <a:endParaRPr lang="en-US" sz="2800" dirty="0">
              <a:effectLst/>
            </a:endParaRPr>
          </a:p>
          <a:p>
            <a:pPr marL="0" indent="0" eaLnBrk="1" hangingPunct="1">
              <a:buFont typeface="Wingdings" pitchFamily="2" charset="2"/>
              <a:buNone/>
              <a:defRPr/>
            </a:pPr>
            <a:r>
              <a:rPr lang="en-US" sz="2800" u="sng" dirty="0" smtClean="0"/>
              <a:t>Two Problems with our Nature</a:t>
            </a:r>
          </a:p>
          <a:p>
            <a:pPr marL="514350" indent="-514350" eaLnBrk="1" hangingPunct="1">
              <a:buFont typeface="Wingdings" pitchFamily="2" charset="2"/>
              <a:buAutoNum type="arabicPeriod"/>
              <a:defRPr/>
            </a:pPr>
            <a:r>
              <a:rPr lang="en-US" sz="2800" dirty="0" smtClean="0"/>
              <a:t>Depraved Inclination = corrupt inclinations</a:t>
            </a:r>
          </a:p>
          <a:p>
            <a:pPr marL="514350" indent="-514350" eaLnBrk="1" hangingPunct="1">
              <a:buFont typeface="Wingdings" pitchFamily="2" charset="2"/>
              <a:buAutoNum type="arabicPeriod"/>
              <a:defRPr/>
            </a:pPr>
            <a:r>
              <a:rPr lang="en-US" sz="2800" dirty="0" smtClean="0"/>
              <a:t>Weakened in Power = Infirmities</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D97EF402-753B-4B5F-8065-8BC0E4D2BBA3}" type="slidenum">
              <a:rPr lang="en-US" sz="1200">
                <a:effectLst>
                  <a:outerShdw blurRad="38100" dist="38100" dir="2700000" algn="tl">
                    <a:srgbClr val="000000"/>
                  </a:outerShdw>
                </a:effectLst>
              </a:rPr>
              <a:pPr algn="r">
                <a:defRPr/>
              </a:pPr>
              <a:t>93</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8C28A863-D63A-4090-B1B7-A50C2E4EAE4D}" type="slidenum">
              <a:rPr lang="en-US"/>
              <a:pPr>
                <a:defRPr/>
              </a:pPr>
              <a:t>94</a:t>
            </a:fld>
            <a:endParaRPr lang="en-US"/>
          </a:p>
        </p:txBody>
      </p:sp>
      <p:sp>
        <p:nvSpPr>
          <p:cNvPr id="2" name="Title 1"/>
          <p:cNvSpPr>
            <a:spLocks noGrp="1"/>
          </p:cNvSpPr>
          <p:nvPr>
            <p:ph type="title"/>
          </p:nvPr>
        </p:nvSpPr>
        <p:spPr/>
        <p:txBody>
          <a:bodyPr/>
          <a:lstStyle/>
          <a:p>
            <a:pPr eaLnBrk="1" hangingPunct="1">
              <a:defRPr/>
            </a:pPr>
            <a:r>
              <a:rPr lang="en-US" dirty="0" smtClean="0"/>
              <a:t>Inheritance of Selfishness</a:t>
            </a:r>
            <a:endParaRPr lang="en-US" dirty="0"/>
          </a:p>
        </p:txBody>
      </p:sp>
      <p:sp>
        <p:nvSpPr>
          <p:cNvPr id="3" name="Content Placeholder 2"/>
          <p:cNvSpPr>
            <a:spLocks noGrp="1"/>
          </p:cNvSpPr>
          <p:nvPr>
            <p:ph idx="1"/>
          </p:nvPr>
        </p:nvSpPr>
        <p:spPr>
          <a:xfrm>
            <a:off x="457200" y="1295400"/>
            <a:ext cx="8229600" cy="4530725"/>
          </a:xfrm>
        </p:spPr>
        <p:txBody>
          <a:bodyPr/>
          <a:lstStyle/>
          <a:p>
            <a:pPr marL="0" indent="0" eaLnBrk="1" hangingPunct="1">
              <a:buFont typeface="Wingdings" pitchFamily="2" charset="2"/>
              <a:buNone/>
              <a:defRPr/>
            </a:pPr>
            <a:r>
              <a:rPr lang="en-US" sz="2800" dirty="0" smtClean="0">
                <a:solidFill>
                  <a:srgbClr val="FF33CC"/>
                </a:solidFill>
              </a:rPr>
              <a:t>Selfishness is the essence of depravity</a:t>
            </a:r>
            <a:r>
              <a:rPr lang="en-US" sz="2800" dirty="0" smtClean="0"/>
              <a:t>, and because human beings have yielded to its power, the opposite of allegiance to God is seen in the world today. Nations, families, and individuals are filled with a desire to make self a center. Man longs to rule over his fellowmen. Separating himself in his egotism from God and his fellow beings, he follows his unrestrained inclinations. He acts as if the good of others depended on their subjection to his supremacy.--RH, June 25, 1908. (CS 24.)  {1MCP 30.3} </a:t>
            </a: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ACDC16ED-9ADF-4A9D-96E9-F6E1F783F5D7}" type="slidenum">
              <a:rPr lang="en-US" sz="1200">
                <a:effectLst>
                  <a:outerShdw blurRad="38100" dist="38100" dir="2700000" algn="tl">
                    <a:srgbClr val="000000"/>
                  </a:outerShdw>
                </a:effectLst>
              </a:rPr>
              <a:pPr algn="r">
                <a:defRPr/>
              </a:pPr>
              <a:t>94</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20E1A1CF-C8C4-43F3-8989-5183C586157B}" type="slidenum">
              <a:rPr lang="en-US"/>
              <a:pPr>
                <a:defRPr/>
              </a:pPr>
              <a:t>95</a:t>
            </a:fld>
            <a:endParaRPr lang="en-US"/>
          </a:p>
        </p:txBody>
      </p:sp>
      <p:sp>
        <p:nvSpPr>
          <p:cNvPr id="2" name="Title 1"/>
          <p:cNvSpPr>
            <a:spLocks noGrp="1"/>
          </p:cNvSpPr>
          <p:nvPr>
            <p:ph type="title"/>
          </p:nvPr>
        </p:nvSpPr>
        <p:spPr/>
        <p:txBody>
          <a:bodyPr/>
          <a:lstStyle/>
          <a:p>
            <a:pPr eaLnBrk="1" hangingPunct="1">
              <a:defRPr/>
            </a:pPr>
            <a:r>
              <a:rPr lang="en-US" dirty="0" smtClean="0"/>
              <a:t>Selfishness Replaces Love</a:t>
            </a:r>
            <a:endParaRPr lang="en-US" dirty="0"/>
          </a:p>
        </p:txBody>
      </p:sp>
      <p:sp>
        <p:nvSpPr>
          <p:cNvPr id="3" name="Content Placeholder 2"/>
          <p:cNvSpPr>
            <a:spLocks noGrp="1"/>
          </p:cNvSpPr>
          <p:nvPr>
            <p:ph idx="1"/>
          </p:nvPr>
        </p:nvSpPr>
        <p:spPr/>
        <p:txBody>
          <a:bodyPr/>
          <a:lstStyle/>
          <a:p>
            <a:pPr eaLnBrk="1" hangingPunct="1">
              <a:defRPr/>
            </a:pPr>
            <a:r>
              <a:rPr lang="en-US" dirty="0">
                <a:solidFill>
                  <a:srgbClr val="FF33CC"/>
                </a:solidFill>
                <a:effectLst/>
              </a:rPr>
              <a:t>But through disobedience, his powers were perverted, and selfishness took the place of love</a:t>
            </a:r>
            <a:r>
              <a:rPr lang="en-US" dirty="0">
                <a:effectLst/>
              </a:rPr>
              <a:t>. His nature became so weakened through transgression that it was impossible for him, in his own strength, to resist the power of evil. He was made captive by Satan, and would have remained so forever had not God specially interposed.  {SC 17.1} </a:t>
            </a: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BACC765-3640-4054-85F3-4D6453D43A1D}" type="slidenum">
              <a:rPr lang="en-US" sz="1200">
                <a:effectLst>
                  <a:outerShdw blurRad="38100" dist="38100" dir="2700000" algn="tl">
                    <a:srgbClr val="000000"/>
                  </a:outerShdw>
                </a:effectLst>
              </a:rPr>
              <a:pPr algn="r">
                <a:defRPr/>
              </a:pPr>
              <a:t>95</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17425C81-AB27-4DB3-943D-380C685D2A31}" type="slidenum">
              <a:rPr lang="en-US"/>
              <a:pPr>
                <a:defRPr/>
              </a:pPr>
              <a:t>96</a:t>
            </a:fld>
            <a:endParaRPr lang="en-US"/>
          </a:p>
        </p:txBody>
      </p:sp>
      <p:sp>
        <p:nvSpPr>
          <p:cNvPr id="2" name="Title 1"/>
          <p:cNvSpPr>
            <a:spLocks noGrp="1"/>
          </p:cNvSpPr>
          <p:nvPr>
            <p:ph type="title"/>
          </p:nvPr>
        </p:nvSpPr>
        <p:spPr/>
        <p:txBody>
          <a:bodyPr/>
          <a:lstStyle/>
          <a:p>
            <a:pPr eaLnBrk="1" hangingPunct="1">
              <a:defRPr/>
            </a:pPr>
            <a:r>
              <a:rPr lang="en-US" dirty="0" smtClean="0"/>
              <a:t>Man Selfish by Nature</a:t>
            </a:r>
            <a:endParaRPr lang="en-US" dirty="0"/>
          </a:p>
        </p:txBody>
      </p:sp>
      <p:sp>
        <p:nvSpPr>
          <p:cNvPr id="3" name="Content Placeholder 2"/>
          <p:cNvSpPr>
            <a:spLocks noGrp="1"/>
          </p:cNvSpPr>
          <p:nvPr>
            <p:ph idx="1"/>
          </p:nvPr>
        </p:nvSpPr>
        <p:spPr/>
        <p:txBody>
          <a:bodyPr/>
          <a:lstStyle/>
          <a:p>
            <a:pPr eaLnBrk="1" hangingPunct="1">
              <a:defRPr/>
            </a:pPr>
            <a:r>
              <a:rPr lang="en-US" dirty="0">
                <a:effectLst/>
              </a:rPr>
              <a:t>Instead of remaining under God's influence in order that he might reflect the moral image of his Creator, </a:t>
            </a:r>
            <a:r>
              <a:rPr lang="en-US" dirty="0">
                <a:solidFill>
                  <a:srgbClr val="FF33CC"/>
                </a:solidFill>
                <a:effectLst/>
              </a:rPr>
              <a:t>man placed himself under the control of Satan's influence, and was made selfish</a:t>
            </a:r>
            <a:r>
              <a:rPr lang="en-US" dirty="0">
                <a:effectLst/>
              </a:rPr>
              <a:t>. Thus sin became a universal evil. And what a dreadful evil is sin!  {9MR 237.5}  </a:t>
            </a:r>
          </a:p>
          <a:p>
            <a:pPr marL="0" indent="0" eaLnBrk="1" hangingPunct="1">
              <a:buFont typeface="Wingdings" pitchFamily="2" charset="2"/>
              <a:buNone/>
              <a:defRPr/>
            </a:pPr>
            <a:endParaRPr lang="en-US" dirty="0">
              <a:effectLst/>
            </a:endParaRPr>
          </a:p>
          <a:p>
            <a:pPr marL="0" indent="0" eaLnBrk="1" hangingPunct="1">
              <a:buFont typeface="Wingdings" pitchFamily="2" charset="2"/>
              <a:buNone/>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1EC6832-1EB3-4326-BF93-4792E51B0066}" type="slidenum">
              <a:rPr lang="en-US" sz="1200">
                <a:effectLst>
                  <a:outerShdw blurRad="38100" dist="38100" dir="2700000" algn="tl">
                    <a:srgbClr val="000000"/>
                  </a:outerShdw>
                </a:effectLst>
              </a:rPr>
              <a:pPr algn="r">
                <a:defRPr/>
              </a:pPr>
              <a:t>96</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D897514E-7CFC-460E-8502-FD90EEF759DB}" type="slidenum">
              <a:rPr lang="en-US"/>
              <a:pPr>
                <a:defRPr/>
              </a:pPr>
              <a:t>97</a:t>
            </a:fld>
            <a:endParaRPr lang="en-US"/>
          </a:p>
        </p:txBody>
      </p:sp>
      <p:sp>
        <p:nvSpPr>
          <p:cNvPr id="2" name="Title 1"/>
          <p:cNvSpPr>
            <a:spLocks noGrp="1"/>
          </p:cNvSpPr>
          <p:nvPr>
            <p:ph type="title"/>
          </p:nvPr>
        </p:nvSpPr>
        <p:spPr/>
        <p:txBody>
          <a:bodyPr/>
          <a:lstStyle/>
          <a:p>
            <a:pPr eaLnBrk="1" hangingPunct="1">
              <a:defRPr/>
            </a:pPr>
            <a:r>
              <a:rPr lang="en-US" dirty="0" smtClean="0"/>
              <a:t>Selfish by Nature</a:t>
            </a:r>
            <a:endParaRPr lang="en-US" dirty="0"/>
          </a:p>
        </p:txBody>
      </p:sp>
      <p:sp>
        <p:nvSpPr>
          <p:cNvPr id="3" name="Content Placeholder 2"/>
          <p:cNvSpPr>
            <a:spLocks noGrp="1"/>
          </p:cNvSpPr>
          <p:nvPr>
            <p:ph idx="1"/>
          </p:nvPr>
        </p:nvSpPr>
        <p:spPr/>
        <p:txBody>
          <a:bodyPr/>
          <a:lstStyle/>
          <a:p>
            <a:pPr eaLnBrk="1" hangingPunct="1">
              <a:defRPr/>
            </a:pPr>
            <a:r>
              <a:rPr lang="en-US" dirty="0">
                <a:solidFill>
                  <a:srgbClr val="FF33CC"/>
                </a:solidFill>
                <a:effectLst/>
              </a:rPr>
              <a:t>Men are selfish by nature</a:t>
            </a:r>
            <a:r>
              <a:rPr lang="en-US" dirty="0">
                <a:effectLst/>
              </a:rPr>
              <a:t>. …Our work for the salvation of souls will not be done without a conflict. We shall have to </a:t>
            </a:r>
            <a:r>
              <a:rPr lang="en-US" u="sng" dirty="0">
                <a:effectLst/>
              </a:rPr>
              <a:t>practice self-denial</a:t>
            </a:r>
            <a:r>
              <a:rPr lang="en-US" dirty="0">
                <a:effectLst/>
              </a:rPr>
              <a:t>, </a:t>
            </a:r>
            <a:r>
              <a:rPr lang="en-US" u="sng" dirty="0">
                <a:effectLst/>
              </a:rPr>
              <a:t>overcome inclination</a:t>
            </a:r>
            <a:r>
              <a:rPr lang="en-US" dirty="0">
                <a:effectLst/>
              </a:rPr>
              <a:t>, relinquish the spirit and passions of the world, and be ready to sacrifice even life itself, if need be, for Christ's sake.  {RH, January 6, 1891 par. 7} </a:t>
            </a: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559FCEC-7742-4100-AB32-DFF142CC50EB}" type="slidenum">
              <a:rPr lang="en-US" sz="1200">
                <a:effectLst>
                  <a:outerShdw blurRad="38100" dist="38100" dir="2700000" algn="tl">
                    <a:srgbClr val="000000"/>
                  </a:outerShdw>
                </a:effectLst>
              </a:rPr>
              <a:pPr algn="r">
                <a:defRPr/>
              </a:pPr>
              <a:t>97</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74A4536C-EB9A-4A89-8E2A-5770AB80451D}" type="slidenum">
              <a:rPr lang="en-US"/>
              <a:pPr>
                <a:defRPr/>
              </a:pPr>
              <a:t>98</a:t>
            </a:fld>
            <a:endParaRPr lang="en-US"/>
          </a:p>
        </p:txBody>
      </p:sp>
      <p:sp>
        <p:nvSpPr>
          <p:cNvPr id="2" name="Title 1"/>
          <p:cNvSpPr>
            <a:spLocks noGrp="1"/>
          </p:cNvSpPr>
          <p:nvPr>
            <p:ph type="title"/>
          </p:nvPr>
        </p:nvSpPr>
        <p:spPr/>
        <p:txBody>
          <a:bodyPr/>
          <a:lstStyle/>
          <a:p>
            <a:pPr eaLnBrk="1" hangingPunct="1">
              <a:defRPr/>
            </a:pPr>
            <a:r>
              <a:rPr lang="en-US" dirty="0" smtClean="0"/>
              <a:t>Inwrought Selfishness</a:t>
            </a:r>
            <a:endParaRPr lang="en-US" dirty="0"/>
          </a:p>
        </p:txBody>
      </p:sp>
      <p:sp>
        <p:nvSpPr>
          <p:cNvPr id="3" name="Content Placeholder 2"/>
          <p:cNvSpPr>
            <a:spLocks noGrp="1"/>
          </p:cNvSpPr>
          <p:nvPr>
            <p:ph idx="1"/>
          </p:nvPr>
        </p:nvSpPr>
        <p:spPr/>
        <p:txBody>
          <a:bodyPr/>
          <a:lstStyle/>
          <a:p>
            <a:pPr eaLnBrk="1" hangingPunct="1">
              <a:defRPr/>
            </a:pPr>
            <a:r>
              <a:rPr lang="en-US" sz="2800" dirty="0">
                <a:solidFill>
                  <a:srgbClr val="FF33CC"/>
                </a:solidFill>
                <a:effectLst/>
              </a:rPr>
              <a:t>Selfishness is inwrought </a:t>
            </a:r>
            <a:r>
              <a:rPr lang="en-US" sz="2800" dirty="0">
                <a:effectLst/>
              </a:rPr>
              <a:t>in our very being. It has </a:t>
            </a:r>
            <a:r>
              <a:rPr lang="en-US" sz="2800" dirty="0">
                <a:solidFill>
                  <a:srgbClr val="FF33CC"/>
                </a:solidFill>
                <a:effectLst/>
              </a:rPr>
              <a:t>come to us as an inheritance</a:t>
            </a:r>
            <a:r>
              <a:rPr lang="en-US" sz="2800" dirty="0">
                <a:effectLst/>
              </a:rPr>
              <a:t>, and has been cherished by many as a precious treasure. </a:t>
            </a:r>
            <a:r>
              <a:rPr lang="en-US" sz="2000" dirty="0">
                <a:effectLst/>
              </a:rPr>
              <a:t>{HS 138.7</a:t>
            </a:r>
            <a:r>
              <a:rPr lang="en-US" sz="2000" dirty="0" smtClean="0">
                <a:effectLst/>
              </a:rPr>
              <a:t>}</a:t>
            </a:r>
          </a:p>
          <a:p>
            <a:pPr eaLnBrk="1" hangingPunct="1">
              <a:defRPr/>
            </a:pPr>
            <a:r>
              <a:rPr lang="en-US" sz="2800" dirty="0" smtClean="0">
                <a:solidFill>
                  <a:srgbClr val="FFFF00"/>
                </a:solidFill>
                <a:effectLst/>
              </a:rPr>
              <a:t>Application to Christ?</a:t>
            </a:r>
            <a:endParaRPr lang="en-US" sz="3600" dirty="0" smtClean="0">
              <a:solidFill>
                <a:srgbClr val="FFFF00"/>
              </a:solidFill>
              <a:effectLst/>
            </a:endParaRPr>
          </a:p>
          <a:p>
            <a:pPr eaLnBrk="1" hangingPunct="1">
              <a:defRPr/>
            </a:pPr>
            <a:endParaRPr lang="en-US" sz="2800" dirty="0">
              <a:effectLst/>
            </a:endParaRPr>
          </a:p>
          <a:p>
            <a:pPr eaLnBrk="1" hangingPunct="1">
              <a:defRPr/>
            </a:pPr>
            <a:r>
              <a:rPr lang="en-US" sz="2800" dirty="0">
                <a:effectLst/>
              </a:rPr>
              <a:t> </a:t>
            </a:r>
            <a:r>
              <a:rPr lang="en-US" sz="2800" dirty="0" smtClean="0">
                <a:solidFill>
                  <a:srgbClr val="FF33CC"/>
                </a:solidFill>
                <a:effectLst/>
              </a:rPr>
              <a:t>All </a:t>
            </a:r>
            <a:r>
              <a:rPr lang="en-US" sz="2800" dirty="0">
                <a:solidFill>
                  <a:srgbClr val="FF33CC"/>
                </a:solidFill>
                <a:effectLst/>
              </a:rPr>
              <a:t>that man can do without Christ is polluted with selfishness </a:t>
            </a:r>
            <a:r>
              <a:rPr lang="en-US" sz="2800" dirty="0">
                <a:effectLst/>
              </a:rPr>
              <a:t>and sin; but that which is wrought through faith is acceptable to God.  {FW 94.1}  </a:t>
            </a:r>
          </a:p>
          <a:p>
            <a:pPr marL="0" indent="0" eaLnBrk="1" hangingPunct="1">
              <a:buFont typeface="Wingdings" pitchFamily="2" charset="2"/>
              <a:buNone/>
              <a:defRPr/>
            </a:pPr>
            <a:endParaRPr lang="en-US" sz="2800"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B3EDAC42-3A37-470F-AF2F-AAFCF2ED02A5}" type="slidenum">
              <a:rPr lang="en-US" sz="1200">
                <a:effectLst>
                  <a:outerShdw blurRad="38100" dist="38100" dir="2700000" algn="tl">
                    <a:srgbClr val="000000"/>
                  </a:outerShdw>
                </a:effectLst>
              </a:rPr>
              <a:pPr algn="r">
                <a:defRPr/>
              </a:pPr>
              <a:t>98</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dt" sz="quarter" idx="10"/>
          </p:nvPr>
        </p:nvSpPr>
        <p:spPr/>
        <p:txBody>
          <a:bodyPr/>
          <a:lstStyle/>
          <a:p>
            <a:pPr>
              <a:defRPr/>
            </a:pPr>
            <a:r>
              <a:rPr lang="en-US"/>
              <a:t>John W. Peters</a:t>
            </a:r>
          </a:p>
        </p:txBody>
      </p:sp>
      <p:sp>
        <p:nvSpPr>
          <p:cNvPr id="7" name="Rectangle 45"/>
          <p:cNvSpPr>
            <a:spLocks noGrp="1" noChangeArrowheads="1"/>
          </p:cNvSpPr>
          <p:nvPr>
            <p:ph type="ftr" sz="quarter" idx="11"/>
          </p:nvPr>
        </p:nvSpPr>
        <p:spPr/>
        <p:txBody>
          <a:bodyPr/>
          <a:lstStyle/>
          <a:p>
            <a:pPr>
              <a:defRPr/>
            </a:pPr>
            <a:r>
              <a:rPr lang="en-US"/>
              <a:t>JP-2D The Humanity of Christ     (c)2010 American Christian Ministries</a:t>
            </a:r>
          </a:p>
        </p:txBody>
      </p:sp>
      <p:sp>
        <p:nvSpPr>
          <p:cNvPr id="8" name="Rectangle 46"/>
          <p:cNvSpPr>
            <a:spLocks noGrp="1" noChangeArrowheads="1"/>
          </p:cNvSpPr>
          <p:nvPr>
            <p:ph type="sldNum" sz="quarter" idx="12"/>
          </p:nvPr>
        </p:nvSpPr>
        <p:spPr/>
        <p:txBody>
          <a:bodyPr/>
          <a:lstStyle/>
          <a:p>
            <a:pPr>
              <a:defRPr/>
            </a:pPr>
            <a:fld id="{CBE4BE77-0C0D-48E7-A62D-64DC69CB6A31}" type="slidenum">
              <a:rPr lang="en-US"/>
              <a:pPr>
                <a:defRPr/>
              </a:pPr>
              <a:t>99</a:t>
            </a:fld>
            <a:endParaRPr lang="en-US"/>
          </a:p>
        </p:txBody>
      </p:sp>
      <p:sp>
        <p:nvSpPr>
          <p:cNvPr id="2" name="Title 1"/>
          <p:cNvSpPr>
            <a:spLocks noGrp="1"/>
          </p:cNvSpPr>
          <p:nvPr>
            <p:ph type="title"/>
          </p:nvPr>
        </p:nvSpPr>
        <p:spPr/>
        <p:txBody>
          <a:bodyPr/>
          <a:lstStyle/>
          <a:p>
            <a:pPr eaLnBrk="1" hangingPunct="1">
              <a:defRPr/>
            </a:pPr>
            <a:r>
              <a:rPr lang="en-US" dirty="0" smtClean="0"/>
              <a:t>Natural Selfishness &amp; Depravity</a:t>
            </a:r>
            <a:endParaRPr lang="en-US" dirty="0"/>
          </a:p>
        </p:txBody>
      </p:sp>
      <p:sp>
        <p:nvSpPr>
          <p:cNvPr id="3" name="Content Placeholder 2"/>
          <p:cNvSpPr>
            <a:spLocks noGrp="1"/>
          </p:cNvSpPr>
          <p:nvPr>
            <p:ph idx="1"/>
          </p:nvPr>
        </p:nvSpPr>
        <p:spPr/>
        <p:txBody>
          <a:bodyPr/>
          <a:lstStyle/>
          <a:p>
            <a:pPr eaLnBrk="1" hangingPunct="1">
              <a:defRPr/>
            </a:pPr>
            <a:r>
              <a:rPr lang="en-US" sz="2800" dirty="0">
                <a:effectLst/>
              </a:rPr>
              <a:t>Selfishness is sin, </a:t>
            </a:r>
            <a:r>
              <a:rPr lang="en-US" sz="2400" dirty="0" smtClean="0">
                <a:effectLst/>
              </a:rPr>
              <a:t>{</a:t>
            </a:r>
            <a:r>
              <a:rPr lang="en-US" sz="2400" dirty="0">
                <a:effectLst/>
              </a:rPr>
              <a:t>ST, April 13, 1891 par. 3}</a:t>
            </a:r>
          </a:p>
          <a:p>
            <a:pPr eaLnBrk="1" hangingPunct="1">
              <a:defRPr/>
            </a:pPr>
            <a:r>
              <a:rPr lang="en-US" sz="2800" dirty="0" smtClean="0">
                <a:effectLst/>
              </a:rPr>
              <a:t>In </a:t>
            </a:r>
            <a:r>
              <a:rPr lang="en-US" sz="2800" dirty="0">
                <a:effectLst/>
              </a:rPr>
              <a:t>the human heart there is natural selfishness and corruption, </a:t>
            </a:r>
            <a:r>
              <a:rPr lang="en-US" sz="2400" dirty="0" smtClean="0">
                <a:effectLst/>
              </a:rPr>
              <a:t>{</a:t>
            </a:r>
            <a:r>
              <a:rPr lang="en-US" sz="2400" dirty="0">
                <a:effectLst/>
              </a:rPr>
              <a:t>4T 496.1}</a:t>
            </a:r>
          </a:p>
          <a:p>
            <a:pPr eaLnBrk="1" hangingPunct="1">
              <a:defRPr/>
            </a:pPr>
            <a:r>
              <a:rPr lang="en-US" sz="2400" dirty="0" smtClean="0">
                <a:effectLst/>
              </a:rPr>
              <a:t>That </a:t>
            </a:r>
            <a:r>
              <a:rPr lang="en-US" sz="2400" dirty="0">
                <a:effectLst/>
              </a:rPr>
              <a:t>His people might not be misled by the selfishness which dwells in the natural </a:t>
            </a:r>
            <a:r>
              <a:rPr lang="en-US" sz="2400" dirty="0" smtClean="0">
                <a:effectLst/>
              </a:rPr>
              <a:t>heart  </a:t>
            </a:r>
            <a:r>
              <a:rPr lang="en-US" sz="2000" dirty="0" smtClean="0">
                <a:effectLst/>
              </a:rPr>
              <a:t>{</a:t>
            </a:r>
            <a:r>
              <a:rPr lang="en-US" sz="2000" dirty="0">
                <a:effectLst/>
              </a:rPr>
              <a:t>5BC 1138.9}  </a:t>
            </a:r>
            <a:endParaRPr lang="en-US" sz="2400" dirty="0">
              <a:effectLst/>
            </a:endParaRPr>
          </a:p>
          <a:p>
            <a:pPr eaLnBrk="1" hangingPunct="1">
              <a:defRPr/>
            </a:pPr>
            <a:r>
              <a:rPr lang="en-US" sz="2800" dirty="0" smtClean="0">
                <a:effectLst/>
              </a:rPr>
              <a:t>Selfishness </a:t>
            </a:r>
            <a:r>
              <a:rPr lang="en-US" sz="2800" dirty="0">
                <a:effectLst/>
              </a:rPr>
              <a:t>is the essence of </a:t>
            </a:r>
            <a:r>
              <a:rPr lang="en-US" sz="2800" dirty="0" smtClean="0">
                <a:effectLst/>
              </a:rPr>
              <a:t>depravity </a:t>
            </a:r>
            <a:r>
              <a:rPr lang="en-US" sz="2400" dirty="0" smtClean="0">
                <a:effectLst/>
              </a:rPr>
              <a:t>{</a:t>
            </a:r>
            <a:r>
              <a:rPr lang="en-US" sz="2400" dirty="0">
                <a:effectLst/>
              </a:rPr>
              <a:t>CS 24.2</a:t>
            </a:r>
            <a:r>
              <a:rPr lang="en-US" sz="2400" dirty="0" smtClean="0">
                <a:effectLst/>
              </a:rPr>
              <a:t>}</a:t>
            </a:r>
          </a:p>
          <a:p>
            <a:pPr eaLnBrk="1" hangingPunct="1">
              <a:defRPr/>
            </a:pPr>
            <a:r>
              <a:rPr lang="en-US" sz="2400" dirty="0">
                <a:solidFill>
                  <a:srgbClr val="FF33CC"/>
                </a:solidFill>
                <a:effectLst/>
              </a:rPr>
              <a:t>Selfishness is inwrought </a:t>
            </a:r>
            <a:r>
              <a:rPr lang="en-US" sz="2400" dirty="0">
                <a:effectLst/>
              </a:rPr>
              <a:t>in our very </a:t>
            </a:r>
            <a:r>
              <a:rPr lang="en-US" sz="2400" dirty="0" smtClean="0">
                <a:effectLst/>
              </a:rPr>
              <a:t>being. </a:t>
            </a:r>
            <a:r>
              <a:rPr lang="en-US" sz="2000" dirty="0" smtClean="0">
                <a:effectLst/>
              </a:rPr>
              <a:t>{HS 138}</a:t>
            </a:r>
          </a:p>
          <a:p>
            <a:pPr eaLnBrk="1" hangingPunct="1">
              <a:defRPr/>
            </a:pPr>
            <a:r>
              <a:rPr lang="en-US" sz="2400" dirty="0" smtClean="0">
                <a:solidFill>
                  <a:srgbClr val="FFFF00"/>
                </a:solidFill>
                <a:effectLst/>
              </a:rPr>
              <a:t>All </a:t>
            </a:r>
            <a:r>
              <a:rPr lang="en-US" sz="2400" dirty="0">
                <a:solidFill>
                  <a:srgbClr val="FFFF00"/>
                </a:solidFill>
                <a:effectLst/>
              </a:rPr>
              <a:t>selfishness is condemned </a:t>
            </a:r>
            <a:r>
              <a:rPr lang="en-US" sz="2400" dirty="0">
                <a:effectLst/>
              </a:rPr>
              <a:t>by the law of God, </a:t>
            </a:r>
            <a:r>
              <a:rPr lang="en-US" sz="2000" dirty="0">
                <a:effectLst/>
              </a:rPr>
              <a:t>{YI, Dec. 9, 1897 par. 3}  </a:t>
            </a:r>
          </a:p>
          <a:p>
            <a:pPr eaLnBrk="1" hangingPunct="1">
              <a:defRPr/>
            </a:pPr>
            <a:endParaRPr lang="en-US" sz="2000" dirty="0">
              <a:effectLst/>
            </a:endParaRPr>
          </a:p>
          <a:p>
            <a:pPr eaLnBrk="1" hangingPunct="1">
              <a:defRPr/>
            </a:pPr>
            <a:endParaRPr lang="en-US" dirty="0"/>
          </a:p>
        </p:txBody>
      </p:sp>
      <p:sp>
        <p:nvSpPr>
          <p:cNvPr id="4" name="Date Placeholder 3"/>
          <p:cNvSpPr txBox="1">
            <a:spLocks noGrp="1"/>
          </p:cNvSpPr>
          <p:nvPr/>
        </p:nvSpPr>
        <p:spPr bwMode="auto">
          <a:xfrm>
            <a:off x="457200" y="6243638"/>
            <a:ext cx="2133600" cy="457200"/>
          </a:xfrm>
          <a:prstGeom prst="rect">
            <a:avLst/>
          </a:prstGeom>
          <a:noFill/>
          <a:extLst>
            <a:ext uri="{909E8E84-426E-40DD-AFC4-6F175D3DCCD1}"/>
            <a:ext uri="{91240B29-F687-4F45-9708-019B960494DF}"/>
            <a:ext uri="{AF507438-7753-43E0-B8FC-AC1667EBCBE1}"/>
          </a:extLst>
        </p:spPr>
        <p:txBody>
          <a:bodyPr anchor="b"/>
          <a:lstStyle/>
          <a:p>
            <a:pPr>
              <a:defRPr/>
            </a:pPr>
            <a:r>
              <a:rPr lang="en-US" sz="1200">
                <a:effectLst>
                  <a:outerShdw blurRad="38100" dist="38100" dir="2700000" algn="tl">
                    <a:srgbClr val="000000"/>
                  </a:outerShdw>
                </a:effectLst>
              </a:rPr>
              <a:t>John W. Peters</a:t>
            </a:r>
          </a:p>
        </p:txBody>
      </p:sp>
      <p:sp>
        <p:nvSpPr>
          <p:cNvPr id="5" name="Slide Number Placeholder 4"/>
          <p:cNvSpPr txBox="1">
            <a:spLocks noGrp="1"/>
          </p:cNvSpPr>
          <p:nvPr/>
        </p:nvSpPr>
        <p:spPr bwMode="auto">
          <a:xfrm>
            <a:off x="6553200" y="6243638"/>
            <a:ext cx="2133600" cy="457200"/>
          </a:xfrm>
          <a:prstGeom prst="rect">
            <a:avLst/>
          </a:prstGeom>
          <a:noFill/>
          <a:extLst>
            <a:ext uri="{909E8E84-426E-40DD-AFC4-6F175D3DCCD1}"/>
            <a:ext uri="{91240B29-F687-4F45-9708-019B960494DF}"/>
            <a:ext uri="{AF507438-7753-43E0-B8FC-AC1667EBCBE1}"/>
          </a:extLst>
        </p:spPr>
        <p:txBody>
          <a:bodyPr anchor="b"/>
          <a:lstStyle/>
          <a:p>
            <a:pPr algn="r">
              <a:defRPr/>
            </a:pPr>
            <a:fld id="{FF77663D-BD48-4B17-8483-6E73DA272A22}" type="slidenum">
              <a:rPr lang="en-US" sz="1200">
                <a:effectLst>
                  <a:outerShdw blurRad="38100" dist="38100" dir="2700000" algn="tl">
                    <a:srgbClr val="000000"/>
                  </a:outerShdw>
                </a:effectLst>
              </a:rPr>
              <a:pPr algn="r">
                <a:defRPr/>
              </a:pPr>
              <a:t>99</a:t>
            </a:fld>
            <a:endParaRPr lang="en-US" sz="1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121349</TotalTime>
  <Words>20536</Words>
  <Application>Microsoft Office PowerPoint</Application>
  <PresentationFormat>On-screen Show (4:3)</PresentationFormat>
  <Paragraphs>2272</Paragraphs>
  <Slides>246</Slides>
  <Notes>112</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246</vt:i4>
      </vt:variant>
    </vt:vector>
  </HeadingPairs>
  <TitlesOfParts>
    <vt:vector size="251" baseType="lpstr">
      <vt:lpstr>Arial</vt:lpstr>
      <vt:lpstr>Wingdings</vt:lpstr>
      <vt:lpstr>Times New Roman</vt:lpstr>
      <vt:lpstr>Beam</vt:lpstr>
      <vt:lpstr>Beam</vt:lpstr>
      <vt:lpstr>Slide 1</vt:lpstr>
      <vt:lpstr>The Humanity of Christ</vt:lpstr>
      <vt:lpstr>The Golden Chain</vt:lpstr>
      <vt:lpstr>Mystery for Angels</vt:lpstr>
      <vt:lpstr>Grapple with the Mystery</vt:lpstr>
      <vt:lpstr> The Nature of Christ Why All the Controversy? </vt:lpstr>
      <vt:lpstr>The Issues</vt:lpstr>
      <vt:lpstr>Paradox in Ellen White</vt:lpstr>
      <vt:lpstr>Early Adventism -1888 No Controversy</vt:lpstr>
      <vt:lpstr>Identified with Our Weaknesses</vt:lpstr>
      <vt:lpstr>Perfect Offering</vt:lpstr>
      <vt:lpstr>Undisputed Teaching</vt:lpstr>
      <vt:lpstr>Jones &amp; Waggoner Explicit Sinful Flesh</vt:lpstr>
      <vt:lpstr>Jones &amp; Nature of Christ</vt:lpstr>
      <vt:lpstr>Jones &amp; Sinful Flesh Dominated Post1894</vt:lpstr>
      <vt:lpstr>Waggoner: Nature of Christ</vt:lpstr>
      <vt:lpstr>Waggoner &amp; Sinful Flesh</vt:lpstr>
      <vt:lpstr>Jones &amp; Waggoner’s Posterity Dominated till 1955</vt:lpstr>
      <vt:lpstr>Adventists Revise Position</vt:lpstr>
      <vt:lpstr>Questions on Doctrine</vt:lpstr>
      <vt:lpstr>Central Concerns of Martin</vt:lpstr>
      <vt:lpstr>False Impressions </vt:lpstr>
      <vt:lpstr>Problematic Heading in QOD Published 1957</vt:lpstr>
      <vt:lpstr>M. L. Andreasen Backlash</vt:lpstr>
      <vt:lpstr>Andreasen &amp; the Atonement</vt:lpstr>
      <vt:lpstr>Andreaen’s Atomement Theology</vt:lpstr>
      <vt:lpstr>EG White, 1888 &amp; Post-Fall Nature of Christ</vt:lpstr>
      <vt:lpstr>Andreasen Insists</vt:lpstr>
      <vt:lpstr>Palmdale Meeting (April 1976)</vt:lpstr>
      <vt:lpstr>Palmdale Report Are Both Views Acceptable?</vt:lpstr>
      <vt:lpstr>Ministry Magazine Confrontation June, August, December 1985</vt:lpstr>
      <vt:lpstr>Douglass Identifies Scholars </vt:lpstr>
      <vt:lpstr>Douglass &amp; Post-Fall View</vt:lpstr>
      <vt:lpstr>Jack Sequeira’s Unique Post-Fall View</vt:lpstr>
      <vt:lpstr>Jack Sequeira’s Unique Post-Fall View</vt:lpstr>
      <vt:lpstr>Sequeira’s 1888 Post-Fall View</vt:lpstr>
      <vt:lpstr>Sequeira &amp; Self-love</vt:lpstr>
      <vt:lpstr>Sequeira &amp; Indwelling Sin </vt:lpstr>
      <vt:lpstr>Major Post-Fall Proponents</vt:lpstr>
      <vt:lpstr>Major Pre-Fall Proponents</vt:lpstr>
      <vt:lpstr>Slide 41</vt:lpstr>
      <vt:lpstr>Mystifying the Mystery</vt:lpstr>
      <vt:lpstr>The Divinity of Christ</vt:lpstr>
      <vt:lpstr>Christ: “That Holy Thing”</vt:lpstr>
      <vt:lpstr>Christ: Unlike Us</vt:lpstr>
      <vt:lpstr>Christ: Like Us</vt:lpstr>
      <vt:lpstr>Christ Took Our Nature</vt:lpstr>
      <vt:lpstr>Slide 48</vt:lpstr>
      <vt:lpstr>Original Sinless Nature</vt:lpstr>
      <vt:lpstr>Adam’s Original Nature</vt:lpstr>
      <vt:lpstr>No Taint of Evil</vt:lpstr>
      <vt:lpstr>Christ &amp; Taint of Evil</vt:lpstr>
      <vt:lpstr>No Bias to Evil</vt:lpstr>
      <vt:lpstr>No Indwelling Sin</vt:lpstr>
      <vt:lpstr>Sinless Adam</vt:lpstr>
      <vt:lpstr>Checking Self-indulgence</vt:lpstr>
      <vt:lpstr> Sinless Adam Test of Self-Denial </vt:lpstr>
      <vt:lpstr>Life of Self-Denial</vt:lpstr>
      <vt:lpstr>Self-denial of Christ</vt:lpstr>
      <vt:lpstr>Warning to Adam</vt:lpstr>
      <vt:lpstr>Sin Perverts Nature</vt:lpstr>
      <vt:lpstr>Sinless Nature Lost</vt:lpstr>
      <vt:lpstr>Slide 63</vt:lpstr>
      <vt:lpstr>The Effect of Adam’s Fall</vt:lpstr>
      <vt:lpstr>Adam’s Posterity Inheritance of Sin</vt:lpstr>
      <vt:lpstr>Implicit Obedience Forfeited</vt:lpstr>
      <vt:lpstr>Inheritance of Sin</vt:lpstr>
      <vt:lpstr>Inheritance of Disobedience</vt:lpstr>
      <vt:lpstr>Babies of Unsaved Parents Some Saved</vt:lpstr>
      <vt:lpstr>Inherit Propensity to Sin</vt:lpstr>
      <vt:lpstr>Adam’s Nature Became Evil</vt:lpstr>
      <vt:lpstr>Bent to Evil</vt:lpstr>
      <vt:lpstr>Lower Nature</vt:lpstr>
      <vt:lpstr>Carnal Nature Partaker of Satanic Nature</vt:lpstr>
      <vt:lpstr>Carnal/Fleshly Nature</vt:lpstr>
      <vt:lpstr>Adam’s Posterity Inherent Propensities </vt:lpstr>
      <vt:lpstr>Adam Corrupts Human Nature</vt:lpstr>
      <vt:lpstr>Subdue Corrupt Nature </vt:lpstr>
      <vt:lpstr>Natural Corruption</vt:lpstr>
      <vt:lpstr>Inbred Corruption</vt:lpstr>
      <vt:lpstr>Inbred Sin</vt:lpstr>
      <vt:lpstr>Inborn evil</vt:lpstr>
      <vt:lpstr>Bias to Evil</vt:lpstr>
      <vt:lpstr>Bent to Evil</vt:lpstr>
      <vt:lpstr>Evil Prohibited </vt:lpstr>
      <vt:lpstr>Christ – No Inborn Evil</vt:lpstr>
      <vt:lpstr>Inheritance of Depravity</vt:lpstr>
      <vt:lpstr>Depraved by Nature</vt:lpstr>
      <vt:lpstr>Depraved Nature of Man</vt:lpstr>
      <vt:lpstr>Saints Realize Depravity of Their Nature</vt:lpstr>
      <vt:lpstr>Depraved &amp; Condemned</vt:lpstr>
      <vt:lpstr>Morally Deranged</vt:lpstr>
      <vt:lpstr>Fallen &amp; Depraved</vt:lpstr>
      <vt:lpstr>Inheritance of Selfishness</vt:lpstr>
      <vt:lpstr>Selfishness Replaces Love</vt:lpstr>
      <vt:lpstr>Man Selfish by Nature</vt:lpstr>
      <vt:lpstr>Selfish by Nature</vt:lpstr>
      <vt:lpstr>Inwrought Selfishness</vt:lpstr>
      <vt:lpstr>Natural Selfishness &amp; Depravity</vt:lpstr>
      <vt:lpstr>Hereditary Tendencies  to Selfishness</vt:lpstr>
      <vt:lpstr>Christ &amp; Selfishness</vt:lpstr>
      <vt:lpstr>Our Nature w/o Selfishness</vt:lpstr>
      <vt:lpstr>Freedom from Selfishness</vt:lpstr>
      <vt:lpstr>No Inwrought Selfishness</vt:lpstr>
      <vt:lpstr>Our Nature Found Wanting</vt:lpstr>
      <vt:lpstr>Sinful by Nature</vt:lpstr>
      <vt:lpstr>  Apostles Confessed Sinfulness of Nature   </vt:lpstr>
      <vt:lpstr>Slide 108</vt:lpstr>
      <vt:lpstr>Human Nature of Christ Freedom from Sinfulness</vt:lpstr>
      <vt:lpstr>Nature w/o Sinfulness</vt:lpstr>
      <vt:lpstr>Human Nature of Christ  Sinlessness</vt:lpstr>
      <vt:lpstr>Nature of Man</vt:lpstr>
      <vt:lpstr>Press to the Goal</vt:lpstr>
      <vt:lpstr>Slide 114</vt:lpstr>
      <vt:lpstr>Christ: “That Holy Thing”</vt:lpstr>
      <vt:lpstr>Pure &amp; Holy Nature</vt:lpstr>
      <vt:lpstr>Sinless by Nature</vt:lpstr>
      <vt:lpstr>Christ in Place of Adam</vt:lpstr>
      <vt:lpstr>Born Untainted</vt:lpstr>
      <vt:lpstr>4000 Years of Sin Great Law of Heredity</vt:lpstr>
      <vt:lpstr>4000 Years of Degeneracy</vt:lpstr>
      <vt:lpstr>Bore Infirmities &amp; Degeneracy</vt:lpstr>
      <vt:lpstr>Nature of the Transgressor</vt:lpstr>
      <vt:lpstr>Took Offending Nature</vt:lpstr>
      <vt:lpstr>Took Our Sinful Nature Not the Sinfulness</vt:lpstr>
      <vt:lpstr> Sin Bearer   By Taking Sinful Nature?</vt:lpstr>
      <vt:lpstr>Sequeira &amp; Bearing Sin</vt:lpstr>
      <vt:lpstr>Took Nature  But Not Sinfulness</vt:lpstr>
      <vt:lpstr>Sin Bearer</vt:lpstr>
      <vt:lpstr>Bore Our Sin by Imputation</vt:lpstr>
      <vt:lpstr>Sin Bearer by Nature OR Imputation</vt:lpstr>
      <vt:lpstr>Vicarious</vt:lpstr>
      <vt:lpstr>Sin Bearer Spotless Lamb</vt:lpstr>
      <vt:lpstr>Law of Sympathetic Love</vt:lpstr>
      <vt:lpstr>Sequeira’s Ethical Gospel</vt:lpstr>
      <vt:lpstr>Share vs. Bore</vt:lpstr>
      <vt:lpstr>Shared or Bore Our Sins?</vt:lpstr>
      <vt:lpstr>Ethical Gospel Idea Demands:</vt:lpstr>
      <vt:lpstr>Imputation of Sin &amp; RT</vt:lpstr>
      <vt:lpstr>Sin Bearer</vt:lpstr>
      <vt:lpstr>Sin Bearer</vt:lpstr>
      <vt:lpstr>Sin Bearer</vt:lpstr>
      <vt:lpstr>Imperfect Offering</vt:lpstr>
      <vt:lpstr>Perfect Offering</vt:lpstr>
      <vt:lpstr>Perfect Offering</vt:lpstr>
      <vt:lpstr>Slide 146</vt:lpstr>
      <vt:lpstr>Divine Nature United w/ Sinless Humanity</vt:lpstr>
      <vt:lpstr>Sinless Humanity</vt:lpstr>
      <vt:lpstr>Nature Identical – Except</vt:lpstr>
      <vt:lpstr>Nature Exalted, Pure &amp; Holy</vt:lpstr>
      <vt:lpstr>Slide 151</vt:lpstr>
      <vt:lpstr>Human Nature Corrupt</vt:lpstr>
      <vt:lpstr>Human Nature Uncorrupted</vt:lpstr>
      <vt:lpstr>Corrupt Channels of Humanty</vt:lpstr>
      <vt:lpstr>Slide 155</vt:lpstr>
      <vt:lpstr>Sequeira on Corrupt Channels</vt:lpstr>
      <vt:lpstr>Christ Like Adam Christ Unlike Adam</vt:lpstr>
      <vt:lpstr>Slide 158</vt:lpstr>
      <vt:lpstr>Uncorrupted Nature (Ms 57, 1890)</vt:lpstr>
      <vt:lpstr>Christ Like Edenic Adam Christ Unlike Edenic Adam</vt:lpstr>
      <vt:lpstr>Adam Corrupts Human Nature  One Exception</vt:lpstr>
      <vt:lpstr>Subduing the Corrupt Nature</vt:lpstr>
      <vt:lpstr>Slide 163</vt:lpstr>
      <vt:lpstr>Christ’s Nature: Sinless or Depraved?</vt:lpstr>
      <vt:lpstr>Sinless Adam  Contrasted with Christ</vt:lpstr>
      <vt:lpstr>Def: Likeness of Sinful Flesh</vt:lpstr>
      <vt:lpstr>What is Sinful Flesh?</vt:lpstr>
      <vt:lpstr>Posterity: Depraved/Selfish</vt:lpstr>
      <vt:lpstr>Slide 169</vt:lpstr>
      <vt:lpstr>The Fall Brings Infirmities</vt:lpstr>
      <vt:lpstr>Fallen Nature &amp; Infirmities</vt:lpstr>
      <vt:lpstr>The Fall: Depravity &amp; Weakness</vt:lpstr>
      <vt:lpstr>Fallen Condition of Christ Ms 143, 1897</vt:lpstr>
      <vt:lpstr>Likeness of Sinful Flesh</vt:lpstr>
      <vt:lpstr>Likeness: “Identical—Except”</vt:lpstr>
      <vt:lpstr>Likeness of Sinful Flesh</vt:lpstr>
      <vt:lpstr>Brazen Serpent</vt:lpstr>
      <vt:lpstr>Sinlessness of Human Nature Fallen with infirmities</vt:lpstr>
      <vt:lpstr>Imperfect Offering</vt:lpstr>
      <vt:lpstr>But “He took our sinful nature”?</vt:lpstr>
      <vt:lpstr>Took Nature of Man</vt:lpstr>
      <vt:lpstr>“Took Our Nature, Fallen”</vt:lpstr>
      <vt:lpstr>Slide 183</vt:lpstr>
      <vt:lpstr>Slide 184</vt:lpstr>
      <vt:lpstr>Passions in the Garden</vt:lpstr>
      <vt:lpstr>Passion of Humanity</vt:lpstr>
      <vt:lpstr>Lower Passions</vt:lpstr>
      <vt:lpstr>Higher / Lower Nature (of the Mind &amp; Nervous System)</vt:lpstr>
      <vt:lpstr>Our Passions</vt:lpstr>
      <vt:lpstr>Passions of Fallen Nature (Lower Nature)</vt:lpstr>
      <vt:lpstr>Baker Letter</vt:lpstr>
      <vt:lpstr>No evil Propensities</vt:lpstr>
      <vt:lpstr>R. J. Wieland on Propensities</vt:lpstr>
      <vt:lpstr>Evil Propensities of Nature</vt:lpstr>
      <vt:lpstr>Evil Propensities of Nature</vt:lpstr>
      <vt:lpstr>Sinful Propensities of Character</vt:lpstr>
      <vt:lpstr>Baker Letter Continued</vt:lpstr>
      <vt:lpstr>R. J. Wieland Distorts Meaning </vt:lpstr>
      <vt:lpstr>Two Different Natures With &amp; Without Evil</vt:lpstr>
      <vt:lpstr>Inclination to Evil Inclination to Right</vt:lpstr>
      <vt:lpstr>Fallen Nature w/o Taint of Sin (Incarnation)</vt:lpstr>
      <vt:lpstr>Slide 202</vt:lpstr>
      <vt:lpstr>Began Where Adam Began</vt:lpstr>
      <vt:lpstr>Christ in Place of Adam</vt:lpstr>
      <vt:lpstr>Began Where Adam Began</vt:lpstr>
      <vt:lpstr>Posterity Born in Sin — Except</vt:lpstr>
      <vt:lpstr>Christ Tempted</vt:lpstr>
      <vt:lpstr>3 Points of Temptation</vt:lpstr>
      <vt:lpstr>Christ Tempted</vt:lpstr>
      <vt:lpstr>Advantage Adam</vt:lpstr>
      <vt:lpstr>Degrees of Depravity/Temptation</vt:lpstr>
      <vt:lpstr>Inclination to Use Divine Power</vt:lpstr>
      <vt:lpstr>Tempted in All Points Type &amp; Intensity</vt:lpstr>
      <vt:lpstr>Overcame as a Man</vt:lpstr>
      <vt:lpstr>Tempted 100-Fold Greater</vt:lpstr>
      <vt:lpstr>Temptations More Severe</vt:lpstr>
      <vt:lpstr>Leading Temptation Intensified</vt:lpstr>
      <vt:lpstr>His Victory is Ours</vt:lpstr>
      <vt:lpstr>Christ: No Advantage</vt:lpstr>
      <vt:lpstr>Tempted in All Points Sympathize</vt:lpstr>
      <vt:lpstr>Christ’s Conquers in  Edenic Nature</vt:lpstr>
      <vt:lpstr>Overcame in Edenic Nature</vt:lpstr>
      <vt:lpstr>Slide 223</vt:lpstr>
      <vt:lpstr>Inherent Divinity--Humanity Mortal</vt:lpstr>
      <vt:lpstr>Tempted to Exercise Divinity</vt:lpstr>
      <vt:lpstr>Most Severe Temptation</vt:lpstr>
      <vt:lpstr>Limited Exercise of Divinity</vt:lpstr>
      <vt:lpstr>Free Exercise of Divinity</vt:lpstr>
      <vt:lpstr>Evidence of Divinity</vt:lpstr>
      <vt:lpstr>Exercise Inherent Divinity</vt:lpstr>
      <vt:lpstr>Perfect Example</vt:lpstr>
      <vt:lpstr>He is Our Example</vt:lpstr>
      <vt:lpstr>Perfect Example</vt:lpstr>
      <vt:lpstr>Resembling the Pattern</vt:lpstr>
      <vt:lpstr>Fallen Nature &amp; Perfection</vt:lpstr>
      <vt:lpstr>Perfect Obedience  Only One Way</vt:lpstr>
      <vt:lpstr>Infinite Righteousness Required</vt:lpstr>
      <vt:lpstr>Striving for the Goal</vt:lpstr>
      <vt:lpstr>Imputed Righteousness Unavoidable Deficiencies</vt:lpstr>
      <vt:lpstr>Unavoidable Deficiencies</vt:lpstr>
      <vt:lpstr>Cooperation with the Divine</vt:lpstr>
      <vt:lpstr>Humanity Sin-restricted  Untrammeled</vt:lpstr>
      <vt:lpstr>Slide 243</vt:lpstr>
      <vt:lpstr>Uncorrupted Nature (Ms 57, 1890)</vt:lpstr>
      <vt:lpstr>Baker Reproved - Not J &amp; W</vt:lpstr>
      <vt:lpstr>EG White – No Reproof</vt:lpstr>
    </vt:vector>
  </TitlesOfParts>
  <Company>Seventh-day Adventist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Great Gospel Truths</dc:title>
  <dc:creator>John W. Peters</dc:creator>
  <cp:lastModifiedBy>Albert L. Newhart Jr.</cp:lastModifiedBy>
  <cp:revision>667</cp:revision>
  <cp:lastPrinted>2010-11-18T19:54:15Z</cp:lastPrinted>
  <dcterms:created xsi:type="dcterms:W3CDTF">2004-07-26T22:03:44Z</dcterms:created>
  <dcterms:modified xsi:type="dcterms:W3CDTF">2010-11-29T18:15:36Z</dcterms:modified>
</cp:coreProperties>
</file>